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62" r:id="rId1"/>
  </p:sldMasterIdLst>
  <p:notesMasterIdLst>
    <p:notesMasterId r:id="rId50"/>
  </p:notesMasterIdLst>
  <p:handoutMasterIdLst>
    <p:handoutMasterId r:id="rId51"/>
  </p:handoutMasterIdLst>
  <p:sldIdLst>
    <p:sldId id="256" r:id="rId2"/>
    <p:sldId id="1926" r:id="rId3"/>
    <p:sldId id="1940" r:id="rId4"/>
    <p:sldId id="1973" r:id="rId5"/>
    <p:sldId id="1925" r:id="rId6"/>
    <p:sldId id="1924" r:id="rId7"/>
    <p:sldId id="1927" r:id="rId8"/>
    <p:sldId id="1928" r:id="rId9"/>
    <p:sldId id="1929" r:id="rId10"/>
    <p:sldId id="1930" r:id="rId11"/>
    <p:sldId id="1933" r:id="rId12"/>
    <p:sldId id="1931" r:id="rId13"/>
    <p:sldId id="1932" r:id="rId14"/>
    <p:sldId id="1938" r:id="rId15"/>
    <p:sldId id="1942" r:id="rId16"/>
    <p:sldId id="1941" r:id="rId17"/>
    <p:sldId id="1945" r:id="rId18"/>
    <p:sldId id="1947" r:id="rId19"/>
    <p:sldId id="1946" r:id="rId20"/>
    <p:sldId id="1944" r:id="rId21"/>
    <p:sldId id="1953" r:id="rId22"/>
    <p:sldId id="1954" r:id="rId23"/>
    <p:sldId id="1955" r:id="rId24"/>
    <p:sldId id="1956" r:id="rId25"/>
    <p:sldId id="1957" r:id="rId26"/>
    <p:sldId id="1958" r:id="rId27"/>
    <p:sldId id="1959" r:id="rId28"/>
    <p:sldId id="1960" r:id="rId29"/>
    <p:sldId id="1968" r:id="rId30"/>
    <p:sldId id="1975" r:id="rId31"/>
    <p:sldId id="1961" r:id="rId32"/>
    <p:sldId id="1962" r:id="rId33"/>
    <p:sldId id="1963" r:id="rId34"/>
    <p:sldId id="1964" r:id="rId35"/>
    <p:sldId id="1974" r:id="rId36"/>
    <p:sldId id="1966" r:id="rId37"/>
    <p:sldId id="1965" r:id="rId38"/>
    <p:sldId id="1935" r:id="rId39"/>
    <p:sldId id="1967" r:id="rId40"/>
    <p:sldId id="1969" r:id="rId41"/>
    <p:sldId id="1948" r:id="rId42"/>
    <p:sldId id="1949" r:id="rId43"/>
    <p:sldId id="1950" r:id="rId44"/>
    <p:sldId id="1951" r:id="rId45"/>
    <p:sldId id="1952" r:id="rId46"/>
    <p:sldId id="1972" r:id="rId47"/>
    <p:sldId id="1976" r:id="rId48"/>
    <p:sldId id="1971" r:id="rId49"/>
  </p:sldIdLst>
  <p:sldSz cx="12192000" cy="6858000"/>
  <p:notesSz cx="6858000" cy="9144000"/>
  <p:embeddedFontLst>
    <p:embeddedFont>
      <p:font typeface="Cambria Math" panose="02040503050406030204" pitchFamily="18" charset="0"/>
      <p:regular r:id="rId52"/>
    </p:embeddedFont>
    <p:embeddedFont>
      <p:font typeface="Open Sans" panose="020B0606030504020204" pitchFamily="34" charset="0"/>
      <p:regular r:id="rId53"/>
      <p:bold r:id="rId54"/>
      <p:italic r:id="rId55"/>
      <p:boldItalic r:id="rId56"/>
    </p:embeddedFont>
    <p:embeddedFont>
      <p:font typeface="Open Sans bold" panose="020B0706030804020204" pitchFamily="34" charset="0"/>
      <p:regular r:id="rId57"/>
      <p:bold r:id="rId58"/>
      <p:italic r:id="rId59"/>
      <p:boldItalic r:id="rId6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278F097-0A73-434B-97FE-ED3B8A0EF645}">
          <p14:sldIdLst>
            <p14:sldId id="256"/>
            <p14:sldId id="1926"/>
            <p14:sldId id="1940"/>
            <p14:sldId id="1973"/>
            <p14:sldId id="1925"/>
            <p14:sldId id="1924"/>
            <p14:sldId id="1927"/>
            <p14:sldId id="1928"/>
            <p14:sldId id="1929"/>
            <p14:sldId id="1930"/>
            <p14:sldId id="1933"/>
            <p14:sldId id="1931"/>
            <p14:sldId id="1932"/>
            <p14:sldId id="1938"/>
            <p14:sldId id="1942"/>
            <p14:sldId id="1941"/>
            <p14:sldId id="1945"/>
            <p14:sldId id="1947"/>
            <p14:sldId id="1946"/>
            <p14:sldId id="1944"/>
            <p14:sldId id="1953"/>
            <p14:sldId id="1954"/>
            <p14:sldId id="1955"/>
            <p14:sldId id="1956"/>
            <p14:sldId id="1957"/>
            <p14:sldId id="1958"/>
            <p14:sldId id="1959"/>
            <p14:sldId id="1960"/>
            <p14:sldId id="1968"/>
            <p14:sldId id="1975"/>
            <p14:sldId id="1961"/>
            <p14:sldId id="1962"/>
            <p14:sldId id="1963"/>
            <p14:sldId id="1964"/>
            <p14:sldId id="1974"/>
            <p14:sldId id="1966"/>
            <p14:sldId id="1965"/>
            <p14:sldId id="1935"/>
            <p14:sldId id="1967"/>
            <p14:sldId id="1969"/>
            <p14:sldId id="1948"/>
            <p14:sldId id="1949"/>
            <p14:sldId id="1950"/>
            <p14:sldId id="1951"/>
            <p14:sldId id="1952"/>
            <p14:sldId id="1972"/>
            <p14:sldId id="1976"/>
            <p14:sldId id="1971"/>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cott, Sarah Nicole" initials="SSN" lastIdx="5" clrIdx="0">
    <p:extLst>
      <p:ext uri="{19B8F6BF-5375-455C-9EA6-DF929625EA0E}">
        <p15:presenceInfo xmlns:p15="http://schemas.microsoft.com/office/powerpoint/2012/main" userId="S::snscott@sandia.gov::54896aa5-e1a9-4d47-b7f4-07892d7ea3ba"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AFDD"/>
    <a:srgbClr val="00ACD5"/>
    <a:srgbClr val="339A2E"/>
    <a:srgbClr val="1A315D"/>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8464" autoAdjust="0"/>
    <p:restoredTop sz="96301" autoAdjust="0"/>
  </p:normalViewPr>
  <p:slideViewPr>
    <p:cSldViewPr snapToGrid="0" showGuides="1">
      <p:cViewPr varScale="1">
        <p:scale>
          <a:sx n="114" d="100"/>
          <a:sy n="114" d="100"/>
        </p:scale>
        <p:origin x="192" y="352"/>
      </p:cViewPr>
      <p:guideLst/>
    </p:cSldViewPr>
  </p:slideViewPr>
  <p:notesTextViewPr>
    <p:cViewPr>
      <p:scale>
        <a:sx n="85" d="100"/>
        <a:sy n="85" d="100"/>
      </p:scale>
      <p:origin x="0" y="0"/>
    </p:cViewPr>
  </p:notesTextViewPr>
  <p:sorterViewPr>
    <p:cViewPr>
      <p:scale>
        <a:sx n="1" d="1"/>
        <a:sy n="1" d="1"/>
      </p:scale>
      <p:origin x="0" y="0"/>
    </p:cViewPr>
  </p:sorterViewPr>
  <p:notesViewPr>
    <p:cSldViewPr snapToGrid="0" showGuides="1">
      <p:cViewPr varScale="1">
        <p:scale>
          <a:sx n="84" d="100"/>
          <a:sy n="84" d="100"/>
        </p:scale>
        <p:origin x="2752" y="19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55" Type="http://schemas.openxmlformats.org/officeDocument/2006/relationships/font" Target="fonts/font4.fntdata"/><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2.fntdata"/><Relationship Id="rId58" Type="http://schemas.openxmlformats.org/officeDocument/2006/relationships/font" Target="fonts/font7.fntdata"/><Relationship Id="rId5" Type="http://schemas.openxmlformats.org/officeDocument/2006/relationships/slide" Target="slides/slide4.xml"/><Relationship Id="rId61" Type="http://schemas.openxmlformats.org/officeDocument/2006/relationships/commentAuthors" Target="commentAuthor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5.fntdata"/><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handoutMaster" Target="handoutMasters/handout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8.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3.fntdata"/><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6.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1.fntdata"/><Relationship Id="rId60" Type="http://schemas.openxmlformats.org/officeDocument/2006/relationships/font" Target="fonts/font9.fntdata"/><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latin typeface="Open Sans" panose="020B0606030504020204" pitchFamily="34" charset="0"/>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4712B77-F7E2-4D68-A9CB-41B8CCDC9B29}" type="datetimeFigureOut">
              <a:rPr lang="en-US" smtClean="0">
                <a:latin typeface="Open Sans" panose="020B0606030504020204" pitchFamily="34" charset="0"/>
              </a:rPr>
              <a:t>4/10/25</a:t>
            </a:fld>
            <a:endParaRPr lang="en-US" dirty="0">
              <a:latin typeface="Open Sans" panose="020B0606030504020204" pitchFamily="34" charset="0"/>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latin typeface="Open Sans" panose="020B0606030504020204" pitchFamily="34" charset="0"/>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9C23351-3FB3-4478-AE7D-BEC670948232}" type="slidenum">
              <a:rPr lang="en-US" smtClean="0">
                <a:latin typeface="Open Sans" panose="020B0606030504020204" pitchFamily="34" charset="0"/>
              </a:rPr>
              <a:t>‹#›</a:t>
            </a:fld>
            <a:endParaRPr lang="en-US" dirty="0">
              <a:latin typeface="Open Sans" panose="020B0606030504020204" pitchFamily="34" charset="0"/>
            </a:endParaRPr>
          </a:p>
        </p:txBody>
      </p:sp>
    </p:spTree>
    <p:extLst>
      <p:ext uri="{BB962C8B-B14F-4D97-AF65-F5344CB8AC3E}">
        <p14:creationId xmlns:p14="http://schemas.microsoft.com/office/powerpoint/2010/main" val="39106458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Open Sans" panose="020B0606030504020204" pitchFamily="34"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Open Sans" panose="020B0606030504020204" pitchFamily="34" charset="0"/>
              </a:defRPr>
            </a:lvl1pPr>
          </a:lstStyle>
          <a:p>
            <a:fld id="{896A8DF4-6A87-4F69-8212-F0A65870B2F2}" type="datetimeFigureOut">
              <a:rPr lang="en-US" smtClean="0"/>
              <a:pPr/>
              <a:t>4/10/25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Open Sans" panose="020B0606030504020204" pitchFamily="34"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Open Sans" panose="020B0606030504020204" pitchFamily="34" charset="0"/>
              </a:defRPr>
            </a:lvl1pPr>
          </a:lstStyle>
          <a:p>
            <a:fld id="{E21A7267-269F-4D26-9F96-B6358A06B982}" type="slidenum">
              <a:rPr lang="en-US" smtClean="0"/>
              <a:pPr/>
              <a:t>‹#›</a:t>
            </a:fld>
            <a:endParaRPr lang="en-US" dirty="0"/>
          </a:p>
        </p:txBody>
      </p:sp>
    </p:spTree>
    <p:extLst>
      <p:ext uri="{BB962C8B-B14F-4D97-AF65-F5344CB8AC3E}">
        <p14:creationId xmlns:p14="http://schemas.microsoft.com/office/powerpoint/2010/main" val="3410717933"/>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Open Sans" panose="020B0606030504020204" pitchFamily="34" charset="0"/>
        <a:ea typeface="+mn-ea"/>
        <a:cs typeface="+mn-cs"/>
      </a:defRPr>
    </a:lvl1pPr>
    <a:lvl2pPr marL="457200" algn="l" defTabSz="914400" rtl="0" eaLnBrk="1" latinLnBrk="0" hangingPunct="1">
      <a:defRPr sz="1200" b="0" i="0" kern="1200">
        <a:solidFill>
          <a:schemeClr val="tx1"/>
        </a:solidFill>
        <a:latin typeface="Open Sans" panose="020B0606030504020204" pitchFamily="34" charset="0"/>
        <a:ea typeface="+mn-ea"/>
        <a:cs typeface="+mn-cs"/>
      </a:defRPr>
    </a:lvl2pPr>
    <a:lvl3pPr marL="914400" algn="l" defTabSz="914400" rtl="0" eaLnBrk="1" latinLnBrk="0" hangingPunct="1">
      <a:defRPr sz="1200" b="0" i="0" kern="1200">
        <a:solidFill>
          <a:schemeClr val="tx1"/>
        </a:solidFill>
        <a:latin typeface="Open Sans" panose="020B0606030504020204" pitchFamily="34" charset="0"/>
        <a:ea typeface="+mn-ea"/>
        <a:cs typeface="+mn-cs"/>
      </a:defRPr>
    </a:lvl3pPr>
    <a:lvl4pPr marL="1371600" algn="l" defTabSz="914400" rtl="0" eaLnBrk="1" latinLnBrk="0" hangingPunct="1">
      <a:defRPr sz="1200" b="0" i="0" kern="1200">
        <a:solidFill>
          <a:schemeClr val="tx1"/>
        </a:solidFill>
        <a:latin typeface="Open Sans" panose="020B0606030504020204" pitchFamily="34" charset="0"/>
        <a:ea typeface="+mn-ea"/>
        <a:cs typeface="+mn-cs"/>
      </a:defRPr>
    </a:lvl4pPr>
    <a:lvl5pPr marL="1828800" algn="l" defTabSz="914400" rtl="0" eaLnBrk="1" latinLnBrk="0" hangingPunct="1">
      <a:defRPr sz="1200" b="0" i="0" kern="1200">
        <a:solidFill>
          <a:schemeClr val="tx1"/>
        </a:solidFill>
        <a:latin typeface="Open Sans" panose="020B0606030504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1A7267-269F-4D26-9F96-B6358A06B982}" type="slidenum">
              <a:rPr lang="en-US" smtClean="0"/>
              <a:t>1</a:t>
            </a:fld>
            <a:endParaRPr lang="en-US"/>
          </a:p>
        </p:txBody>
      </p:sp>
    </p:spTree>
    <p:extLst>
      <p:ext uri="{BB962C8B-B14F-4D97-AF65-F5344CB8AC3E}">
        <p14:creationId xmlns:p14="http://schemas.microsoft.com/office/powerpoint/2010/main" val="385018961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hyperlink" Target="https://www.energy.gov/downloads/doe-public-access-plan" TargetMode="Externa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90600" y="1575115"/>
            <a:ext cx="6165850" cy="1317382"/>
          </a:xfrm>
        </p:spPr>
        <p:txBody>
          <a:bodyPr anchor="b">
            <a:normAutofit/>
          </a:bodyPr>
          <a:lstStyle>
            <a:lvl1pPr algn="l">
              <a:defRPr sz="3600">
                <a:solidFill>
                  <a:schemeClr val="bg1"/>
                </a:solidFill>
              </a:defRPr>
            </a:lvl1pPr>
          </a:lstStyle>
          <a:p>
            <a:r>
              <a:rPr lang="en-US" dirty="0"/>
              <a:t>CLICK TO ADD TITLE</a:t>
            </a:r>
          </a:p>
        </p:txBody>
      </p:sp>
      <p:sp>
        <p:nvSpPr>
          <p:cNvPr id="3" name="Subtitle 2"/>
          <p:cNvSpPr>
            <a:spLocks noGrp="1"/>
          </p:cNvSpPr>
          <p:nvPr>
            <p:ph type="subTitle" idx="1" hasCustomPrompt="1"/>
          </p:nvPr>
        </p:nvSpPr>
        <p:spPr>
          <a:xfrm>
            <a:off x="990599" y="3719997"/>
            <a:ext cx="5243147" cy="667120"/>
          </a:xfrm>
          <a:prstGeom prst="rect">
            <a:avLst/>
          </a:prstGeom>
        </p:spPr>
        <p:txBody>
          <a:bodyPr anchor="ctr">
            <a:noAutofit/>
          </a:bodyPr>
          <a:lstStyle>
            <a:lvl1pPr marL="0" indent="0" algn="l">
              <a:buNone/>
              <a:defRPr sz="1600" b="0" spc="0">
                <a:solidFill>
                  <a:schemeClr val="tx2">
                    <a:lumMod val="40000"/>
                    <a:lumOff val="60000"/>
                  </a:schemeClr>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PRESENTER OR AUTHOR NAMES</a:t>
            </a:r>
          </a:p>
        </p:txBody>
      </p:sp>
      <p:sp>
        <p:nvSpPr>
          <p:cNvPr id="27" name="Text Placeholder 26">
            <a:extLst>
              <a:ext uri="{FF2B5EF4-FFF2-40B4-BE49-F238E27FC236}">
                <a16:creationId xmlns:a16="http://schemas.microsoft.com/office/drawing/2014/main" id="{62ED528D-5375-6147-9677-05F4F59A3A33}"/>
              </a:ext>
            </a:extLst>
          </p:cNvPr>
          <p:cNvSpPr>
            <a:spLocks noGrp="1"/>
          </p:cNvSpPr>
          <p:nvPr>
            <p:ph type="body" sz="quarter" idx="10" hasCustomPrompt="1"/>
          </p:nvPr>
        </p:nvSpPr>
        <p:spPr>
          <a:xfrm>
            <a:off x="990600" y="3015777"/>
            <a:ext cx="6165850" cy="378587"/>
          </a:xfrm>
          <a:prstGeom prst="rect">
            <a:avLst/>
          </a:prstGeom>
        </p:spPr>
        <p:txBody>
          <a:bodyPr>
            <a:normAutofit/>
          </a:bodyPr>
          <a:lstStyle>
            <a:lvl1pPr marL="0" indent="0">
              <a:buNone/>
              <a:defRPr sz="2000">
                <a:solidFill>
                  <a:schemeClr val="bg2"/>
                </a:solidFill>
              </a:defRPr>
            </a:lvl1pPr>
          </a:lstStyle>
          <a:p>
            <a:pPr lvl="0"/>
            <a:r>
              <a:rPr lang="en-US" dirty="0"/>
              <a:t>Click to add subtitle</a:t>
            </a:r>
          </a:p>
        </p:txBody>
      </p:sp>
      <p:sp>
        <p:nvSpPr>
          <p:cNvPr id="20" name="Text Placeholder 24">
            <a:extLst>
              <a:ext uri="{FF2B5EF4-FFF2-40B4-BE49-F238E27FC236}">
                <a16:creationId xmlns:a16="http://schemas.microsoft.com/office/drawing/2014/main" id="{58F7247A-244D-6A48-BBB7-15233E751B35}"/>
              </a:ext>
            </a:extLst>
          </p:cNvPr>
          <p:cNvSpPr>
            <a:spLocks noGrp="1"/>
          </p:cNvSpPr>
          <p:nvPr>
            <p:ph type="body" sz="quarter" idx="15" hasCustomPrompt="1"/>
          </p:nvPr>
        </p:nvSpPr>
        <p:spPr>
          <a:xfrm>
            <a:off x="2588669" y="6296999"/>
            <a:ext cx="1828800" cy="136525"/>
          </a:xfrm>
          <a:prstGeom prst="rect">
            <a:avLst/>
          </a:prstGeom>
        </p:spPr>
        <p:txBody>
          <a:bodyPr lIns="0" tIns="0" rIns="0" bIns="0">
            <a:normAutofit/>
          </a:bodyPr>
          <a:lstStyle>
            <a:lvl1pPr marL="0" indent="0" algn="ctr">
              <a:buNone/>
              <a:defRPr sz="800" b="1"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CLICK TO ADD SAND XXXX-XXXX P</a:t>
            </a:r>
          </a:p>
        </p:txBody>
      </p:sp>
      <p:sp>
        <p:nvSpPr>
          <p:cNvPr id="22" name="Text Placeholder 4">
            <a:extLst>
              <a:ext uri="{FF2B5EF4-FFF2-40B4-BE49-F238E27FC236}">
                <a16:creationId xmlns:a16="http://schemas.microsoft.com/office/drawing/2014/main" id="{28DA6BE7-D5D1-5C4B-8879-A66353A8517F}"/>
              </a:ext>
            </a:extLst>
          </p:cNvPr>
          <p:cNvSpPr>
            <a:spLocks noGrp="1"/>
          </p:cNvSpPr>
          <p:nvPr>
            <p:ph type="body" sz="quarter" idx="22" hasCustomPrompt="1"/>
          </p:nvPr>
        </p:nvSpPr>
        <p:spPr>
          <a:xfrm>
            <a:off x="990600" y="4509920"/>
            <a:ext cx="4297393" cy="667120"/>
          </a:xfrm>
          <a:prstGeom prst="rect">
            <a:avLst/>
          </a:prstGeom>
        </p:spPr>
        <p:txBody>
          <a:bodyPr lIns="0" tIns="0" rIns="0" bIns="0"/>
          <a:lstStyle>
            <a:lvl1pPr>
              <a:buFontTx/>
              <a:buNone/>
              <a:defRPr sz="1400" b="0"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CLICK TO ADD DATE, LOCATION, OR ADDITIONAL CONTENT</a:t>
            </a:r>
          </a:p>
        </p:txBody>
      </p:sp>
      <p:pic>
        <p:nvPicPr>
          <p:cNvPr id="15" name="Picture 14">
            <a:extLst>
              <a:ext uri="{FF2B5EF4-FFF2-40B4-BE49-F238E27FC236}">
                <a16:creationId xmlns:a16="http://schemas.microsoft.com/office/drawing/2014/main" id="{4503A6FD-C173-A64C-B254-829092777B42}"/>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t="-4288" r="-3731"/>
          <a:stretch/>
        </p:blipFill>
        <p:spPr>
          <a:xfrm>
            <a:off x="966239" y="479998"/>
            <a:ext cx="1271441" cy="492365"/>
          </a:xfrm>
          <a:prstGeom prst="rect">
            <a:avLst/>
          </a:prstGeom>
        </p:spPr>
      </p:pic>
      <p:sp>
        <p:nvSpPr>
          <p:cNvPr id="16" name="TextBox 15">
            <a:extLst>
              <a:ext uri="{FF2B5EF4-FFF2-40B4-BE49-F238E27FC236}">
                <a16:creationId xmlns:a16="http://schemas.microsoft.com/office/drawing/2014/main" id="{AC12122B-590E-9045-872C-38970E3FF20E}"/>
              </a:ext>
            </a:extLst>
          </p:cNvPr>
          <p:cNvSpPr txBox="1"/>
          <p:nvPr userDrawn="1"/>
        </p:nvSpPr>
        <p:spPr>
          <a:xfrm>
            <a:off x="912699" y="1056087"/>
            <a:ext cx="4710777" cy="307777"/>
          </a:xfrm>
          <a:prstGeom prst="rect">
            <a:avLst/>
          </a:prstGeom>
          <a:noFill/>
        </p:spPr>
        <p:txBody>
          <a:bodyPr wrap="none" rtlCol="0">
            <a:spAutoFit/>
          </a:bodyPr>
          <a:lstStyle/>
          <a:p>
            <a:r>
              <a:rPr lang="en-US" sz="1400" spc="150" baseline="0" dirty="0">
                <a:solidFill>
                  <a:schemeClr val="bg1"/>
                </a:solidFill>
                <a:latin typeface="+mj-lt"/>
              </a:rPr>
              <a:t>Exceptional service in the national interest</a:t>
            </a:r>
          </a:p>
        </p:txBody>
      </p:sp>
      <p:sp>
        <p:nvSpPr>
          <p:cNvPr id="19" name="TextBox 18">
            <a:extLst>
              <a:ext uri="{FF2B5EF4-FFF2-40B4-BE49-F238E27FC236}">
                <a16:creationId xmlns:a16="http://schemas.microsoft.com/office/drawing/2014/main" id="{1D369985-FB39-5049-971A-8BBBC56F2C4E}"/>
              </a:ext>
            </a:extLst>
          </p:cNvPr>
          <p:cNvSpPr txBox="1"/>
          <p:nvPr userDrawn="1"/>
        </p:nvSpPr>
        <p:spPr>
          <a:xfrm>
            <a:off x="4650056" y="5465549"/>
            <a:ext cx="7491081" cy="762516"/>
          </a:xfrm>
          <a:prstGeom prst="rect">
            <a:avLst/>
          </a:prstGeom>
          <a:noFill/>
        </p:spPr>
        <p:txBody>
          <a:bodyPr wrap="square" rtlCol="0">
            <a:spAutoFit/>
          </a:bodyPr>
          <a:lstStyle/>
          <a:p>
            <a:pPr algn="just">
              <a:lnSpc>
                <a:spcPct val="110000"/>
              </a:lnSpc>
            </a:pPr>
            <a:r>
              <a:rPr lang="en-US" sz="800" b="0" i="1" u="none" strike="noStrike" dirty="0">
                <a:solidFill>
                  <a:srgbClr val="000000"/>
                </a:solidFill>
                <a:effectLst/>
                <a:latin typeface="Calibri" panose="020F0502020204030204" pitchFamily="34" charset="0"/>
              </a:rPr>
              <a:t>This presentation has been authored by an employee of National Technology &amp; Engineering Solutions of Sandia, LLC under Contract No. DE-NA0003525 with the U.S. Department of Energy (DOE). The employee owns all right, title and interest in and to the presentation and is solely responsible for its contents. The United States Government retains and the publisher, by accepting the article for publication, acknowledges that the United States Government retains a non-exclusive, paid-up, irrevocable, world-wide license to publish or reproduce the published form of this article or allow others to do so, for United States Government purposes. The DOE will provide public access to these results of federally sponsored research in accordance with the DOE Public Access Plan </a:t>
            </a:r>
            <a:r>
              <a:rPr lang="en-US" sz="800" b="0" i="1" u="sng" strike="noStrike" dirty="0">
                <a:solidFill>
                  <a:srgbClr val="0563C1"/>
                </a:solidFill>
                <a:effectLst/>
                <a:latin typeface="Calibri" panose="020F0502020204030204" pitchFamily="34" charset="0"/>
                <a:hlinkClick r:id="rId4" tooltip="https://www.energy.gov/downloads/doe-public-access-plan"/>
              </a:rPr>
              <a:t>https://www.energy.gov/downloads/doe-public-access-plan</a:t>
            </a:r>
            <a:r>
              <a:rPr lang="en-US" sz="800" b="0" i="1" u="none" strike="noStrike" dirty="0">
                <a:solidFill>
                  <a:srgbClr val="000000"/>
                </a:solidFill>
                <a:effectLst/>
                <a:latin typeface="Calibri" panose="020F0502020204030204" pitchFamily="34" charset="0"/>
              </a:rPr>
              <a:t>.</a:t>
            </a:r>
            <a:endParaRPr lang="en-US" sz="800" b="0" i="0" dirty="0">
              <a:solidFill>
                <a:schemeClr val="bg2">
                  <a:lumMod val="50000"/>
                </a:schemeClr>
              </a:solidFill>
              <a:latin typeface="Open Sans" panose="020B0606030504020204" pitchFamily="34" charset="0"/>
            </a:endParaRPr>
          </a:p>
        </p:txBody>
      </p:sp>
      <p:pic>
        <p:nvPicPr>
          <p:cNvPr id="21" name="Picture 20">
            <a:extLst>
              <a:ext uri="{FF2B5EF4-FFF2-40B4-BE49-F238E27FC236}">
                <a16:creationId xmlns:a16="http://schemas.microsoft.com/office/drawing/2014/main" id="{5ADC7756-6766-FF46-BFDC-7CBCF88C2FB6}"/>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10965815" y="6362720"/>
            <a:ext cx="654939" cy="159193"/>
          </a:xfrm>
          <a:prstGeom prst="rect">
            <a:avLst/>
          </a:prstGeom>
        </p:spPr>
      </p:pic>
      <p:pic>
        <p:nvPicPr>
          <p:cNvPr id="23" name="Picture 22">
            <a:extLst>
              <a:ext uri="{FF2B5EF4-FFF2-40B4-BE49-F238E27FC236}">
                <a16:creationId xmlns:a16="http://schemas.microsoft.com/office/drawing/2014/main" id="{1B5135D8-0C79-D249-B01D-F828C9075378}"/>
              </a:ext>
            </a:extLst>
          </p:cNvPr>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11052075" y="6609587"/>
            <a:ext cx="463192" cy="134533"/>
          </a:xfrm>
          <a:prstGeom prst="rect">
            <a:avLst/>
          </a:prstGeom>
        </p:spPr>
      </p:pic>
    </p:spTree>
    <p:extLst>
      <p:ext uri="{BB962C8B-B14F-4D97-AF65-F5344CB8AC3E}">
        <p14:creationId xmlns:p14="http://schemas.microsoft.com/office/powerpoint/2010/main" val="180936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Section Slid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088423" y="2066192"/>
            <a:ext cx="3868616" cy="2795954"/>
          </a:xfrm>
        </p:spPr>
        <p:txBody>
          <a:bodyPr anchor="ctr">
            <a:normAutofit/>
          </a:bodyPr>
          <a:lstStyle>
            <a:lvl1pPr algn="ctr">
              <a:defRPr sz="4000">
                <a:solidFill>
                  <a:schemeClr val="bg1"/>
                </a:solidFill>
              </a:defRPr>
            </a:lvl1pPr>
          </a:lstStyle>
          <a:p>
            <a:r>
              <a:rPr lang="en-US" dirty="0"/>
              <a:t>CLICK TO ADD TITLE</a:t>
            </a:r>
          </a:p>
        </p:txBody>
      </p:sp>
    </p:spTree>
    <p:extLst>
      <p:ext uri="{BB962C8B-B14F-4D97-AF65-F5344CB8AC3E}">
        <p14:creationId xmlns:p14="http://schemas.microsoft.com/office/powerpoint/2010/main" val="4153529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Section Slid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31985" y="2919047"/>
            <a:ext cx="4598377" cy="1767254"/>
          </a:xfrm>
        </p:spPr>
        <p:txBody>
          <a:bodyPr anchor="ctr">
            <a:normAutofit/>
          </a:bodyPr>
          <a:lstStyle>
            <a:lvl1pPr algn="l">
              <a:defRPr sz="3600">
                <a:solidFill>
                  <a:schemeClr val="bg1"/>
                </a:solidFill>
              </a:defRPr>
            </a:lvl1pPr>
          </a:lstStyle>
          <a:p>
            <a:r>
              <a:rPr lang="en-US" dirty="0"/>
              <a:t>CLICK TO ADD TITLE</a:t>
            </a:r>
          </a:p>
        </p:txBody>
      </p:sp>
    </p:spTree>
    <p:extLst>
      <p:ext uri="{BB962C8B-B14F-4D97-AF65-F5344CB8AC3E}">
        <p14:creationId xmlns:p14="http://schemas.microsoft.com/office/powerpoint/2010/main" val="38713612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7627ED-C799-AA4A-BA7C-2FFFBEA251A4}"/>
              </a:ext>
            </a:extLst>
          </p:cNvPr>
          <p:cNvSpPr>
            <a:spLocks noGrp="1"/>
          </p:cNvSpPr>
          <p:nvPr>
            <p:ph type="title" hasCustomPrompt="1"/>
          </p:nvPr>
        </p:nvSpPr>
        <p:spPr/>
        <p:txBody>
          <a:bodyPr/>
          <a:lstStyle/>
          <a:p>
            <a:r>
              <a:rPr lang="en-US" dirty="0"/>
              <a:t>TITLE AND CONTENT - Click to add title</a:t>
            </a:r>
          </a:p>
        </p:txBody>
      </p:sp>
      <p:sp>
        <p:nvSpPr>
          <p:cNvPr id="3" name="Slide Number Placeholder 2">
            <a:extLst>
              <a:ext uri="{FF2B5EF4-FFF2-40B4-BE49-F238E27FC236}">
                <a16:creationId xmlns:a16="http://schemas.microsoft.com/office/drawing/2014/main" id="{87D4B9F0-F682-C847-A4A4-C8832F0065E1}"/>
              </a:ext>
            </a:extLst>
          </p:cNvPr>
          <p:cNvSpPr>
            <a:spLocks noGrp="1"/>
          </p:cNvSpPr>
          <p:nvPr>
            <p:ph type="sldNum" sz="quarter" idx="10"/>
          </p:nvPr>
        </p:nvSpPr>
        <p:spPr/>
        <p:txBody>
          <a:bodyPr/>
          <a:lstStyle/>
          <a:p>
            <a:fld id="{4FAB73BC-B049-4115-A692-8D63A059BFB8}" type="slidenum">
              <a:rPr lang="en-US" smtClean="0"/>
              <a:pPr/>
              <a:t>‹#›</a:t>
            </a:fld>
            <a:endParaRPr lang="en-US" dirty="0"/>
          </a:p>
        </p:txBody>
      </p:sp>
      <p:sp>
        <p:nvSpPr>
          <p:cNvPr id="5" name="Content Placeholder 4">
            <a:extLst>
              <a:ext uri="{FF2B5EF4-FFF2-40B4-BE49-F238E27FC236}">
                <a16:creationId xmlns:a16="http://schemas.microsoft.com/office/drawing/2014/main" id="{BAC6C40D-F7AE-5D42-B2A9-60C9F62ADE8A}"/>
              </a:ext>
            </a:extLst>
          </p:cNvPr>
          <p:cNvSpPr>
            <a:spLocks noGrp="1"/>
          </p:cNvSpPr>
          <p:nvPr>
            <p:ph sz="quarter" idx="11" hasCustomPrompt="1"/>
          </p:nvPr>
        </p:nvSpPr>
        <p:spPr>
          <a:xfrm>
            <a:off x="647700" y="1409700"/>
            <a:ext cx="11049000" cy="4610100"/>
          </a:xfrm>
        </p:spPr>
        <p:txBody>
          <a:body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48796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_and_Double_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marL="0">
              <a:defRPr/>
            </a:lvl1pPr>
          </a:lstStyle>
          <a:p>
            <a:r>
              <a:rPr lang="en-US" dirty="0"/>
              <a:t>TITLE AND DOUBLE CONTENT - CLICK TO ADD TITLE</a:t>
            </a:r>
          </a:p>
        </p:txBody>
      </p:sp>
      <p:sp>
        <p:nvSpPr>
          <p:cNvPr id="3" name="Content Placeholder 2"/>
          <p:cNvSpPr>
            <a:spLocks noGrp="1"/>
          </p:cNvSpPr>
          <p:nvPr>
            <p:ph idx="1" hasCustomPrompt="1"/>
          </p:nvPr>
        </p:nvSpPr>
        <p:spPr>
          <a:xfrm>
            <a:off x="647700" y="1409701"/>
            <a:ext cx="5212412" cy="4610100"/>
          </a:xfrm>
          <a:prstGeom prst="rect">
            <a:avLst/>
          </a:prstGeom>
        </p:spPr>
        <p:txBody>
          <a:bodyPr/>
          <a:lstStyle>
            <a:lvl1pPr>
              <a:lnSpc>
                <a:spcPct val="100000"/>
              </a:lnSpc>
              <a:buFontTx/>
              <a:buNone/>
              <a:defRPr b="0" i="0">
                <a:latin typeface="Open Sans" panose="020B0606030504020204" pitchFamily="34" charset="0"/>
                <a:ea typeface="Open Sans" panose="020B0606030504020204" pitchFamily="34" charset="0"/>
                <a:cs typeface="Open Sans" panose="020B0606030504020204" pitchFamily="34" charset="0"/>
              </a:defRPr>
            </a:lvl1pPr>
            <a:lvl2pPr>
              <a:lnSpc>
                <a:spcPct val="100000"/>
              </a:lnSpc>
              <a:buFont typeface="Courier New" panose="02070309020205020404" pitchFamily="49" charset="0"/>
              <a:buChar char="o"/>
              <a:defRPr>
                <a:latin typeface="Open Sans" panose="020B0606030504020204" pitchFamily="34" charset="0"/>
              </a:defRPr>
            </a:lvl2pPr>
            <a:lvl3pPr>
              <a:lnSpc>
                <a:spcPct val="100000"/>
              </a:lnSpc>
              <a:buFont typeface="Courier New" panose="02070309020205020404" pitchFamily="49" charset="0"/>
              <a:buChar char="o"/>
              <a:defRPr>
                <a:latin typeface="Open Sans" panose="020B0606030504020204" pitchFamily="34" charset="0"/>
              </a:defRPr>
            </a:lvl3pPr>
            <a:lvl4pPr>
              <a:lnSpc>
                <a:spcPct val="100000"/>
              </a:lnSpc>
              <a:buFont typeface="Courier New" panose="02070309020205020404" pitchFamily="49" charset="0"/>
              <a:buChar char="o"/>
              <a:defRPr>
                <a:latin typeface="Open Sans" panose="020B0606030504020204" pitchFamily="34" charset="0"/>
              </a:defRPr>
            </a:lvl4pPr>
            <a:lvl5pPr>
              <a:lnSpc>
                <a:spcPct val="100000"/>
              </a:lnSpc>
              <a:buFont typeface="Courier New" panose="02070309020205020404" pitchFamily="49" charset="0"/>
              <a:buChar char="o"/>
              <a:defRPr b="0" i="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p:txBody>
      </p:sp>
      <p:sp>
        <p:nvSpPr>
          <p:cNvPr id="6" name="Content Placeholder 2">
            <a:extLst>
              <a:ext uri="{FF2B5EF4-FFF2-40B4-BE49-F238E27FC236}">
                <a16:creationId xmlns:a16="http://schemas.microsoft.com/office/drawing/2014/main" id="{5D970262-8623-2B46-A712-FEE93CC93EDE}"/>
              </a:ext>
            </a:extLst>
          </p:cNvPr>
          <p:cNvSpPr>
            <a:spLocks noGrp="1"/>
          </p:cNvSpPr>
          <p:nvPr>
            <p:ph idx="10" hasCustomPrompt="1"/>
          </p:nvPr>
        </p:nvSpPr>
        <p:spPr>
          <a:xfrm>
            <a:off x="6331888" y="1409700"/>
            <a:ext cx="5364812" cy="4610101"/>
          </a:xfrm>
          <a:prstGeom prst="rect">
            <a:avLst/>
          </a:prstGeom>
        </p:spPr>
        <p:txBody>
          <a:bodyPr/>
          <a:lstStyle>
            <a:lvl1pPr>
              <a:lnSpc>
                <a:spcPct val="100000"/>
              </a:lnSpc>
              <a:buFontTx/>
              <a:buNone/>
              <a:defRPr b="0" i="0">
                <a:latin typeface="Open Sans" panose="020B0606030504020204" pitchFamily="34" charset="0"/>
                <a:ea typeface="Open Sans" panose="020B0606030504020204" pitchFamily="34" charset="0"/>
                <a:cs typeface="Open Sans" panose="020B0606030504020204" pitchFamily="34" charset="0"/>
              </a:defRPr>
            </a:lvl1pPr>
            <a:lvl2pPr>
              <a:lnSpc>
                <a:spcPct val="100000"/>
              </a:lnSpc>
              <a:buFont typeface="Wingdings" pitchFamily="2" charset="2"/>
              <a:buChar char="§"/>
              <a:defRPr>
                <a:latin typeface="Open Sans" panose="020B0606030504020204" pitchFamily="34" charset="0"/>
              </a:defRPr>
            </a:lvl2pPr>
            <a:lvl3pPr>
              <a:lnSpc>
                <a:spcPct val="100000"/>
              </a:lnSpc>
              <a:buFont typeface="Wingdings" pitchFamily="2" charset="2"/>
              <a:buChar char="§"/>
              <a:defRPr>
                <a:latin typeface="Open Sans" panose="020B0606030504020204" pitchFamily="34" charset="0"/>
              </a:defRPr>
            </a:lvl3pPr>
            <a:lvl4pPr>
              <a:lnSpc>
                <a:spcPct val="100000"/>
              </a:lnSpc>
              <a:buFont typeface="Wingdings" pitchFamily="2" charset="2"/>
              <a:buChar char="§"/>
              <a:defRPr>
                <a:latin typeface="Open Sans" panose="020B0606030504020204" pitchFamily="34" charset="0"/>
              </a:defRPr>
            </a:lvl4pPr>
            <a:lvl5pPr>
              <a:lnSpc>
                <a:spcPct val="100000"/>
              </a:lnSpc>
              <a:buFont typeface="Wingdings" pitchFamily="2" charset="2"/>
              <a:buChar char="§"/>
              <a:defRPr b="0" i="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p:txBody>
      </p:sp>
      <p:sp>
        <p:nvSpPr>
          <p:cNvPr id="8" name="Slide Number Placeholder 5">
            <a:extLst>
              <a:ext uri="{FF2B5EF4-FFF2-40B4-BE49-F238E27FC236}">
                <a16:creationId xmlns:a16="http://schemas.microsoft.com/office/drawing/2014/main" id="{1CF5FC13-FF8A-8C4E-BA9B-B1FED8AA82E4}"/>
              </a:ext>
            </a:extLst>
          </p:cNvPr>
          <p:cNvSpPr>
            <a:spLocks noGrp="1"/>
          </p:cNvSpPr>
          <p:nvPr>
            <p:ph type="sldNum" sz="quarter" idx="4"/>
          </p:nvPr>
        </p:nvSpPr>
        <p:spPr>
          <a:xfrm>
            <a:off x="11702562" y="6471387"/>
            <a:ext cx="489438" cy="365125"/>
          </a:xfrm>
          <a:prstGeom prst="rect">
            <a:avLst/>
          </a:prstGeom>
        </p:spPr>
        <p:txBody>
          <a:bodyPr vert="horz" lIns="0" tIns="0" rIns="0" bIns="0" rtlCol="0" anchor="ctr"/>
          <a:lstStyle>
            <a:lvl1pPr algn="ctr">
              <a:defRPr sz="1400">
                <a:solidFill>
                  <a:srgbClr val="FFFFFF"/>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4024407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marL="0">
              <a:defRPr/>
            </a:lvl1pPr>
          </a:lstStyle>
          <a:p>
            <a:r>
              <a:rPr lang="en-US" dirty="0"/>
              <a:t>TITLE ONLY - CLICK TO ADD TITLE</a:t>
            </a:r>
          </a:p>
        </p:txBody>
      </p:sp>
      <p:sp>
        <p:nvSpPr>
          <p:cNvPr id="5" name="Slide Number Placeholder 5">
            <a:extLst>
              <a:ext uri="{FF2B5EF4-FFF2-40B4-BE49-F238E27FC236}">
                <a16:creationId xmlns:a16="http://schemas.microsoft.com/office/drawing/2014/main" id="{6E97028B-705D-5846-9BF6-441624A3FB9D}"/>
              </a:ext>
            </a:extLst>
          </p:cNvPr>
          <p:cNvSpPr>
            <a:spLocks noGrp="1"/>
          </p:cNvSpPr>
          <p:nvPr>
            <p:ph type="sldNum" sz="quarter" idx="4"/>
          </p:nvPr>
        </p:nvSpPr>
        <p:spPr>
          <a:xfrm>
            <a:off x="11702562" y="6471387"/>
            <a:ext cx="489438" cy="365125"/>
          </a:xfrm>
          <a:prstGeom prst="rect">
            <a:avLst/>
          </a:prstGeom>
        </p:spPr>
        <p:txBody>
          <a:bodyPr vert="horz" lIns="0" tIns="0" rIns="0" bIns="0" rtlCol="0" anchor="ctr"/>
          <a:lstStyle>
            <a:lvl1pPr algn="ctr">
              <a:defRPr sz="1400">
                <a:solidFill>
                  <a:srgbClr val="FFFFFF"/>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700320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Slide">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FB71B262-AC2E-494D-B366-04431A29FCBF}"/>
              </a:ext>
            </a:extLst>
          </p:cNvPr>
          <p:cNvSpPr>
            <a:spLocks noGrp="1"/>
          </p:cNvSpPr>
          <p:nvPr>
            <p:ph type="sldNum" sz="quarter" idx="4"/>
          </p:nvPr>
        </p:nvSpPr>
        <p:spPr>
          <a:xfrm>
            <a:off x="11702562" y="6471387"/>
            <a:ext cx="489438" cy="365125"/>
          </a:xfrm>
          <a:prstGeom prst="rect">
            <a:avLst/>
          </a:prstGeom>
        </p:spPr>
        <p:txBody>
          <a:bodyPr vert="horz" lIns="0" tIns="0" rIns="0" bIns="0" rtlCol="0" anchor="ctr"/>
          <a:lstStyle>
            <a:lvl1pPr algn="ctr">
              <a:defRPr sz="1400">
                <a:solidFill>
                  <a:srgbClr val="FFFFFF"/>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480725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9">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600200" y="261257"/>
            <a:ext cx="10096500" cy="774779"/>
          </a:xfrm>
          <a:prstGeom prst="rect">
            <a:avLst/>
          </a:prstGeom>
        </p:spPr>
        <p:txBody>
          <a:bodyPr vert="horz" lIns="0" tIns="0" rIns="0" bIns="0" rtlCol="0" anchor="ctr">
            <a:normAutofit/>
          </a:bodyPr>
          <a:lstStyle/>
          <a:p>
            <a:r>
              <a:rPr lang="en-US" dirty="0"/>
              <a:t>CLICK TO EDIT MASTER TITLE STYLE</a:t>
            </a:r>
          </a:p>
        </p:txBody>
      </p:sp>
      <p:sp>
        <p:nvSpPr>
          <p:cNvPr id="9" name="Text Placeholder 2">
            <a:extLst>
              <a:ext uri="{FF2B5EF4-FFF2-40B4-BE49-F238E27FC236}">
                <a16:creationId xmlns:a16="http://schemas.microsoft.com/office/drawing/2014/main" id="{CAC4959A-AD2F-9049-854D-6985DFCF4E46}"/>
              </a:ext>
            </a:extLst>
          </p:cNvPr>
          <p:cNvSpPr>
            <a:spLocks noGrp="1"/>
          </p:cNvSpPr>
          <p:nvPr>
            <p:ph type="body" idx="1"/>
          </p:nvPr>
        </p:nvSpPr>
        <p:spPr>
          <a:xfrm>
            <a:off x="654222" y="1429233"/>
            <a:ext cx="11042478" cy="4590567"/>
          </a:xfrm>
          <a:prstGeom prst="rect">
            <a:avLst/>
          </a:prstGeom>
        </p:spPr>
        <p:txBody>
          <a:bodyPr vert="horz" lIns="0" tIns="45720" rIns="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Slide Number Placeholder 5">
            <a:extLst>
              <a:ext uri="{FF2B5EF4-FFF2-40B4-BE49-F238E27FC236}">
                <a16:creationId xmlns:a16="http://schemas.microsoft.com/office/drawing/2014/main" id="{17C06173-326E-C842-95A0-26D69A4B9AFD}"/>
              </a:ext>
            </a:extLst>
          </p:cNvPr>
          <p:cNvSpPr>
            <a:spLocks noGrp="1"/>
          </p:cNvSpPr>
          <p:nvPr>
            <p:ph type="sldNum" sz="quarter" idx="4"/>
          </p:nvPr>
        </p:nvSpPr>
        <p:spPr>
          <a:xfrm>
            <a:off x="11702562" y="6471387"/>
            <a:ext cx="489438" cy="365125"/>
          </a:xfrm>
          <a:prstGeom prst="rect">
            <a:avLst/>
          </a:prstGeom>
        </p:spPr>
        <p:txBody>
          <a:bodyPr vert="horz" lIns="0" tIns="0" rIns="0" bIns="0" rtlCol="0" anchor="ctr"/>
          <a:lstStyle>
            <a:lvl1pPr algn="ctr">
              <a:defRPr sz="1400" b="0" i="0">
                <a:solidFill>
                  <a:srgbClr val="FFFFFF"/>
                </a:solidFill>
                <a:latin typeface="Open Sans" panose="020B0606030504020204" pitchFamily="34" charset="0"/>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290262625"/>
      </p:ext>
    </p:extLst>
  </p:cSld>
  <p:clrMap bg1="lt1" tx1="dk1" bg2="lt2" tx2="dk2" accent1="accent1" accent2="accent2" accent3="accent3" accent4="accent4" accent5="accent5" accent6="accent6" hlink="hlink" folHlink="folHlink"/>
  <p:sldLayoutIdLst>
    <p:sldLayoutId id="2147483752" r:id="rId1"/>
    <p:sldLayoutId id="2147483733" r:id="rId2"/>
    <p:sldLayoutId id="2147483758" r:id="rId3"/>
    <p:sldLayoutId id="2147483763" r:id="rId4"/>
    <p:sldLayoutId id="2147483760" r:id="rId5"/>
    <p:sldLayoutId id="2147483761" r:id="rId6"/>
    <p:sldLayoutId id="2147483762" r:id="rId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txStyles>
    <p:titleStyle>
      <a:lvl1pPr algn="l" defTabSz="914400" rtl="0" eaLnBrk="1" latinLnBrk="0" hangingPunct="1">
        <a:lnSpc>
          <a:spcPct val="90000"/>
        </a:lnSpc>
        <a:spcBef>
          <a:spcPct val="0"/>
        </a:spcBef>
        <a:buNone/>
        <a:defRPr sz="2400" kern="1200">
          <a:solidFill>
            <a:schemeClr val="tx2"/>
          </a:solidFill>
          <a:latin typeface="+mj-lt"/>
          <a:ea typeface="+mj-ea"/>
          <a:cs typeface="+mj-cs"/>
        </a:defRPr>
      </a:lvl1pPr>
    </p:titleStyle>
    <p:bodyStyle>
      <a:lvl1pPr marL="0" indent="0" algn="l" defTabSz="914400" rtl="0" eaLnBrk="1" latinLnBrk="0" hangingPunct="1">
        <a:lnSpc>
          <a:spcPct val="90000"/>
        </a:lnSpc>
        <a:spcBef>
          <a:spcPts val="1000"/>
        </a:spcBef>
        <a:buClr>
          <a:schemeClr val="accent1"/>
        </a:buClr>
        <a:buFont typeface="Arial" panose="020B0604020202020204" pitchFamily="34" charset="0"/>
        <a:buNone/>
        <a:defRPr sz="20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38404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8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56692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6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74980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4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4pPr>
      <a:lvl5pPr marL="93268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2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25.emf"/><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23.png"/><Relationship Id="rId1" Type="http://schemas.openxmlformats.org/officeDocument/2006/relationships/slideLayout" Target="../slideLayouts/slideLayout4.xml"/><Relationship Id="rId5" Type="http://schemas.openxmlformats.org/officeDocument/2006/relationships/image" Target="../media/image8.emf"/><Relationship Id="rId4" Type="http://schemas.openxmlformats.org/officeDocument/2006/relationships/image" Target="../media/image28.emf"/></Relationships>
</file>

<file path=ppt/slides/_rels/slide18.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27.emf"/><Relationship Id="rId1" Type="http://schemas.openxmlformats.org/officeDocument/2006/relationships/slideLayout" Target="../slideLayouts/slideLayout4.xml"/><Relationship Id="rId6" Type="http://schemas.openxmlformats.org/officeDocument/2006/relationships/image" Target="../media/image23.png"/><Relationship Id="rId5" Type="http://schemas.openxmlformats.org/officeDocument/2006/relationships/image" Target="../media/image8.emf"/><Relationship Id="rId4" Type="http://schemas.openxmlformats.org/officeDocument/2006/relationships/image" Target="../media/image29.emf"/></Relationships>
</file>

<file path=ppt/slides/_rels/slide19.xml.rels><?xml version="1.0" encoding="UTF-8" standalone="yes"?>
<Relationships xmlns="http://schemas.openxmlformats.org/package/2006/relationships"><Relationship Id="rId3" Type="http://schemas.openxmlformats.org/officeDocument/2006/relationships/image" Target="../media/image28.emf"/><Relationship Id="rId7" Type="http://schemas.openxmlformats.org/officeDocument/2006/relationships/image" Target="../media/image23.png"/><Relationship Id="rId2" Type="http://schemas.openxmlformats.org/officeDocument/2006/relationships/image" Target="../media/image27.emf"/><Relationship Id="rId1" Type="http://schemas.openxmlformats.org/officeDocument/2006/relationships/slideLayout" Target="../slideLayouts/slideLayout4.xml"/><Relationship Id="rId6" Type="http://schemas.openxmlformats.org/officeDocument/2006/relationships/image" Target="../media/image8.emf"/><Relationship Id="rId5" Type="http://schemas.openxmlformats.org/officeDocument/2006/relationships/image" Target="../media/image30.emf"/><Relationship Id="rId4" Type="http://schemas.openxmlformats.org/officeDocument/2006/relationships/image" Target="../media/image29.emf"/></Relationships>
</file>

<file path=ppt/slides/_rels/slide2.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emf"/><Relationship Id="rId1" Type="http://schemas.openxmlformats.org/officeDocument/2006/relationships/slideLayout" Target="../slideLayouts/slideLayout4.xml"/><Relationship Id="rId5" Type="http://schemas.openxmlformats.org/officeDocument/2006/relationships/image" Target="../media/image34.emf"/><Relationship Id="rId4" Type="http://schemas.openxmlformats.org/officeDocument/2006/relationships/image" Target="../media/image33.emf"/></Relationships>
</file>

<file path=ppt/slides/_rels/slide21.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image" Target="../media/image35.emf"/><Relationship Id="rId1" Type="http://schemas.openxmlformats.org/officeDocument/2006/relationships/slideLayout" Target="../slideLayouts/slideLayout4.xml"/><Relationship Id="rId5" Type="http://schemas.openxmlformats.org/officeDocument/2006/relationships/image" Target="../media/image38.emf"/><Relationship Id="rId4" Type="http://schemas.openxmlformats.org/officeDocument/2006/relationships/image" Target="../media/image37.emf"/></Relationships>
</file>

<file path=ppt/slides/_rels/slide22.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image" Target="../media/image39.emf"/><Relationship Id="rId1" Type="http://schemas.openxmlformats.org/officeDocument/2006/relationships/slideLayout" Target="../slideLayouts/slideLayout4.xml"/><Relationship Id="rId4" Type="http://schemas.openxmlformats.org/officeDocument/2006/relationships/image" Target="../media/image41.em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image" Target="../media/image42.emf"/><Relationship Id="rId1" Type="http://schemas.openxmlformats.org/officeDocument/2006/relationships/slideLayout" Target="../slideLayouts/slideLayout4.xml"/><Relationship Id="rId4" Type="http://schemas.openxmlformats.org/officeDocument/2006/relationships/image" Target="../media/image44.emf"/></Relationships>
</file>

<file path=ppt/slides/_rels/slide2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hyperlink" Target="https://github.com/NaluCFD/Nalu/blob/master/src/ScalarMassBDF2NodeSuppAlg.C" TargetMode="Externa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46.emf"/><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hyperlink" Target="https://github.com/NaluCFD/Nalu/blob/master/src/user_functions/VariableDensityMixFracSrcNodeSuppAlg.C" TargetMode="Externa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emf"/><Relationship Id="rId1" Type="http://schemas.openxmlformats.org/officeDocument/2006/relationships/slideLayout" Target="../slideLayouts/slideLayout4.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image" Target="../media/image9.emf"/></Relationships>
</file>

<file path=ppt/slides/_rels/slide30.xml.rels><?xml version="1.0" encoding="UTF-8" standalone="yes"?>
<Relationships xmlns="http://schemas.openxmlformats.org/package/2006/relationships"><Relationship Id="rId3" Type="http://schemas.openxmlformats.org/officeDocument/2006/relationships/image" Target="../media/image49.emf"/><Relationship Id="rId7" Type="http://schemas.openxmlformats.org/officeDocument/2006/relationships/image" Target="../media/image53.emf"/><Relationship Id="rId2" Type="http://schemas.openxmlformats.org/officeDocument/2006/relationships/image" Target="../media/image48.emf"/><Relationship Id="rId1" Type="http://schemas.openxmlformats.org/officeDocument/2006/relationships/slideLayout" Target="../slideLayouts/slideLayout4.xml"/><Relationship Id="rId6" Type="http://schemas.openxmlformats.org/officeDocument/2006/relationships/image" Target="../media/image52.emf"/><Relationship Id="rId5" Type="http://schemas.openxmlformats.org/officeDocument/2006/relationships/image" Target="../media/image51.emf"/><Relationship Id="rId4" Type="http://schemas.openxmlformats.org/officeDocument/2006/relationships/image" Target="../media/image50.emf"/></Relationships>
</file>

<file path=ppt/slides/_rels/slide31.xml.rels><?xml version="1.0" encoding="UTF-8" standalone="yes"?>
<Relationships xmlns="http://schemas.openxmlformats.org/package/2006/relationships"><Relationship Id="rId2" Type="http://schemas.openxmlformats.org/officeDocument/2006/relationships/hyperlink" Target="https://github.com/NaluCFD/Nalu/blob/master/src/AssembleScalarEdgeSolverAlgorithm.C" TargetMode="Externa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54.emf"/><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55.emf"/><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image" Target="../media/image56.emf"/><Relationship Id="rId1" Type="http://schemas.openxmlformats.org/officeDocument/2006/relationships/slideLayout" Target="../slideLayouts/slideLayout4.xml"/><Relationship Id="rId4" Type="http://schemas.openxmlformats.org/officeDocument/2006/relationships/image" Target="../media/image58.emf"/></Relationships>
</file>

<file path=ppt/slides/_rels/slide35.xml.rels><?xml version="1.0" encoding="UTF-8" standalone="yes"?>
<Relationships xmlns="http://schemas.openxmlformats.org/package/2006/relationships"><Relationship Id="rId8" Type="http://schemas.openxmlformats.org/officeDocument/2006/relationships/image" Target="../media/image63.emf"/><Relationship Id="rId3" Type="http://schemas.openxmlformats.org/officeDocument/2006/relationships/image" Target="../media/image55.emf"/><Relationship Id="rId7" Type="http://schemas.openxmlformats.org/officeDocument/2006/relationships/image" Target="../media/image62.emf"/><Relationship Id="rId2" Type="http://schemas.openxmlformats.org/officeDocument/2006/relationships/image" Target="../media/image57.emf"/><Relationship Id="rId1" Type="http://schemas.openxmlformats.org/officeDocument/2006/relationships/slideLayout" Target="../slideLayouts/slideLayout4.xml"/><Relationship Id="rId6" Type="http://schemas.openxmlformats.org/officeDocument/2006/relationships/image" Target="../media/image61.emf"/><Relationship Id="rId5" Type="http://schemas.openxmlformats.org/officeDocument/2006/relationships/image" Target="../media/image60.emf"/><Relationship Id="rId4" Type="http://schemas.openxmlformats.org/officeDocument/2006/relationships/image" Target="../media/image59.emf"/><Relationship Id="rId9" Type="http://schemas.openxmlformats.org/officeDocument/2006/relationships/image" Target="../media/image64.emf"/></Relationships>
</file>

<file path=ppt/slides/_rels/slide36.xml.rels><?xml version="1.0" encoding="UTF-8" standalone="yes"?>
<Relationships xmlns="http://schemas.openxmlformats.org/package/2006/relationships"><Relationship Id="rId3" Type="http://schemas.openxmlformats.org/officeDocument/2006/relationships/image" Target="../media/image66.emf"/><Relationship Id="rId2" Type="http://schemas.openxmlformats.org/officeDocument/2006/relationships/image" Target="../media/image65.emf"/><Relationship Id="rId1" Type="http://schemas.openxmlformats.org/officeDocument/2006/relationships/slideLayout" Target="../slideLayouts/slideLayout4.xml"/><Relationship Id="rId5" Type="http://schemas.openxmlformats.org/officeDocument/2006/relationships/image" Target="../media/image68.emf"/><Relationship Id="rId4" Type="http://schemas.openxmlformats.org/officeDocument/2006/relationships/image" Target="../media/image67.emf"/></Relationships>
</file>

<file path=ppt/slides/_rels/slide37.xml.rels><?xml version="1.0" encoding="UTF-8" standalone="yes"?>
<Relationships xmlns="http://schemas.openxmlformats.org/package/2006/relationships"><Relationship Id="rId3" Type="http://schemas.openxmlformats.org/officeDocument/2006/relationships/image" Target="../media/image69.emf"/><Relationship Id="rId2" Type="http://schemas.openxmlformats.org/officeDocument/2006/relationships/hyperlink" Target="https://github.com/NaluCFD/Nalu/blob/master/src/AssembleScalarEdgeDiffSolverAlgorithm.C" TargetMode="Externa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emf"/><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image" Target="../media/image72.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8" Type="http://schemas.openxmlformats.org/officeDocument/2006/relationships/image" Target="../media/image80.emf"/><Relationship Id="rId3" Type="http://schemas.openxmlformats.org/officeDocument/2006/relationships/image" Target="../media/image75.emf"/><Relationship Id="rId7" Type="http://schemas.openxmlformats.org/officeDocument/2006/relationships/image" Target="../media/image79.emf"/><Relationship Id="rId2" Type="http://schemas.openxmlformats.org/officeDocument/2006/relationships/image" Target="../media/image74.emf"/><Relationship Id="rId1" Type="http://schemas.openxmlformats.org/officeDocument/2006/relationships/slideLayout" Target="../slideLayouts/slideLayout4.xml"/><Relationship Id="rId6" Type="http://schemas.openxmlformats.org/officeDocument/2006/relationships/image" Target="../media/image78.emf"/><Relationship Id="rId5" Type="http://schemas.openxmlformats.org/officeDocument/2006/relationships/image" Target="../media/image77.emf"/><Relationship Id="rId4" Type="http://schemas.openxmlformats.org/officeDocument/2006/relationships/image" Target="../media/image76.emf"/></Relationships>
</file>

<file path=ppt/slides/_rels/slide42.xml.rels><?xml version="1.0" encoding="UTF-8" standalone="yes"?>
<Relationships xmlns="http://schemas.openxmlformats.org/package/2006/relationships"><Relationship Id="rId3" Type="http://schemas.openxmlformats.org/officeDocument/2006/relationships/image" Target="../media/image81.emf"/><Relationship Id="rId2" Type="http://schemas.openxmlformats.org/officeDocument/2006/relationships/image" Target="../media/image27.emf"/><Relationship Id="rId1" Type="http://schemas.openxmlformats.org/officeDocument/2006/relationships/slideLayout" Target="../slideLayouts/slideLayout4.xml"/><Relationship Id="rId6" Type="http://schemas.openxmlformats.org/officeDocument/2006/relationships/image" Target="../media/image84.emf"/><Relationship Id="rId5" Type="http://schemas.openxmlformats.org/officeDocument/2006/relationships/image" Target="../media/image83.emf"/><Relationship Id="rId4" Type="http://schemas.openxmlformats.org/officeDocument/2006/relationships/image" Target="../media/image82.emf"/></Relationships>
</file>

<file path=ppt/slides/_rels/slide43.xml.rels><?xml version="1.0" encoding="UTF-8" standalone="yes"?>
<Relationships xmlns="http://schemas.openxmlformats.org/package/2006/relationships"><Relationship Id="rId3" Type="http://schemas.openxmlformats.org/officeDocument/2006/relationships/image" Target="../media/image81.emf"/><Relationship Id="rId2" Type="http://schemas.openxmlformats.org/officeDocument/2006/relationships/image" Target="../media/image27.emf"/><Relationship Id="rId1" Type="http://schemas.openxmlformats.org/officeDocument/2006/relationships/slideLayout" Target="../slideLayouts/slideLayout4.xml"/><Relationship Id="rId6" Type="http://schemas.openxmlformats.org/officeDocument/2006/relationships/image" Target="../media/image87.emf"/><Relationship Id="rId5" Type="http://schemas.openxmlformats.org/officeDocument/2006/relationships/image" Target="../media/image86.emf"/><Relationship Id="rId4" Type="http://schemas.openxmlformats.org/officeDocument/2006/relationships/image" Target="../media/image85.emf"/></Relationships>
</file>

<file path=ppt/slides/_rels/slide44.xml.rels><?xml version="1.0" encoding="UTF-8" standalone="yes"?>
<Relationships xmlns="http://schemas.openxmlformats.org/package/2006/relationships"><Relationship Id="rId3" Type="http://schemas.openxmlformats.org/officeDocument/2006/relationships/image" Target="../media/image81.emf"/><Relationship Id="rId2" Type="http://schemas.openxmlformats.org/officeDocument/2006/relationships/image" Target="../media/image27.emf"/><Relationship Id="rId1" Type="http://schemas.openxmlformats.org/officeDocument/2006/relationships/slideLayout" Target="../slideLayouts/slideLayout4.xml"/><Relationship Id="rId6" Type="http://schemas.openxmlformats.org/officeDocument/2006/relationships/image" Target="../media/image90.emf"/><Relationship Id="rId5" Type="http://schemas.openxmlformats.org/officeDocument/2006/relationships/image" Target="../media/image89.emf"/><Relationship Id="rId4" Type="http://schemas.openxmlformats.org/officeDocument/2006/relationships/image" Target="../media/image88.emf"/></Relationships>
</file>

<file path=ppt/slides/_rels/slide45.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image" Target="../media/image84.emf"/><Relationship Id="rId7" Type="http://schemas.openxmlformats.org/officeDocument/2006/relationships/image" Target="../media/image90.emf"/><Relationship Id="rId2" Type="http://schemas.openxmlformats.org/officeDocument/2006/relationships/image" Target="../media/image83.emf"/><Relationship Id="rId1" Type="http://schemas.openxmlformats.org/officeDocument/2006/relationships/slideLayout" Target="../slideLayouts/slideLayout4.xml"/><Relationship Id="rId6" Type="http://schemas.openxmlformats.org/officeDocument/2006/relationships/image" Target="../media/image89.emf"/><Relationship Id="rId5" Type="http://schemas.openxmlformats.org/officeDocument/2006/relationships/image" Target="../media/image87.emf"/><Relationship Id="rId4" Type="http://schemas.openxmlformats.org/officeDocument/2006/relationships/image" Target="../media/image86.emf"/><Relationship Id="rId9" Type="http://schemas.openxmlformats.org/officeDocument/2006/relationships/image" Target="../media/image92.emf"/></Relationships>
</file>

<file path=ppt/slides/_rels/slide46.xml.rels><?xml version="1.0" encoding="UTF-8" standalone="yes"?>
<Relationships xmlns="http://schemas.openxmlformats.org/package/2006/relationships"><Relationship Id="rId8" Type="http://schemas.openxmlformats.org/officeDocument/2006/relationships/image" Target="../media/image95.emf"/><Relationship Id="rId3" Type="http://schemas.openxmlformats.org/officeDocument/2006/relationships/image" Target="../media/image53.emf"/><Relationship Id="rId7" Type="http://schemas.openxmlformats.org/officeDocument/2006/relationships/image" Target="../media/image44.emf"/><Relationship Id="rId2" Type="http://schemas.openxmlformats.org/officeDocument/2006/relationships/image" Target="../media/image64.emf"/><Relationship Id="rId1" Type="http://schemas.openxmlformats.org/officeDocument/2006/relationships/slideLayout" Target="../slideLayouts/slideLayout4.xml"/><Relationship Id="rId6" Type="http://schemas.openxmlformats.org/officeDocument/2006/relationships/image" Target="../media/image94.emf"/><Relationship Id="rId5" Type="http://schemas.openxmlformats.org/officeDocument/2006/relationships/image" Target="../media/image93.emf"/><Relationship Id="rId4" Type="http://schemas.openxmlformats.org/officeDocument/2006/relationships/image" Target="../media/image43.emf"/></Relationships>
</file>

<file path=ppt/slides/_rels/slide47.xml.rels><?xml version="1.0" encoding="UTF-8" standalone="yes"?>
<Relationships xmlns="http://schemas.openxmlformats.org/package/2006/relationships"><Relationship Id="rId2" Type="http://schemas.openxmlformats.org/officeDocument/2006/relationships/image" Target="../media/image54.emf"/><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97.emf"/><Relationship Id="rId2" Type="http://schemas.openxmlformats.org/officeDocument/2006/relationships/image" Target="../media/image96.emf"/><Relationship Id="rId1" Type="http://schemas.openxmlformats.org/officeDocument/2006/relationships/slideLayout" Target="../slideLayouts/slideLayout4.xml"/><Relationship Id="rId6" Type="http://schemas.openxmlformats.org/officeDocument/2006/relationships/image" Target="../media/image100.emf"/><Relationship Id="rId5" Type="http://schemas.openxmlformats.org/officeDocument/2006/relationships/image" Target="../media/image99.emf"/><Relationship Id="rId4" Type="http://schemas.openxmlformats.org/officeDocument/2006/relationships/image" Target="../media/image98.emf"/></Relationships>
</file>

<file path=ppt/slides/_rels/slide5.xml.rels><?xml version="1.0" encoding="UTF-8" standalone="yes"?>
<Relationships xmlns="http://schemas.openxmlformats.org/package/2006/relationships"><Relationship Id="rId8" Type="http://schemas.openxmlformats.org/officeDocument/2006/relationships/image" Target="../media/image19.emf"/><Relationship Id="rId3" Type="http://schemas.openxmlformats.org/officeDocument/2006/relationships/image" Target="../media/image14.emf"/><Relationship Id="rId7" Type="http://schemas.openxmlformats.org/officeDocument/2006/relationships/image" Target="../media/image18.emf"/><Relationship Id="rId2" Type="http://schemas.openxmlformats.org/officeDocument/2006/relationships/image" Target="../media/image13.emf"/><Relationship Id="rId1" Type="http://schemas.openxmlformats.org/officeDocument/2006/relationships/slideLayout" Target="../slideLayouts/slideLayout4.xml"/><Relationship Id="rId6" Type="http://schemas.openxmlformats.org/officeDocument/2006/relationships/image" Target="../media/image17.emf"/><Relationship Id="rId5" Type="http://schemas.openxmlformats.org/officeDocument/2006/relationships/image" Target="../media/image16.emf"/><Relationship Id="rId4" Type="http://schemas.openxmlformats.org/officeDocument/2006/relationships/image" Target="../media/image15.emf"/></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4.xml"/><Relationship Id="rId6" Type="http://schemas.openxmlformats.org/officeDocument/2006/relationships/image" Target="../media/image24.emf"/><Relationship Id="rId5" Type="http://schemas.openxmlformats.org/officeDocument/2006/relationships/image" Target="../media/image23.emf"/><Relationship Id="rId4" Type="http://schemas.openxmlformats.org/officeDocument/2006/relationships/image" Target="../media/image22.png"/></Relationships>
</file>

<file path=ppt/slides/_rels/slide7.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25.emf"/><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25.emf"/><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25.emf"/><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D23EA49-B5D0-1541-8EC1-3C4BE870D2BF}"/>
              </a:ext>
            </a:extLst>
          </p:cNvPr>
          <p:cNvSpPr>
            <a:spLocks noGrp="1"/>
          </p:cNvSpPr>
          <p:nvPr>
            <p:ph type="ctrTitle"/>
          </p:nvPr>
        </p:nvSpPr>
        <p:spPr>
          <a:xfrm>
            <a:off x="990600" y="1575114"/>
            <a:ext cx="8873836" cy="1853885"/>
          </a:xfrm>
        </p:spPr>
        <p:txBody>
          <a:bodyPr>
            <a:normAutofit/>
          </a:bodyPr>
          <a:lstStyle/>
          <a:p>
            <a:r>
              <a:rPr lang="en-US" sz="3000" dirty="0"/>
              <a:t>ME469: Common Discretization </a:t>
            </a:r>
            <a:br>
              <a:rPr lang="en-US" sz="3000" dirty="0"/>
            </a:br>
            <a:r>
              <a:rPr lang="en-US" sz="3000" dirty="0"/>
              <a:t>Approaches:  </a:t>
            </a:r>
            <a:r>
              <a:rPr lang="en-US" sz="2400" dirty="0"/>
              <a:t>Edge-</a:t>
            </a:r>
            <a:r>
              <a:rPr lang="en-US" sz="2400" dirty="0" err="1"/>
              <a:t>based,Vertex</a:t>
            </a:r>
            <a:r>
              <a:rPr lang="en-US" sz="2400" dirty="0"/>
              <a:t>-Centered </a:t>
            </a:r>
            <a:br>
              <a:rPr lang="en-US" sz="2400" dirty="0"/>
            </a:br>
            <a:r>
              <a:rPr lang="en-US" sz="2400" dirty="0"/>
              <a:t>(EBVC), and Cell-Centered (CC)</a:t>
            </a:r>
          </a:p>
        </p:txBody>
      </p:sp>
      <p:sp>
        <p:nvSpPr>
          <p:cNvPr id="33" name="TextBox 32">
            <a:extLst>
              <a:ext uri="{FF2B5EF4-FFF2-40B4-BE49-F238E27FC236}">
                <a16:creationId xmlns:a16="http://schemas.microsoft.com/office/drawing/2014/main" id="{13E54DF6-4A33-0F44-BFF9-3FDCAA65F7F8}"/>
              </a:ext>
            </a:extLst>
          </p:cNvPr>
          <p:cNvSpPr txBox="1"/>
          <p:nvPr/>
        </p:nvSpPr>
        <p:spPr>
          <a:xfrm>
            <a:off x="3438144" y="3596640"/>
            <a:ext cx="0" cy="0"/>
          </a:xfrm>
          <a:prstGeom prst="rect">
            <a:avLst/>
          </a:prstGeom>
        </p:spPr>
        <p:txBody>
          <a:bodyPr vert="horz" wrap="none" lIns="91440" tIns="45720" rIns="91440" bIns="45720" rtlCol="0">
            <a:noAutofit/>
          </a:bodyPr>
          <a:lstStyle/>
          <a:p>
            <a:pPr algn="l"/>
            <a:endParaRPr lang="en-US" dirty="0">
              <a:latin typeface="Open Sans" panose="020B0606030504020204" pitchFamily="34" charset="0"/>
            </a:endParaRPr>
          </a:p>
        </p:txBody>
      </p:sp>
      <p:sp>
        <p:nvSpPr>
          <p:cNvPr id="6" name="Subtitle 7">
            <a:extLst>
              <a:ext uri="{FF2B5EF4-FFF2-40B4-BE49-F238E27FC236}">
                <a16:creationId xmlns:a16="http://schemas.microsoft.com/office/drawing/2014/main" id="{0CDCAA58-6449-CBF2-366F-08ED9D5171DB}"/>
              </a:ext>
            </a:extLst>
          </p:cNvPr>
          <p:cNvSpPr>
            <a:spLocks noGrp="1"/>
          </p:cNvSpPr>
          <p:nvPr>
            <p:ph type="subTitle" idx="1"/>
          </p:nvPr>
        </p:nvSpPr>
        <p:spPr>
          <a:xfrm>
            <a:off x="990599" y="3719997"/>
            <a:ext cx="6300850" cy="667120"/>
          </a:xfrm>
        </p:spPr>
        <p:txBody>
          <a:bodyPr/>
          <a:lstStyle/>
          <a:p>
            <a:r>
              <a:rPr lang="en-US" dirty="0"/>
              <a:t>Stefan P. Domino</a:t>
            </a:r>
            <a:r>
              <a:rPr lang="en-US" baseline="30000" dirty="0"/>
              <a:t>1,2</a:t>
            </a:r>
            <a:r>
              <a:rPr lang="en-US" dirty="0"/>
              <a:t> </a:t>
            </a:r>
          </a:p>
          <a:p>
            <a:r>
              <a:rPr lang="en-US" sz="1100" baseline="30000" dirty="0"/>
              <a:t>1</a:t>
            </a:r>
            <a:r>
              <a:rPr lang="en-US" sz="1100" dirty="0"/>
              <a:t> Computational Thermal and Fluid Mechanics, Sandia National Laboratories</a:t>
            </a:r>
          </a:p>
          <a:p>
            <a:r>
              <a:rPr lang="en-US" sz="1100" baseline="30000" dirty="0"/>
              <a:t>2 </a:t>
            </a:r>
            <a:r>
              <a:rPr lang="en-US" sz="1100" dirty="0"/>
              <a:t>Institute for Computational and Mathematical Engineering, Stanford</a:t>
            </a:r>
          </a:p>
        </p:txBody>
      </p:sp>
      <p:sp>
        <p:nvSpPr>
          <p:cNvPr id="9" name="Text Placeholder 10">
            <a:extLst>
              <a:ext uri="{FF2B5EF4-FFF2-40B4-BE49-F238E27FC236}">
                <a16:creationId xmlns:a16="http://schemas.microsoft.com/office/drawing/2014/main" id="{F4EBD037-1C53-3EED-E7CC-D39EC221E301}"/>
              </a:ext>
            </a:extLst>
          </p:cNvPr>
          <p:cNvSpPr txBox="1">
            <a:spLocks/>
          </p:cNvSpPr>
          <p:nvPr/>
        </p:nvSpPr>
        <p:spPr>
          <a:xfrm>
            <a:off x="990600" y="4509920"/>
            <a:ext cx="5243146" cy="667120"/>
          </a:xfrm>
          <a:prstGeom prst="rect">
            <a:avLst/>
          </a:prstGeom>
        </p:spPr>
        <p:txBody>
          <a:bodyPr vert="horz" lIns="0" tIns="0" rIns="0" bIns="0" rtlCol="0">
            <a:normAutofit/>
          </a:bodyPr>
          <a:lstStyle>
            <a:lvl1pPr marL="0" indent="0" algn="l" defTabSz="914400" rtl="0" eaLnBrk="1" latinLnBrk="0" hangingPunct="1">
              <a:lnSpc>
                <a:spcPct val="90000"/>
              </a:lnSpc>
              <a:spcBef>
                <a:spcPts val="1000"/>
              </a:spcBef>
              <a:buClr>
                <a:schemeClr val="accent1"/>
              </a:buClr>
              <a:buFontTx/>
              <a:buNone/>
              <a:defRPr sz="1400" b="0" i="0" kern="12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38404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8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56692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6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74980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4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4pPr>
            <a:lvl5pPr marL="93268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2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
        <p:nvSpPr>
          <p:cNvPr id="2" name="TextBox 1">
            <a:extLst>
              <a:ext uri="{FF2B5EF4-FFF2-40B4-BE49-F238E27FC236}">
                <a16:creationId xmlns:a16="http://schemas.microsoft.com/office/drawing/2014/main" id="{2EEBA8A3-0CE5-37E5-4BE4-C59032C4EC6F}"/>
              </a:ext>
            </a:extLst>
          </p:cNvPr>
          <p:cNvSpPr txBox="1"/>
          <p:nvPr/>
        </p:nvSpPr>
        <p:spPr>
          <a:xfrm>
            <a:off x="2062976" y="6501161"/>
            <a:ext cx="0" cy="0"/>
          </a:xfrm>
          <a:prstGeom prst="rect">
            <a:avLst/>
          </a:prstGeom>
        </p:spPr>
        <p:txBody>
          <a:bodyPr vert="horz" wrap="none" lIns="91440" tIns="45720" rIns="91440" bIns="45720" rtlCol="0">
            <a:noAutofit/>
          </a:bodyPr>
          <a:lstStyle/>
          <a:p>
            <a:pPr algn="l"/>
            <a:r>
              <a:rPr lang="de-DE" sz="1200" dirty="0">
                <a:solidFill>
                  <a:schemeClr val="bg2"/>
                </a:solidFill>
              </a:rPr>
              <a:t>SAND2018-4536 PE</a:t>
            </a:r>
            <a:endParaRPr lang="en-US" sz="1400" dirty="0">
              <a:solidFill>
                <a:schemeClr val="bg2"/>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181726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0CB5C-E3EB-351D-0365-51CEA870A197}"/>
              </a:ext>
            </a:extLst>
          </p:cNvPr>
          <p:cNvSpPr>
            <a:spLocks noGrp="1"/>
          </p:cNvSpPr>
          <p:nvPr>
            <p:ph type="title"/>
          </p:nvPr>
        </p:nvSpPr>
        <p:spPr/>
        <p:txBody>
          <a:bodyPr>
            <a:normAutofit/>
          </a:bodyPr>
          <a:lstStyle/>
          <a:p>
            <a:r>
              <a:rPr lang="en-US" dirty="0"/>
              <a:t>Cell-Centered (CC) and Edge-Based Vertex-Centered (EBVC):</a:t>
            </a:r>
            <a:br>
              <a:rPr lang="en-US" dirty="0"/>
            </a:br>
            <a:r>
              <a:rPr lang="en-US" dirty="0"/>
              <a:t>Each are generally a two-state scheme, Left (L) and Right(R)</a:t>
            </a:r>
          </a:p>
        </p:txBody>
      </p:sp>
      <p:sp>
        <p:nvSpPr>
          <p:cNvPr id="3" name="Slide Number Placeholder 2">
            <a:extLst>
              <a:ext uri="{FF2B5EF4-FFF2-40B4-BE49-F238E27FC236}">
                <a16:creationId xmlns:a16="http://schemas.microsoft.com/office/drawing/2014/main" id="{15132145-812B-7A44-D3BB-B1198B9D84DE}"/>
              </a:ext>
            </a:extLst>
          </p:cNvPr>
          <p:cNvSpPr>
            <a:spLocks noGrp="1"/>
          </p:cNvSpPr>
          <p:nvPr>
            <p:ph type="sldNum" sz="quarter" idx="10"/>
          </p:nvPr>
        </p:nvSpPr>
        <p:spPr/>
        <p:txBody>
          <a:bodyPr/>
          <a:lstStyle/>
          <a:p>
            <a:fld id="{4FAB73BC-B049-4115-A692-8D63A059BFB8}" type="slidenum">
              <a:rPr lang="en-US" smtClean="0"/>
              <a:pPr/>
              <a:t>10</a:t>
            </a:fld>
            <a:endParaRPr lang="en-US" dirty="0"/>
          </a:p>
        </p:txBody>
      </p:sp>
      <p:sp>
        <p:nvSpPr>
          <p:cNvPr id="4" name="Content Placeholder 3">
            <a:extLst>
              <a:ext uri="{FF2B5EF4-FFF2-40B4-BE49-F238E27FC236}">
                <a16:creationId xmlns:a16="http://schemas.microsoft.com/office/drawing/2014/main" id="{AC483D1C-25C1-8144-1393-6550999390AA}"/>
              </a:ext>
            </a:extLst>
          </p:cNvPr>
          <p:cNvSpPr>
            <a:spLocks noGrp="1"/>
          </p:cNvSpPr>
          <p:nvPr>
            <p:ph sz="quarter" idx="11"/>
          </p:nvPr>
        </p:nvSpPr>
        <p:spPr/>
        <p:txBody>
          <a:bodyPr/>
          <a:lstStyle/>
          <a:p>
            <a:pPr marL="342900" indent="-342900">
              <a:buFont typeface="Arial" panose="020B0604020202020204" pitchFamily="34" charset="0"/>
              <a:buChar char="•"/>
            </a:pPr>
            <a:r>
              <a:rPr lang="en-US" dirty="0"/>
              <a:t>CC (A) and EBVC (B) – As shown below, each have a set of common features</a:t>
            </a:r>
          </a:p>
          <a:p>
            <a:pPr marL="726948" lvl="1" indent="-342900">
              <a:buFont typeface="Arial" panose="020B0604020202020204" pitchFamily="34" charset="0"/>
              <a:buChar char="•"/>
            </a:pPr>
            <a:r>
              <a:rPr lang="en-US" dirty="0"/>
              <a:t>Class Discussion: What are the </a:t>
            </a:r>
            <a:r>
              <a:rPr lang="en-US"/>
              <a:t>common features?</a:t>
            </a:r>
            <a:endParaRPr lang="en-US" dirty="0"/>
          </a:p>
        </p:txBody>
      </p:sp>
      <p:pic>
        <p:nvPicPr>
          <p:cNvPr id="5" name="Picture 4">
            <a:extLst>
              <a:ext uri="{FF2B5EF4-FFF2-40B4-BE49-F238E27FC236}">
                <a16:creationId xmlns:a16="http://schemas.microsoft.com/office/drawing/2014/main" id="{AD31737D-B391-D483-C558-1835D6BEDB8F}"/>
              </a:ext>
            </a:extLst>
          </p:cNvPr>
          <p:cNvPicPr>
            <a:picLocks noChangeAspect="1"/>
          </p:cNvPicPr>
          <p:nvPr/>
        </p:nvPicPr>
        <p:blipFill>
          <a:blip r:embed="rId2"/>
          <a:stretch>
            <a:fillRect/>
          </a:stretch>
        </p:blipFill>
        <p:spPr>
          <a:xfrm>
            <a:off x="110825" y="2070798"/>
            <a:ext cx="5420874" cy="4572000"/>
          </a:xfrm>
          <a:prstGeom prst="rect">
            <a:avLst/>
          </a:prstGeom>
        </p:spPr>
      </p:pic>
      <p:pic>
        <p:nvPicPr>
          <p:cNvPr id="6" name="Picture 5">
            <a:extLst>
              <a:ext uri="{FF2B5EF4-FFF2-40B4-BE49-F238E27FC236}">
                <a16:creationId xmlns:a16="http://schemas.microsoft.com/office/drawing/2014/main" id="{D6867B02-AA3F-C1E3-263D-CE6F3E51B0BC}"/>
              </a:ext>
            </a:extLst>
          </p:cNvPr>
          <p:cNvPicPr>
            <a:picLocks noChangeAspect="1"/>
          </p:cNvPicPr>
          <p:nvPr/>
        </p:nvPicPr>
        <p:blipFill>
          <a:blip r:embed="rId3"/>
          <a:stretch>
            <a:fillRect/>
          </a:stretch>
        </p:blipFill>
        <p:spPr>
          <a:xfrm>
            <a:off x="6060690" y="2070798"/>
            <a:ext cx="5420872" cy="4572000"/>
          </a:xfrm>
          <a:prstGeom prst="rect">
            <a:avLst/>
          </a:prstGeom>
        </p:spPr>
      </p:pic>
      <p:sp>
        <p:nvSpPr>
          <p:cNvPr id="7" name="TextBox 6">
            <a:extLst>
              <a:ext uri="{FF2B5EF4-FFF2-40B4-BE49-F238E27FC236}">
                <a16:creationId xmlns:a16="http://schemas.microsoft.com/office/drawing/2014/main" id="{D4B5E5A5-A8A6-3B42-1BBF-54C5265EBCDE}"/>
              </a:ext>
            </a:extLst>
          </p:cNvPr>
          <p:cNvSpPr txBox="1"/>
          <p:nvPr/>
        </p:nvSpPr>
        <p:spPr>
          <a:xfrm>
            <a:off x="602168" y="6263261"/>
            <a:ext cx="0" cy="0"/>
          </a:xfrm>
          <a:prstGeom prst="rect">
            <a:avLst/>
          </a:prstGeom>
        </p:spPr>
        <p:txBody>
          <a:bodyPr vert="horz" wrap="none" lIns="91440" tIns="45720" rIns="91440" bIns="45720" rtlCol="0">
            <a:noAutofit/>
          </a:bodyPr>
          <a:lstStyle/>
          <a:p>
            <a:pPr algn="l"/>
            <a:r>
              <a:rPr lang="en-US" dirty="0"/>
              <a:t>(A)</a:t>
            </a:r>
          </a:p>
        </p:txBody>
      </p:sp>
      <p:sp>
        <p:nvSpPr>
          <p:cNvPr id="8" name="TextBox 7">
            <a:extLst>
              <a:ext uri="{FF2B5EF4-FFF2-40B4-BE49-F238E27FC236}">
                <a16:creationId xmlns:a16="http://schemas.microsoft.com/office/drawing/2014/main" id="{8231D451-D80B-4A84-EDFE-16FB35302712}"/>
              </a:ext>
            </a:extLst>
          </p:cNvPr>
          <p:cNvSpPr txBox="1"/>
          <p:nvPr/>
        </p:nvSpPr>
        <p:spPr>
          <a:xfrm>
            <a:off x="6553194" y="6263261"/>
            <a:ext cx="0" cy="0"/>
          </a:xfrm>
          <a:prstGeom prst="rect">
            <a:avLst/>
          </a:prstGeom>
        </p:spPr>
        <p:txBody>
          <a:bodyPr vert="horz" wrap="none" lIns="91440" tIns="45720" rIns="91440" bIns="45720" rtlCol="0">
            <a:noAutofit/>
          </a:bodyPr>
          <a:lstStyle/>
          <a:p>
            <a:pPr algn="l"/>
            <a:r>
              <a:rPr lang="en-US" dirty="0"/>
              <a:t>(B)</a:t>
            </a:r>
          </a:p>
        </p:txBody>
      </p:sp>
      <p:sp>
        <p:nvSpPr>
          <p:cNvPr id="9" name="TextBox 8">
            <a:extLst>
              <a:ext uri="{FF2B5EF4-FFF2-40B4-BE49-F238E27FC236}">
                <a16:creationId xmlns:a16="http://schemas.microsoft.com/office/drawing/2014/main" id="{A628F6A0-95F5-5123-DC6D-62AEE660DEAC}"/>
              </a:ext>
            </a:extLst>
          </p:cNvPr>
          <p:cNvSpPr txBox="1"/>
          <p:nvPr/>
        </p:nvSpPr>
        <p:spPr>
          <a:xfrm>
            <a:off x="4994481" y="2885215"/>
            <a:ext cx="2203040" cy="646331"/>
          </a:xfrm>
          <a:prstGeom prst="rect">
            <a:avLst/>
          </a:prstGeom>
          <a:solidFill>
            <a:schemeClr val="bg1"/>
          </a:solidFill>
          <a:ln>
            <a:solidFill>
              <a:schemeClr val="tx1"/>
            </a:solidFill>
          </a:ln>
        </p:spPr>
        <p:txBody>
          <a:bodyPr wrap="none" rtlCol="0">
            <a:spAutoFit/>
          </a:bodyPr>
          <a:lstStyle/>
          <a:p>
            <a:pPr algn="ctr"/>
            <a:r>
              <a:rPr lang="en-US" b="1" dirty="0"/>
              <a:t>Surface integration </a:t>
            </a:r>
          </a:p>
          <a:p>
            <a:pPr algn="ctr"/>
            <a:r>
              <a:rPr lang="en-US" b="1" dirty="0"/>
              <a:t>point (single)</a:t>
            </a:r>
          </a:p>
        </p:txBody>
      </p:sp>
      <p:cxnSp>
        <p:nvCxnSpPr>
          <p:cNvPr id="10" name="Straight Arrow Connector 9">
            <a:extLst>
              <a:ext uri="{FF2B5EF4-FFF2-40B4-BE49-F238E27FC236}">
                <a16:creationId xmlns:a16="http://schemas.microsoft.com/office/drawing/2014/main" id="{4483000F-7730-DCE6-BFF5-9E3B695FB30F}"/>
              </a:ext>
            </a:extLst>
          </p:cNvPr>
          <p:cNvCxnSpPr>
            <a:cxnSpLocks/>
            <a:stCxn id="9" idx="1"/>
          </p:cNvCxnSpPr>
          <p:nvPr/>
        </p:nvCxnSpPr>
        <p:spPr>
          <a:xfrm flipH="1">
            <a:off x="3679902" y="3208381"/>
            <a:ext cx="1314579" cy="1798680"/>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AFA720E5-830C-1C5F-EF98-FD09C4397ADD}"/>
              </a:ext>
            </a:extLst>
          </p:cNvPr>
          <p:cNvCxnSpPr>
            <a:cxnSpLocks/>
          </p:cNvCxnSpPr>
          <p:nvPr/>
        </p:nvCxnSpPr>
        <p:spPr>
          <a:xfrm>
            <a:off x="6449404" y="3386678"/>
            <a:ext cx="1088820" cy="973449"/>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9FA049D0-2634-6676-A07A-CE0E6A5BF47E}"/>
              </a:ext>
            </a:extLst>
          </p:cNvPr>
          <p:cNvCxnSpPr>
            <a:cxnSpLocks/>
          </p:cNvCxnSpPr>
          <p:nvPr/>
        </p:nvCxnSpPr>
        <p:spPr>
          <a:xfrm>
            <a:off x="3189249" y="4973608"/>
            <a:ext cx="903249" cy="185853"/>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17CFF3D7-956A-AE52-121D-9D46CE1B58D9}"/>
              </a:ext>
            </a:extLst>
          </p:cNvPr>
          <p:cNvSpPr txBox="1"/>
          <p:nvPr/>
        </p:nvSpPr>
        <p:spPr>
          <a:xfrm>
            <a:off x="2541786" y="5819184"/>
            <a:ext cx="3756349" cy="923330"/>
          </a:xfrm>
          <a:prstGeom prst="rect">
            <a:avLst/>
          </a:prstGeom>
          <a:solidFill>
            <a:schemeClr val="bg1"/>
          </a:solidFill>
          <a:ln>
            <a:solidFill>
              <a:schemeClr val="tx1"/>
            </a:solidFill>
          </a:ln>
        </p:spPr>
        <p:txBody>
          <a:bodyPr wrap="none" rtlCol="0">
            <a:spAutoFit/>
          </a:bodyPr>
          <a:lstStyle/>
          <a:p>
            <a:pPr algn="ctr"/>
            <a:r>
              <a:rPr lang="en-US" b="1" dirty="0"/>
              <a:t>Virtual edge</a:t>
            </a:r>
          </a:p>
          <a:p>
            <a:pPr algn="ctr"/>
            <a:r>
              <a:rPr lang="en-US" b="1" dirty="0"/>
              <a:t>Connected by a left and right DOF-</a:t>
            </a:r>
          </a:p>
          <a:p>
            <a:pPr algn="ctr"/>
            <a:r>
              <a:rPr lang="en-US" b="1" dirty="0"/>
              <a:t>Each at the control volume face</a:t>
            </a:r>
          </a:p>
        </p:txBody>
      </p:sp>
      <p:cxnSp>
        <p:nvCxnSpPr>
          <p:cNvPr id="15" name="Straight Arrow Connector 14">
            <a:extLst>
              <a:ext uri="{FF2B5EF4-FFF2-40B4-BE49-F238E27FC236}">
                <a16:creationId xmlns:a16="http://schemas.microsoft.com/office/drawing/2014/main" id="{2864BC73-206D-EE6D-40FE-8250654D6716}"/>
              </a:ext>
            </a:extLst>
          </p:cNvPr>
          <p:cNvCxnSpPr>
            <a:cxnSpLocks/>
          </p:cNvCxnSpPr>
          <p:nvPr/>
        </p:nvCxnSpPr>
        <p:spPr>
          <a:xfrm flipV="1">
            <a:off x="3832302" y="5159461"/>
            <a:ext cx="0" cy="659723"/>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3609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33F09FE0-79DB-7A02-A240-307744FEF2A1}"/>
              </a:ext>
            </a:extLst>
          </p:cNvPr>
          <p:cNvSpPr>
            <a:spLocks noGrp="1"/>
          </p:cNvSpPr>
          <p:nvPr>
            <p:ph sz="quarter" idx="11"/>
          </p:nvPr>
        </p:nvSpPr>
        <p:spPr>
          <a:xfrm>
            <a:off x="647700" y="1409700"/>
            <a:ext cx="4579984" cy="4610100"/>
          </a:xfrm>
        </p:spPr>
        <p:txBody>
          <a:bodyPr/>
          <a:lstStyle/>
          <a:p>
            <a:pPr marL="342900" indent="-342900">
              <a:buFont typeface="Arial" panose="020B0604020202020204" pitchFamily="34" charset="0"/>
              <a:buChar char="•"/>
            </a:pPr>
            <a:r>
              <a:rPr lang="en-US" dirty="0"/>
              <a:t>All primitives are collocated at the cell-center of the element with equal-order interpolation</a:t>
            </a:r>
          </a:p>
          <a:p>
            <a:pPr marL="342900" indent="-342900">
              <a:buFont typeface="Arial" panose="020B0604020202020204" pitchFamily="34" charset="0"/>
              <a:buChar char="•"/>
            </a:pPr>
            <a:r>
              <a:rPr lang="en-US" dirty="0"/>
              <a:t>Classic two-state, “L” and “R” approach provides spatially second-order accuracy</a:t>
            </a:r>
          </a:p>
          <a:p>
            <a:pPr marL="342900" indent="-342900">
              <a:buFont typeface="Arial" panose="020B0604020202020204" pitchFamily="34" charset="0"/>
              <a:buChar char="•"/>
            </a:pPr>
            <a:r>
              <a:rPr lang="en-US" dirty="0"/>
              <a:t>Iterate </a:t>
            </a:r>
            <a:r>
              <a:rPr lang="en-US" b="1" i="1" dirty="0"/>
              <a:t>Elements</a:t>
            </a:r>
            <a:r>
              <a:rPr lang="en-US" dirty="0"/>
              <a:t> for volume-based contributions</a:t>
            </a:r>
          </a:p>
          <a:p>
            <a:pPr marL="342900" indent="-342900">
              <a:buFont typeface="Arial" panose="020B0604020202020204" pitchFamily="34" charset="0"/>
              <a:buChar char="•"/>
            </a:pPr>
            <a:r>
              <a:rPr lang="en-US" dirty="0"/>
              <a:t>Iterate </a:t>
            </a:r>
            <a:r>
              <a:rPr lang="en-US" b="1" i="1" dirty="0"/>
              <a:t>Virtual-Edges</a:t>
            </a:r>
            <a:r>
              <a:rPr lang="en-US" dirty="0"/>
              <a:t> or </a:t>
            </a:r>
            <a:r>
              <a:rPr lang="en-US" b="1" i="1" dirty="0"/>
              <a:t>Control Volume Faces </a:t>
            </a:r>
            <a:r>
              <a:rPr lang="en-US" dirty="0"/>
              <a:t>for surface-based contributions</a:t>
            </a:r>
          </a:p>
          <a:p>
            <a:endParaRPr lang="en-US" dirty="0"/>
          </a:p>
        </p:txBody>
      </p:sp>
      <p:sp>
        <p:nvSpPr>
          <p:cNvPr id="2" name="Title 1">
            <a:extLst>
              <a:ext uri="{FF2B5EF4-FFF2-40B4-BE49-F238E27FC236}">
                <a16:creationId xmlns:a16="http://schemas.microsoft.com/office/drawing/2014/main" id="{E21B7A96-6135-6901-ECCD-B0702792275B}"/>
              </a:ext>
            </a:extLst>
          </p:cNvPr>
          <p:cNvSpPr>
            <a:spLocks noGrp="1"/>
          </p:cNvSpPr>
          <p:nvPr>
            <p:ph type="title"/>
          </p:nvPr>
        </p:nvSpPr>
        <p:spPr/>
        <p:txBody>
          <a:bodyPr/>
          <a:lstStyle/>
          <a:p>
            <a:r>
              <a:rPr lang="en-US" dirty="0"/>
              <a:t>The Control Volume for CC is Defined by the </a:t>
            </a:r>
            <a:r>
              <a:rPr lang="en-US" i="1" dirty="0"/>
              <a:t>Element Volume</a:t>
            </a:r>
          </a:p>
        </p:txBody>
      </p:sp>
      <p:sp>
        <p:nvSpPr>
          <p:cNvPr id="3" name="Slide Number Placeholder 2">
            <a:extLst>
              <a:ext uri="{FF2B5EF4-FFF2-40B4-BE49-F238E27FC236}">
                <a16:creationId xmlns:a16="http://schemas.microsoft.com/office/drawing/2014/main" id="{023E9188-8573-06B3-AC2F-770E073D19A0}"/>
              </a:ext>
            </a:extLst>
          </p:cNvPr>
          <p:cNvSpPr>
            <a:spLocks noGrp="1"/>
          </p:cNvSpPr>
          <p:nvPr>
            <p:ph type="sldNum" sz="quarter" idx="10"/>
          </p:nvPr>
        </p:nvSpPr>
        <p:spPr/>
        <p:txBody>
          <a:bodyPr/>
          <a:lstStyle/>
          <a:p>
            <a:fld id="{4FAB73BC-B049-4115-A692-8D63A059BFB8}" type="slidenum">
              <a:rPr lang="en-US" smtClean="0"/>
              <a:pPr/>
              <a:t>11</a:t>
            </a:fld>
            <a:endParaRPr lang="en-US" dirty="0"/>
          </a:p>
        </p:txBody>
      </p:sp>
      <p:sp>
        <p:nvSpPr>
          <p:cNvPr id="13" name="Rectangle 12">
            <a:extLst>
              <a:ext uri="{FF2B5EF4-FFF2-40B4-BE49-F238E27FC236}">
                <a16:creationId xmlns:a16="http://schemas.microsoft.com/office/drawing/2014/main" id="{8A3B09DC-75C1-D92D-77DB-C2AC6D3196AA}"/>
              </a:ext>
            </a:extLst>
          </p:cNvPr>
          <p:cNvSpPr/>
          <p:nvPr/>
        </p:nvSpPr>
        <p:spPr>
          <a:xfrm>
            <a:off x="7386383" y="3068012"/>
            <a:ext cx="1469985" cy="1344896"/>
          </a:xfrm>
          <a:prstGeom prst="rect">
            <a:avLst/>
          </a:prstGeom>
          <a:solidFill>
            <a:schemeClr val="bg1">
              <a:lumMod val="85000"/>
              <a:alpha val="3992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43D93B1F-9491-2B71-89B7-967DD3492B75}"/>
              </a:ext>
            </a:extLst>
          </p:cNvPr>
          <p:cNvSpPr/>
          <p:nvPr/>
        </p:nvSpPr>
        <p:spPr>
          <a:xfrm>
            <a:off x="8029935" y="3648700"/>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2A93DA80-10BF-C77F-60FB-D75C7A5BE713}"/>
              </a:ext>
            </a:extLst>
          </p:cNvPr>
          <p:cNvSpPr/>
          <p:nvPr/>
        </p:nvSpPr>
        <p:spPr>
          <a:xfrm>
            <a:off x="7386383" y="4403981"/>
            <a:ext cx="1469985" cy="134489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325D3CA9-B493-C085-0ECA-23AFE5214BE3}"/>
              </a:ext>
            </a:extLst>
          </p:cNvPr>
          <p:cNvSpPr/>
          <p:nvPr/>
        </p:nvSpPr>
        <p:spPr>
          <a:xfrm>
            <a:off x="8029935" y="4993596"/>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a:extLst>
              <a:ext uri="{FF2B5EF4-FFF2-40B4-BE49-F238E27FC236}">
                <a16:creationId xmlns:a16="http://schemas.microsoft.com/office/drawing/2014/main" id="{DF277062-CE50-1EF2-82A0-23485914E646}"/>
              </a:ext>
            </a:extLst>
          </p:cNvPr>
          <p:cNvSpPr/>
          <p:nvPr/>
        </p:nvSpPr>
        <p:spPr>
          <a:xfrm>
            <a:off x="8856368" y="3068012"/>
            <a:ext cx="1469985" cy="134489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CF382F98-122A-9B3B-40AE-506532ADC6B3}"/>
              </a:ext>
            </a:extLst>
          </p:cNvPr>
          <p:cNvSpPr/>
          <p:nvPr/>
        </p:nvSpPr>
        <p:spPr>
          <a:xfrm>
            <a:off x="9499920" y="3648700"/>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a:extLst>
              <a:ext uri="{FF2B5EF4-FFF2-40B4-BE49-F238E27FC236}">
                <a16:creationId xmlns:a16="http://schemas.microsoft.com/office/drawing/2014/main" id="{78A56401-2A06-1D48-2BE9-4AB470D0C5A0}"/>
              </a:ext>
            </a:extLst>
          </p:cNvPr>
          <p:cNvSpPr/>
          <p:nvPr/>
        </p:nvSpPr>
        <p:spPr>
          <a:xfrm>
            <a:off x="7386383" y="1723116"/>
            <a:ext cx="1469985" cy="134489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32A26FBB-EEA7-B60E-2B2E-813FAAB9318D}"/>
              </a:ext>
            </a:extLst>
          </p:cNvPr>
          <p:cNvSpPr/>
          <p:nvPr/>
        </p:nvSpPr>
        <p:spPr>
          <a:xfrm>
            <a:off x="8029935" y="2303804"/>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a:extLst>
              <a:ext uri="{FF2B5EF4-FFF2-40B4-BE49-F238E27FC236}">
                <a16:creationId xmlns:a16="http://schemas.microsoft.com/office/drawing/2014/main" id="{D468E1AA-8856-8A2D-4A5E-077A149C6EB6}"/>
              </a:ext>
            </a:extLst>
          </p:cNvPr>
          <p:cNvSpPr/>
          <p:nvPr/>
        </p:nvSpPr>
        <p:spPr>
          <a:xfrm>
            <a:off x="5918288" y="3068012"/>
            <a:ext cx="1469985" cy="134489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a:extLst>
              <a:ext uri="{FF2B5EF4-FFF2-40B4-BE49-F238E27FC236}">
                <a16:creationId xmlns:a16="http://schemas.microsoft.com/office/drawing/2014/main" id="{01C815D4-1FF9-5320-B9EC-AF8AA932E31D}"/>
              </a:ext>
            </a:extLst>
          </p:cNvPr>
          <p:cNvSpPr/>
          <p:nvPr/>
        </p:nvSpPr>
        <p:spPr>
          <a:xfrm>
            <a:off x="6559950" y="3648700"/>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C78062C0-2E43-5760-E8F2-941E459D32C9}"/>
              </a:ext>
            </a:extLst>
          </p:cNvPr>
          <p:cNvSpPr/>
          <p:nvPr/>
        </p:nvSpPr>
        <p:spPr>
          <a:xfrm>
            <a:off x="8038883" y="2421140"/>
            <a:ext cx="164984" cy="2670213"/>
          </a:xfrm>
          <a:prstGeom prst="rect">
            <a:avLst/>
          </a:prstGeom>
          <a:solidFill>
            <a:schemeClr val="accent1">
              <a:alpha val="10000"/>
            </a:schemeClr>
          </a:solidFill>
          <a:ln>
            <a:solidFill>
              <a:srgbClr val="00B050"/>
            </a:solidFill>
          </a:ln>
          <a:effectLst>
            <a:outerShdw blurRad="50800" dist="50800" dir="5400000" algn="ctr" rotWithShape="0">
              <a:srgbClr val="000000">
                <a:alpha val="2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88">
            <a:extLst>
              <a:ext uri="{FF2B5EF4-FFF2-40B4-BE49-F238E27FC236}">
                <a16:creationId xmlns:a16="http://schemas.microsoft.com/office/drawing/2014/main" id="{56D259EA-CE75-BB04-461F-537D3C5CF2D1}"/>
              </a:ext>
            </a:extLst>
          </p:cNvPr>
          <p:cNvSpPr/>
          <p:nvPr/>
        </p:nvSpPr>
        <p:spPr>
          <a:xfrm rot="5400000">
            <a:off x="8057897" y="2284282"/>
            <a:ext cx="188286" cy="2878639"/>
          </a:xfrm>
          <a:prstGeom prst="rect">
            <a:avLst/>
          </a:prstGeom>
          <a:solidFill>
            <a:schemeClr val="accent1">
              <a:alpha val="10000"/>
            </a:schemeClr>
          </a:solidFill>
          <a:ln>
            <a:solidFill>
              <a:srgbClr val="00B050"/>
            </a:solidFill>
          </a:ln>
          <a:effectLst>
            <a:outerShdw blurRad="50800" dist="50800" dir="5400000" algn="ctr" rotWithShape="0">
              <a:srgbClr val="000000">
                <a:alpha val="2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TextBox 89">
            <a:extLst>
              <a:ext uri="{FF2B5EF4-FFF2-40B4-BE49-F238E27FC236}">
                <a16:creationId xmlns:a16="http://schemas.microsoft.com/office/drawing/2014/main" id="{EA62C086-4F73-59E4-F816-E714EA1D02A5}"/>
              </a:ext>
            </a:extLst>
          </p:cNvPr>
          <p:cNvSpPr txBox="1"/>
          <p:nvPr/>
        </p:nvSpPr>
        <p:spPr>
          <a:xfrm>
            <a:off x="8116241" y="3321104"/>
            <a:ext cx="434802" cy="369332"/>
          </a:xfrm>
          <a:prstGeom prst="rect">
            <a:avLst/>
          </a:prstGeom>
          <a:noFill/>
        </p:spPr>
        <p:txBody>
          <a:bodyPr wrap="square" rtlCol="0">
            <a:spAutoFit/>
          </a:bodyPr>
          <a:lstStyle/>
          <a:p>
            <a:r>
              <a:rPr lang="en-US" dirty="0"/>
              <a:t>T</a:t>
            </a:r>
            <a:r>
              <a:rPr lang="en-US" baseline="-25000" dirty="0"/>
              <a:t>L</a:t>
            </a:r>
          </a:p>
        </p:txBody>
      </p:sp>
      <p:sp>
        <p:nvSpPr>
          <p:cNvPr id="91" name="TextBox 90">
            <a:extLst>
              <a:ext uri="{FF2B5EF4-FFF2-40B4-BE49-F238E27FC236}">
                <a16:creationId xmlns:a16="http://schemas.microsoft.com/office/drawing/2014/main" id="{5F5B3CE1-DBFD-1551-7D96-488D8E577C01}"/>
              </a:ext>
            </a:extLst>
          </p:cNvPr>
          <p:cNvSpPr txBox="1"/>
          <p:nvPr/>
        </p:nvSpPr>
        <p:spPr>
          <a:xfrm>
            <a:off x="9419764" y="3290615"/>
            <a:ext cx="434802" cy="369332"/>
          </a:xfrm>
          <a:prstGeom prst="rect">
            <a:avLst/>
          </a:prstGeom>
          <a:noFill/>
        </p:spPr>
        <p:txBody>
          <a:bodyPr wrap="square" rtlCol="0">
            <a:spAutoFit/>
          </a:bodyPr>
          <a:lstStyle/>
          <a:p>
            <a:r>
              <a:rPr lang="en-US" dirty="0"/>
              <a:t>T</a:t>
            </a:r>
            <a:r>
              <a:rPr lang="en-US" baseline="-25000" dirty="0"/>
              <a:t>R</a:t>
            </a:r>
          </a:p>
        </p:txBody>
      </p:sp>
      <p:sp>
        <p:nvSpPr>
          <p:cNvPr id="92" name="Triangle 91">
            <a:extLst>
              <a:ext uri="{FF2B5EF4-FFF2-40B4-BE49-F238E27FC236}">
                <a16:creationId xmlns:a16="http://schemas.microsoft.com/office/drawing/2014/main" id="{7A341BC8-1251-57DF-8681-51B95C995340}"/>
              </a:ext>
            </a:extLst>
          </p:cNvPr>
          <p:cNvSpPr/>
          <p:nvPr/>
        </p:nvSpPr>
        <p:spPr>
          <a:xfrm>
            <a:off x="8818401" y="3685813"/>
            <a:ext cx="9144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Triangle 92">
            <a:extLst>
              <a:ext uri="{FF2B5EF4-FFF2-40B4-BE49-F238E27FC236}">
                <a16:creationId xmlns:a16="http://schemas.microsoft.com/office/drawing/2014/main" id="{0BE67B4B-6151-284E-593B-E8C5EA9B6BB5}"/>
              </a:ext>
            </a:extLst>
          </p:cNvPr>
          <p:cNvSpPr/>
          <p:nvPr/>
        </p:nvSpPr>
        <p:spPr>
          <a:xfrm>
            <a:off x="7352227" y="3677718"/>
            <a:ext cx="9144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Triangle 93">
            <a:extLst>
              <a:ext uri="{FF2B5EF4-FFF2-40B4-BE49-F238E27FC236}">
                <a16:creationId xmlns:a16="http://schemas.microsoft.com/office/drawing/2014/main" id="{D3301AFF-A567-4EA2-1E40-91E575949D40}"/>
              </a:ext>
            </a:extLst>
          </p:cNvPr>
          <p:cNvSpPr/>
          <p:nvPr/>
        </p:nvSpPr>
        <p:spPr>
          <a:xfrm>
            <a:off x="8054445" y="2982120"/>
            <a:ext cx="9144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Triangle 94">
            <a:extLst>
              <a:ext uri="{FF2B5EF4-FFF2-40B4-BE49-F238E27FC236}">
                <a16:creationId xmlns:a16="http://schemas.microsoft.com/office/drawing/2014/main" id="{8BE53A7B-02AA-5A03-504B-F1AF039E5E0F}"/>
              </a:ext>
            </a:extLst>
          </p:cNvPr>
          <p:cNvSpPr/>
          <p:nvPr/>
        </p:nvSpPr>
        <p:spPr>
          <a:xfrm>
            <a:off x="8071621" y="4343786"/>
            <a:ext cx="9144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6" name="Straight Connector 95">
            <a:extLst>
              <a:ext uri="{FF2B5EF4-FFF2-40B4-BE49-F238E27FC236}">
                <a16:creationId xmlns:a16="http://schemas.microsoft.com/office/drawing/2014/main" id="{AAE60E5F-D861-2207-85B6-D4101636AF74}"/>
              </a:ext>
            </a:extLst>
          </p:cNvPr>
          <p:cNvCxnSpPr/>
          <p:nvPr/>
        </p:nvCxnSpPr>
        <p:spPr>
          <a:xfrm flipH="1">
            <a:off x="8864121" y="4123442"/>
            <a:ext cx="302813" cy="0"/>
          </a:xfrm>
          <a:prstGeom prst="line">
            <a:avLst/>
          </a:prstGeom>
          <a:ln w="25400">
            <a:solidFill>
              <a:schemeClr val="tx1"/>
            </a:solidFill>
            <a:prstDash val="solid"/>
            <a:headEnd type="stealth" w="lg" len="med"/>
            <a:tailEnd type="none" w="lg" len="med"/>
          </a:ln>
        </p:spPr>
        <p:style>
          <a:lnRef idx="1">
            <a:schemeClr val="accent1"/>
          </a:lnRef>
          <a:fillRef idx="0">
            <a:schemeClr val="accent1"/>
          </a:fillRef>
          <a:effectRef idx="0">
            <a:schemeClr val="accent1"/>
          </a:effectRef>
          <a:fontRef idx="minor">
            <a:schemeClr val="tx1"/>
          </a:fontRef>
        </p:style>
      </p:cxnSp>
      <p:sp>
        <p:nvSpPr>
          <p:cNvPr id="97" name="TextBox 96">
            <a:extLst>
              <a:ext uri="{FF2B5EF4-FFF2-40B4-BE49-F238E27FC236}">
                <a16:creationId xmlns:a16="http://schemas.microsoft.com/office/drawing/2014/main" id="{4CC31383-ABDB-C39A-90DB-21BDDC16D117}"/>
              </a:ext>
            </a:extLst>
          </p:cNvPr>
          <p:cNvSpPr txBox="1"/>
          <p:nvPr/>
        </p:nvSpPr>
        <p:spPr>
          <a:xfrm>
            <a:off x="8525252" y="3926976"/>
            <a:ext cx="490275" cy="369332"/>
          </a:xfrm>
          <a:prstGeom prst="rect">
            <a:avLst/>
          </a:prstGeom>
          <a:noFill/>
        </p:spPr>
        <p:txBody>
          <a:bodyPr wrap="square" rtlCol="0">
            <a:spAutoFit/>
          </a:bodyPr>
          <a:lstStyle/>
          <a:p>
            <a:r>
              <a:rPr lang="en-US" dirty="0" err="1"/>
              <a:t>n</a:t>
            </a:r>
            <a:r>
              <a:rPr lang="en-US" baseline="-25000" dirty="0" err="1"/>
              <a:t>j</a:t>
            </a:r>
            <a:endParaRPr lang="en-US" baseline="-25000" dirty="0"/>
          </a:p>
        </p:txBody>
      </p:sp>
    </p:spTree>
    <p:extLst>
      <p:ext uri="{BB962C8B-B14F-4D97-AF65-F5344CB8AC3E}">
        <p14:creationId xmlns:p14="http://schemas.microsoft.com/office/powerpoint/2010/main" val="2183480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33F09FE0-79DB-7A02-A240-307744FEF2A1}"/>
              </a:ext>
            </a:extLst>
          </p:cNvPr>
          <p:cNvSpPr>
            <a:spLocks noGrp="1"/>
          </p:cNvSpPr>
          <p:nvPr>
            <p:ph sz="quarter" idx="11"/>
          </p:nvPr>
        </p:nvSpPr>
        <p:spPr/>
        <p:txBody>
          <a:bodyPr/>
          <a:lstStyle/>
          <a:p>
            <a:pPr marL="342900" indent="-342900">
              <a:buFont typeface="Arial" panose="020B0604020202020204" pitchFamily="34" charset="0"/>
              <a:buChar char="•"/>
            </a:pPr>
            <a:r>
              <a:rPr lang="en-US" dirty="0"/>
              <a:t>All primitives are collocated at the vertices of the elements with equal-order interpolation</a:t>
            </a:r>
          </a:p>
          <a:p>
            <a:pPr marL="342900" indent="-342900">
              <a:buFont typeface="Arial" panose="020B0604020202020204" pitchFamily="34" charset="0"/>
              <a:buChar char="•"/>
            </a:pPr>
            <a:r>
              <a:rPr lang="en-US" dirty="0"/>
              <a:t>A dual mesh is constructed to obtain flux and volume quadrature locations</a:t>
            </a:r>
          </a:p>
          <a:p>
            <a:pPr marL="342900" indent="-342900">
              <a:buFont typeface="Arial" panose="020B0604020202020204" pitchFamily="34" charset="0"/>
              <a:buChar char="•"/>
            </a:pPr>
            <a:r>
              <a:rPr lang="en-US" dirty="0"/>
              <a:t>Classic two-state, “L” and “R” approach provides spatially second-order accuracy</a:t>
            </a:r>
          </a:p>
          <a:p>
            <a:pPr marL="342900" indent="-342900">
              <a:buFont typeface="Arial" panose="020B0604020202020204" pitchFamily="34" charset="0"/>
              <a:buChar char="•"/>
            </a:pPr>
            <a:r>
              <a:rPr lang="en-US" dirty="0"/>
              <a:t>Iterate </a:t>
            </a:r>
            <a:r>
              <a:rPr lang="en-US" b="1" i="1" dirty="0"/>
              <a:t>Nodes</a:t>
            </a:r>
            <a:r>
              <a:rPr lang="en-US" dirty="0"/>
              <a:t> for volume-based contributions</a:t>
            </a:r>
          </a:p>
          <a:p>
            <a:pPr marL="342900" indent="-342900">
              <a:buFont typeface="Arial" panose="020B0604020202020204" pitchFamily="34" charset="0"/>
              <a:buChar char="•"/>
            </a:pPr>
            <a:r>
              <a:rPr lang="en-US" dirty="0"/>
              <a:t>Iterate </a:t>
            </a:r>
            <a:r>
              <a:rPr lang="en-US" b="1" i="1" dirty="0"/>
              <a:t>Edges</a:t>
            </a:r>
            <a:r>
              <a:rPr lang="en-US" dirty="0"/>
              <a:t> for surface-based contributions</a:t>
            </a:r>
          </a:p>
          <a:p>
            <a:endParaRPr lang="en-US" dirty="0"/>
          </a:p>
        </p:txBody>
      </p:sp>
      <p:sp>
        <p:nvSpPr>
          <p:cNvPr id="2" name="Title 1">
            <a:extLst>
              <a:ext uri="{FF2B5EF4-FFF2-40B4-BE49-F238E27FC236}">
                <a16:creationId xmlns:a16="http://schemas.microsoft.com/office/drawing/2014/main" id="{E21B7A96-6135-6901-ECCD-B0702792275B}"/>
              </a:ext>
            </a:extLst>
          </p:cNvPr>
          <p:cNvSpPr>
            <a:spLocks noGrp="1"/>
          </p:cNvSpPr>
          <p:nvPr>
            <p:ph type="title"/>
          </p:nvPr>
        </p:nvSpPr>
        <p:spPr/>
        <p:txBody>
          <a:bodyPr/>
          <a:lstStyle/>
          <a:p>
            <a:r>
              <a:rPr lang="en-US" dirty="0"/>
              <a:t>The Control Volume for EBVC is Defined by the </a:t>
            </a:r>
            <a:r>
              <a:rPr lang="en-US" i="1" dirty="0"/>
              <a:t>Dual-Volume</a:t>
            </a:r>
          </a:p>
        </p:txBody>
      </p:sp>
      <p:sp>
        <p:nvSpPr>
          <p:cNvPr id="3" name="Slide Number Placeholder 2">
            <a:extLst>
              <a:ext uri="{FF2B5EF4-FFF2-40B4-BE49-F238E27FC236}">
                <a16:creationId xmlns:a16="http://schemas.microsoft.com/office/drawing/2014/main" id="{023E9188-8573-06B3-AC2F-770E073D19A0}"/>
              </a:ext>
            </a:extLst>
          </p:cNvPr>
          <p:cNvSpPr>
            <a:spLocks noGrp="1"/>
          </p:cNvSpPr>
          <p:nvPr>
            <p:ph type="sldNum" sz="quarter" idx="10"/>
          </p:nvPr>
        </p:nvSpPr>
        <p:spPr/>
        <p:txBody>
          <a:bodyPr/>
          <a:lstStyle/>
          <a:p>
            <a:fld id="{4FAB73BC-B049-4115-A692-8D63A059BFB8}" type="slidenum">
              <a:rPr lang="en-US" smtClean="0"/>
              <a:pPr/>
              <a:t>12</a:t>
            </a:fld>
            <a:endParaRPr lang="en-US" dirty="0"/>
          </a:p>
        </p:txBody>
      </p:sp>
      <p:sp>
        <p:nvSpPr>
          <p:cNvPr id="31" name="Rectangle 30">
            <a:extLst>
              <a:ext uri="{FF2B5EF4-FFF2-40B4-BE49-F238E27FC236}">
                <a16:creationId xmlns:a16="http://schemas.microsoft.com/office/drawing/2014/main" id="{DA3B4D37-1794-7B74-75CC-96CF80A14428}"/>
              </a:ext>
            </a:extLst>
          </p:cNvPr>
          <p:cNvSpPr/>
          <p:nvPr/>
        </p:nvSpPr>
        <p:spPr>
          <a:xfrm>
            <a:off x="1704171" y="6459118"/>
            <a:ext cx="2528256" cy="369332"/>
          </a:xfrm>
          <a:prstGeom prst="rect">
            <a:avLst/>
          </a:prstGeom>
        </p:spPr>
        <p:txBody>
          <a:bodyPr wrap="none">
            <a:spAutoFit/>
          </a:bodyPr>
          <a:lstStyle/>
          <a:p>
            <a:r>
              <a:rPr lang="en-US" dirty="0">
                <a:ea typeface="Open Sans" panose="020B0606030504020204" pitchFamily="34" charset="0"/>
                <a:cs typeface="Open Sans" panose="020B0606030504020204" pitchFamily="34" charset="0"/>
              </a:rPr>
              <a:t>Dual-volume definition</a:t>
            </a:r>
          </a:p>
        </p:txBody>
      </p:sp>
      <p:sp>
        <p:nvSpPr>
          <p:cNvPr id="32" name="Rectangle 31">
            <a:extLst>
              <a:ext uri="{FF2B5EF4-FFF2-40B4-BE49-F238E27FC236}">
                <a16:creationId xmlns:a16="http://schemas.microsoft.com/office/drawing/2014/main" id="{28C3DE66-F62D-9817-3223-963666900B1B}"/>
              </a:ext>
            </a:extLst>
          </p:cNvPr>
          <p:cNvSpPr/>
          <p:nvPr/>
        </p:nvSpPr>
        <p:spPr>
          <a:xfrm>
            <a:off x="6293399" y="6459118"/>
            <a:ext cx="2183611" cy="369332"/>
          </a:xfrm>
          <a:prstGeom prst="rect">
            <a:avLst/>
          </a:prstGeom>
        </p:spPr>
        <p:txBody>
          <a:bodyPr wrap="none">
            <a:spAutoFit/>
          </a:bodyPr>
          <a:lstStyle/>
          <a:p>
            <a:r>
              <a:rPr lang="en-US" dirty="0">
                <a:ea typeface="Open Sans" panose="020B0606030504020204" pitchFamily="34" charset="0"/>
                <a:cs typeface="Open Sans" panose="020B0606030504020204" pitchFamily="34" charset="0"/>
              </a:rPr>
              <a:t>Edge-based stencil</a:t>
            </a:r>
          </a:p>
        </p:txBody>
      </p:sp>
      <p:cxnSp>
        <p:nvCxnSpPr>
          <p:cNvPr id="35" name="Straight Connector 34">
            <a:extLst>
              <a:ext uri="{FF2B5EF4-FFF2-40B4-BE49-F238E27FC236}">
                <a16:creationId xmlns:a16="http://schemas.microsoft.com/office/drawing/2014/main" id="{7FD1BDCB-5EC9-C88B-7444-787221F87ADE}"/>
              </a:ext>
            </a:extLst>
          </p:cNvPr>
          <p:cNvCxnSpPr>
            <a:cxnSpLocks/>
            <a:stCxn id="41" idx="3"/>
            <a:endCxn id="38" idx="3"/>
          </p:cNvCxnSpPr>
          <p:nvPr/>
        </p:nvCxnSpPr>
        <p:spPr>
          <a:xfrm flipV="1">
            <a:off x="3249519" y="5170680"/>
            <a:ext cx="1446623" cy="128318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4928432C-93E7-7D8C-8BA8-DB43C1A17E46}"/>
              </a:ext>
            </a:extLst>
          </p:cNvPr>
          <p:cNvSpPr/>
          <p:nvPr/>
        </p:nvSpPr>
        <p:spPr>
          <a:xfrm>
            <a:off x="3290815" y="3721293"/>
            <a:ext cx="1469985" cy="134489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AA8058B9-62FA-E721-3AF9-94164F6764D7}"/>
              </a:ext>
            </a:extLst>
          </p:cNvPr>
          <p:cNvSpPr/>
          <p:nvPr/>
        </p:nvSpPr>
        <p:spPr>
          <a:xfrm>
            <a:off x="1820830" y="3721293"/>
            <a:ext cx="1469985" cy="134489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70C218A7-7AA7-A8E9-044C-6AA563B80D40}"/>
              </a:ext>
            </a:extLst>
          </p:cNvPr>
          <p:cNvSpPr/>
          <p:nvPr/>
        </p:nvSpPr>
        <p:spPr>
          <a:xfrm>
            <a:off x="4669360" y="5014036"/>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8485B450-B65C-724C-99C2-CF2A3360F1AD}"/>
              </a:ext>
            </a:extLst>
          </p:cNvPr>
          <p:cNvSpPr/>
          <p:nvPr/>
        </p:nvSpPr>
        <p:spPr>
          <a:xfrm>
            <a:off x="1820829" y="5068837"/>
            <a:ext cx="1469985" cy="134489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59EF915B-B568-E612-2753-42355A0F54E9}"/>
              </a:ext>
            </a:extLst>
          </p:cNvPr>
          <p:cNvSpPr/>
          <p:nvPr/>
        </p:nvSpPr>
        <p:spPr>
          <a:xfrm>
            <a:off x="1729389" y="5014036"/>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050CD18D-7BDC-C266-9589-D54D64F41381}"/>
              </a:ext>
            </a:extLst>
          </p:cNvPr>
          <p:cNvSpPr/>
          <p:nvPr/>
        </p:nvSpPr>
        <p:spPr>
          <a:xfrm>
            <a:off x="3222737" y="6297218"/>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8F50E78D-FE03-289D-3F58-EBD6A3B7F9BF}"/>
              </a:ext>
            </a:extLst>
          </p:cNvPr>
          <p:cNvSpPr/>
          <p:nvPr/>
        </p:nvSpPr>
        <p:spPr>
          <a:xfrm>
            <a:off x="1752751" y="6297218"/>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ADF76C9C-28BD-5830-8FC3-83BADCF1B79E}"/>
              </a:ext>
            </a:extLst>
          </p:cNvPr>
          <p:cNvSpPr/>
          <p:nvPr/>
        </p:nvSpPr>
        <p:spPr>
          <a:xfrm>
            <a:off x="3199375" y="5014036"/>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E6412506-B729-98E0-56A8-2DFBAD77BED2}"/>
              </a:ext>
            </a:extLst>
          </p:cNvPr>
          <p:cNvSpPr/>
          <p:nvPr/>
        </p:nvSpPr>
        <p:spPr>
          <a:xfrm>
            <a:off x="3199375" y="3679821"/>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85628C79-42F6-6F9B-5FFA-9CD38FA42D91}"/>
              </a:ext>
            </a:extLst>
          </p:cNvPr>
          <p:cNvSpPr/>
          <p:nvPr/>
        </p:nvSpPr>
        <p:spPr>
          <a:xfrm>
            <a:off x="1729390" y="3679821"/>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BAD875BE-8724-B358-6438-E72D50BD087F}"/>
              </a:ext>
            </a:extLst>
          </p:cNvPr>
          <p:cNvSpPr/>
          <p:nvPr/>
        </p:nvSpPr>
        <p:spPr>
          <a:xfrm>
            <a:off x="4669360" y="3679821"/>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7" name="Straight Connector 46">
            <a:extLst>
              <a:ext uri="{FF2B5EF4-FFF2-40B4-BE49-F238E27FC236}">
                <a16:creationId xmlns:a16="http://schemas.microsoft.com/office/drawing/2014/main" id="{2B632551-4690-7C7F-A577-A334C04D1432}"/>
              </a:ext>
            </a:extLst>
          </p:cNvPr>
          <p:cNvCxnSpPr>
            <a:cxnSpLocks/>
            <a:stCxn id="37" idx="0"/>
          </p:cNvCxnSpPr>
          <p:nvPr/>
        </p:nvCxnSpPr>
        <p:spPr>
          <a:xfrm>
            <a:off x="2555823" y="3721293"/>
            <a:ext cx="2002" cy="631647"/>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AEF1FFE6-FDCC-13ED-29AF-3B9EC8B80FD4}"/>
              </a:ext>
            </a:extLst>
          </p:cNvPr>
          <p:cNvCxnSpPr/>
          <p:nvPr/>
        </p:nvCxnSpPr>
        <p:spPr>
          <a:xfrm flipV="1">
            <a:off x="1833616" y="4345642"/>
            <a:ext cx="724209" cy="3100"/>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9A578021-6341-E855-6B71-2DD0ECDA207F}"/>
              </a:ext>
            </a:extLst>
          </p:cNvPr>
          <p:cNvCxnSpPr>
            <a:cxnSpLocks/>
            <a:endCxn id="36" idx="2"/>
          </p:cNvCxnSpPr>
          <p:nvPr/>
        </p:nvCxnSpPr>
        <p:spPr>
          <a:xfrm>
            <a:off x="3972831" y="3716536"/>
            <a:ext cx="0" cy="1349653"/>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7FFB08F8-7340-2F2F-4797-368D8DD4026F}"/>
              </a:ext>
            </a:extLst>
          </p:cNvPr>
          <p:cNvCxnSpPr/>
          <p:nvPr/>
        </p:nvCxnSpPr>
        <p:spPr>
          <a:xfrm flipH="1">
            <a:off x="3845027" y="5055029"/>
            <a:ext cx="127803" cy="452965"/>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D429F07A-938F-0775-CC02-86613D518ACC}"/>
              </a:ext>
            </a:extLst>
          </p:cNvPr>
          <p:cNvCxnSpPr/>
          <p:nvPr/>
        </p:nvCxnSpPr>
        <p:spPr>
          <a:xfrm flipH="1">
            <a:off x="3316643" y="5495892"/>
            <a:ext cx="528383" cy="245784"/>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C394FFD5-383E-59D5-5077-1A9283657898}"/>
              </a:ext>
            </a:extLst>
          </p:cNvPr>
          <p:cNvCxnSpPr/>
          <p:nvPr/>
        </p:nvCxnSpPr>
        <p:spPr>
          <a:xfrm>
            <a:off x="3870854" y="5507467"/>
            <a:ext cx="172669" cy="222389"/>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sp>
        <p:nvSpPr>
          <p:cNvPr id="53" name="Triangle 52">
            <a:extLst>
              <a:ext uri="{FF2B5EF4-FFF2-40B4-BE49-F238E27FC236}">
                <a16:creationId xmlns:a16="http://schemas.microsoft.com/office/drawing/2014/main" id="{0760252B-6D60-35F2-F209-66AC9C7802EB}"/>
              </a:ext>
            </a:extLst>
          </p:cNvPr>
          <p:cNvSpPr/>
          <p:nvPr/>
        </p:nvSpPr>
        <p:spPr>
          <a:xfrm>
            <a:off x="2877599" y="4309292"/>
            <a:ext cx="9144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riangle 53">
            <a:extLst>
              <a:ext uri="{FF2B5EF4-FFF2-40B4-BE49-F238E27FC236}">
                <a16:creationId xmlns:a16="http://schemas.microsoft.com/office/drawing/2014/main" id="{9C20014A-FD31-FA80-B0AF-D536E9D786A0}"/>
              </a:ext>
            </a:extLst>
          </p:cNvPr>
          <p:cNvSpPr/>
          <p:nvPr/>
        </p:nvSpPr>
        <p:spPr>
          <a:xfrm>
            <a:off x="3593359" y="4299922"/>
            <a:ext cx="9144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riangle 54">
            <a:extLst>
              <a:ext uri="{FF2B5EF4-FFF2-40B4-BE49-F238E27FC236}">
                <a16:creationId xmlns:a16="http://schemas.microsoft.com/office/drawing/2014/main" id="{656C7690-6382-1438-11F0-4BA4BF617974}"/>
              </a:ext>
            </a:extLst>
          </p:cNvPr>
          <p:cNvSpPr/>
          <p:nvPr/>
        </p:nvSpPr>
        <p:spPr>
          <a:xfrm>
            <a:off x="2878946" y="5686391"/>
            <a:ext cx="9144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riangle 55">
            <a:extLst>
              <a:ext uri="{FF2B5EF4-FFF2-40B4-BE49-F238E27FC236}">
                <a16:creationId xmlns:a16="http://schemas.microsoft.com/office/drawing/2014/main" id="{558F8DDF-E0B9-0063-D26D-12716D277148}"/>
              </a:ext>
            </a:extLst>
          </p:cNvPr>
          <p:cNvSpPr/>
          <p:nvPr/>
        </p:nvSpPr>
        <p:spPr>
          <a:xfrm>
            <a:off x="2509523" y="4668899"/>
            <a:ext cx="9144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Triangle 56">
            <a:extLst>
              <a:ext uri="{FF2B5EF4-FFF2-40B4-BE49-F238E27FC236}">
                <a16:creationId xmlns:a16="http://schemas.microsoft.com/office/drawing/2014/main" id="{36778CE8-82A6-F902-5494-FDF00897B3C8}"/>
              </a:ext>
            </a:extLst>
          </p:cNvPr>
          <p:cNvSpPr/>
          <p:nvPr/>
        </p:nvSpPr>
        <p:spPr>
          <a:xfrm>
            <a:off x="2512105" y="5413694"/>
            <a:ext cx="9144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riangle 57">
            <a:extLst>
              <a:ext uri="{FF2B5EF4-FFF2-40B4-BE49-F238E27FC236}">
                <a16:creationId xmlns:a16="http://schemas.microsoft.com/office/drawing/2014/main" id="{5059A13B-24C0-C295-4534-5A760C61373F}"/>
              </a:ext>
            </a:extLst>
          </p:cNvPr>
          <p:cNvSpPr/>
          <p:nvPr/>
        </p:nvSpPr>
        <p:spPr>
          <a:xfrm>
            <a:off x="3921581" y="4635669"/>
            <a:ext cx="9144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Triangle 58">
            <a:extLst>
              <a:ext uri="{FF2B5EF4-FFF2-40B4-BE49-F238E27FC236}">
                <a16:creationId xmlns:a16="http://schemas.microsoft.com/office/drawing/2014/main" id="{CC240FBA-0081-DF1B-1D9E-F86F3E10857A}"/>
              </a:ext>
            </a:extLst>
          </p:cNvPr>
          <p:cNvSpPr/>
          <p:nvPr/>
        </p:nvSpPr>
        <p:spPr>
          <a:xfrm>
            <a:off x="3847718" y="5217358"/>
            <a:ext cx="9144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riangle 59">
            <a:extLst>
              <a:ext uri="{FF2B5EF4-FFF2-40B4-BE49-F238E27FC236}">
                <a16:creationId xmlns:a16="http://schemas.microsoft.com/office/drawing/2014/main" id="{C0716B10-4E1E-12C1-062A-197CB158FAE1}"/>
              </a:ext>
            </a:extLst>
          </p:cNvPr>
          <p:cNvSpPr/>
          <p:nvPr/>
        </p:nvSpPr>
        <p:spPr>
          <a:xfrm>
            <a:off x="3542067" y="5533219"/>
            <a:ext cx="9144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1" name="Straight Connector 60">
            <a:extLst>
              <a:ext uri="{FF2B5EF4-FFF2-40B4-BE49-F238E27FC236}">
                <a16:creationId xmlns:a16="http://schemas.microsoft.com/office/drawing/2014/main" id="{65DEC809-AB6F-F411-9C13-1DA3BB85F8F6}"/>
              </a:ext>
            </a:extLst>
          </p:cNvPr>
          <p:cNvCxnSpPr/>
          <p:nvPr/>
        </p:nvCxnSpPr>
        <p:spPr>
          <a:xfrm flipV="1">
            <a:off x="2586700" y="4347192"/>
            <a:ext cx="724209" cy="3100"/>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1E33A303-D279-0CB1-285F-9B6223A77912}"/>
              </a:ext>
            </a:extLst>
          </p:cNvPr>
          <p:cNvCxnSpPr/>
          <p:nvPr/>
        </p:nvCxnSpPr>
        <p:spPr>
          <a:xfrm flipV="1">
            <a:off x="3283507" y="4348290"/>
            <a:ext cx="724209" cy="3100"/>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2E015C47-27F8-2586-C29F-C1168E3C4A7C}"/>
              </a:ext>
            </a:extLst>
          </p:cNvPr>
          <p:cNvCxnSpPr/>
          <p:nvPr/>
        </p:nvCxnSpPr>
        <p:spPr>
          <a:xfrm flipV="1">
            <a:off x="4036591" y="4349840"/>
            <a:ext cx="724209" cy="3100"/>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F77860C5-308D-AE8B-5B3A-08C8CD28465A}"/>
              </a:ext>
            </a:extLst>
          </p:cNvPr>
          <p:cNvCxnSpPr/>
          <p:nvPr/>
        </p:nvCxnSpPr>
        <p:spPr>
          <a:xfrm flipV="1">
            <a:off x="1811522" y="5736635"/>
            <a:ext cx="724209" cy="3100"/>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753EC62D-89C2-ACB9-001A-731996B369A3}"/>
              </a:ext>
            </a:extLst>
          </p:cNvPr>
          <p:cNvCxnSpPr/>
          <p:nvPr/>
        </p:nvCxnSpPr>
        <p:spPr>
          <a:xfrm flipV="1">
            <a:off x="2564606" y="5738185"/>
            <a:ext cx="724209" cy="3100"/>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8676431A-51F5-0F06-06E3-BF0FFA9A3521}"/>
              </a:ext>
            </a:extLst>
          </p:cNvPr>
          <p:cNvCxnSpPr/>
          <p:nvPr/>
        </p:nvCxnSpPr>
        <p:spPr>
          <a:xfrm flipH="1">
            <a:off x="2559866" y="4365565"/>
            <a:ext cx="4740" cy="684059"/>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BB2771AF-9648-11F5-3F18-26F1978AC942}"/>
              </a:ext>
            </a:extLst>
          </p:cNvPr>
          <p:cNvCxnSpPr/>
          <p:nvPr/>
        </p:nvCxnSpPr>
        <p:spPr>
          <a:xfrm flipH="1">
            <a:off x="2562763" y="5096662"/>
            <a:ext cx="4740" cy="684059"/>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E2BB3306-C249-68A1-39D6-6AD82E227674}"/>
              </a:ext>
            </a:extLst>
          </p:cNvPr>
          <p:cNvCxnSpPr/>
          <p:nvPr/>
        </p:nvCxnSpPr>
        <p:spPr>
          <a:xfrm flipH="1">
            <a:off x="2565164" y="5751600"/>
            <a:ext cx="0" cy="676656"/>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sp>
        <p:nvSpPr>
          <p:cNvPr id="69" name="Diamond 68">
            <a:extLst>
              <a:ext uri="{FF2B5EF4-FFF2-40B4-BE49-F238E27FC236}">
                <a16:creationId xmlns:a16="http://schemas.microsoft.com/office/drawing/2014/main" id="{D6DBD58C-C4C8-A78A-CB0E-A0D40C1288CC}"/>
              </a:ext>
            </a:extLst>
          </p:cNvPr>
          <p:cNvSpPr/>
          <p:nvPr/>
        </p:nvSpPr>
        <p:spPr>
          <a:xfrm>
            <a:off x="2900443" y="5336271"/>
            <a:ext cx="91440" cy="91440"/>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Diamond 69">
            <a:extLst>
              <a:ext uri="{FF2B5EF4-FFF2-40B4-BE49-F238E27FC236}">
                <a16:creationId xmlns:a16="http://schemas.microsoft.com/office/drawing/2014/main" id="{F921EE6D-755A-2328-04BE-BA6C38A14E88}"/>
              </a:ext>
            </a:extLst>
          </p:cNvPr>
          <p:cNvSpPr/>
          <p:nvPr/>
        </p:nvSpPr>
        <p:spPr>
          <a:xfrm>
            <a:off x="3572716" y="5336271"/>
            <a:ext cx="91440" cy="91440"/>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Diamond 70">
            <a:extLst>
              <a:ext uri="{FF2B5EF4-FFF2-40B4-BE49-F238E27FC236}">
                <a16:creationId xmlns:a16="http://schemas.microsoft.com/office/drawing/2014/main" id="{BCA6D78C-BCB2-E2E9-FEE8-900C1FF565C4}"/>
              </a:ext>
            </a:extLst>
          </p:cNvPr>
          <p:cNvSpPr/>
          <p:nvPr/>
        </p:nvSpPr>
        <p:spPr>
          <a:xfrm>
            <a:off x="2911330" y="4651436"/>
            <a:ext cx="91440" cy="91440"/>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Diamond 71">
            <a:extLst>
              <a:ext uri="{FF2B5EF4-FFF2-40B4-BE49-F238E27FC236}">
                <a16:creationId xmlns:a16="http://schemas.microsoft.com/office/drawing/2014/main" id="{6832DC0F-43AE-E8CA-B68D-071050706251}"/>
              </a:ext>
            </a:extLst>
          </p:cNvPr>
          <p:cNvSpPr/>
          <p:nvPr/>
        </p:nvSpPr>
        <p:spPr>
          <a:xfrm>
            <a:off x="3580299" y="4651436"/>
            <a:ext cx="91440" cy="91440"/>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Arrow Connector 72">
            <a:extLst>
              <a:ext uri="{FF2B5EF4-FFF2-40B4-BE49-F238E27FC236}">
                <a16:creationId xmlns:a16="http://schemas.microsoft.com/office/drawing/2014/main" id="{05781724-97C1-AFE3-D601-5A357F5F84DA}"/>
              </a:ext>
            </a:extLst>
          </p:cNvPr>
          <p:cNvCxnSpPr>
            <a:cxnSpLocks/>
          </p:cNvCxnSpPr>
          <p:nvPr/>
        </p:nvCxnSpPr>
        <p:spPr>
          <a:xfrm flipH="1">
            <a:off x="3328779" y="4735900"/>
            <a:ext cx="243269" cy="332816"/>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95201651-9B67-C8C2-5EA3-3E8776E0EB14}"/>
              </a:ext>
            </a:extLst>
          </p:cNvPr>
          <p:cNvCxnSpPr>
            <a:cxnSpLocks/>
          </p:cNvCxnSpPr>
          <p:nvPr/>
        </p:nvCxnSpPr>
        <p:spPr>
          <a:xfrm>
            <a:off x="2965389" y="4707266"/>
            <a:ext cx="293055" cy="354642"/>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01E86428-8492-D07C-DA77-69FD7120F2E0}"/>
              </a:ext>
            </a:extLst>
          </p:cNvPr>
          <p:cNvCxnSpPr>
            <a:cxnSpLocks/>
          </p:cNvCxnSpPr>
          <p:nvPr/>
        </p:nvCxnSpPr>
        <p:spPr>
          <a:xfrm flipV="1">
            <a:off x="3030275" y="5153580"/>
            <a:ext cx="200155" cy="155218"/>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CAF7ADE0-1961-0CDA-7B5A-EFC07D77B38C}"/>
              </a:ext>
            </a:extLst>
          </p:cNvPr>
          <p:cNvCxnSpPr>
            <a:cxnSpLocks/>
          </p:cNvCxnSpPr>
          <p:nvPr/>
        </p:nvCxnSpPr>
        <p:spPr>
          <a:xfrm flipH="1" flipV="1">
            <a:off x="3365907" y="5170680"/>
            <a:ext cx="271950" cy="221602"/>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77" name="Curved Left Arrow 76">
            <a:extLst>
              <a:ext uri="{FF2B5EF4-FFF2-40B4-BE49-F238E27FC236}">
                <a16:creationId xmlns:a16="http://schemas.microsoft.com/office/drawing/2014/main" id="{D048D307-DDCD-5152-F559-C62DFFA60B66}"/>
              </a:ext>
            </a:extLst>
          </p:cNvPr>
          <p:cNvSpPr/>
          <p:nvPr/>
        </p:nvSpPr>
        <p:spPr>
          <a:xfrm>
            <a:off x="4043523" y="4707266"/>
            <a:ext cx="183193" cy="365760"/>
          </a:xfrm>
          <a:prstGeom prst="curvedLeft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8" name="Curved Up Arrow 77">
            <a:extLst>
              <a:ext uri="{FF2B5EF4-FFF2-40B4-BE49-F238E27FC236}">
                <a16:creationId xmlns:a16="http://schemas.microsoft.com/office/drawing/2014/main" id="{7C25EACF-4711-4E79-34D2-4ECBC7EBA038}"/>
              </a:ext>
            </a:extLst>
          </p:cNvPr>
          <p:cNvSpPr/>
          <p:nvPr/>
        </p:nvSpPr>
        <p:spPr>
          <a:xfrm rot="17565169">
            <a:off x="3954011" y="5132144"/>
            <a:ext cx="319858" cy="206123"/>
          </a:xfrm>
          <a:prstGeom prst="curvedUp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79" name="TextBox 78">
            <a:extLst>
              <a:ext uri="{FF2B5EF4-FFF2-40B4-BE49-F238E27FC236}">
                <a16:creationId xmlns:a16="http://schemas.microsoft.com/office/drawing/2014/main" id="{B4186EAD-13A2-0B94-90F8-89D31DCD251F}"/>
              </a:ext>
            </a:extLst>
          </p:cNvPr>
          <p:cNvSpPr txBox="1"/>
          <p:nvPr/>
        </p:nvSpPr>
        <p:spPr>
          <a:xfrm>
            <a:off x="4162135" y="4449058"/>
            <a:ext cx="1386918" cy="369332"/>
          </a:xfrm>
          <a:prstGeom prst="rect">
            <a:avLst/>
          </a:prstGeom>
          <a:noFill/>
        </p:spPr>
        <p:txBody>
          <a:bodyPr wrap="none" rtlCol="0">
            <a:spAutoFit/>
          </a:bodyPr>
          <a:lstStyle/>
          <a:p>
            <a:r>
              <a:rPr lang="en-US" dirty="0"/>
              <a:t>Area vector</a:t>
            </a:r>
          </a:p>
        </p:txBody>
      </p:sp>
      <p:sp>
        <p:nvSpPr>
          <p:cNvPr id="80" name="TextBox 79">
            <a:extLst>
              <a:ext uri="{FF2B5EF4-FFF2-40B4-BE49-F238E27FC236}">
                <a16:creationId xmlns:a16="http://schemas.microsoft.com/office/drawing/2014/main" id="{5549ABCD-17A6-BC4A-F49B-1F8583F2FC93}"/>
              </a:ext>
            </a:extLst>
          </p:cNvPr>
          <p:cNvSpPr txBox="1"/>
          <p:nvPr/>
        </p:nvSpPr>
        <p:spPr>
          <a:xfrm>
            <a:off x="879260" y="4361830"/>
            <a:ext cx="2097049" cy="369332"/>
          </a:xfrm>
          <a:prstGeom prst="rect">
            <a:avLst/>
          </a:prstGeom>
          <a:noFill/>
        </p:spPr>
        <p:txBody>
          <a:bodyPr wrap="none" rtlCol="0">
            <a:spAutoFit/>
          </a:bodyPr>
          <a:lstStyle/>
          <a:p>
            <a:r>
              <a:rPr lang="en-US" dirty="0"/>
              <a:t>Dual nodal volume</a:t>
            </a:r>
          </a:p>
        </p:txBody>
      </p:sp>
      <p:cxnSp>
        <p:nvCxnSpPr>
          <p:cNvPr id="82" name="Straight Connector 81">
            <a:extLst>
              <a:ext uri="{FF2B5EF4-FFF2-40B4-BE49-F238E27FC236}">
                <a16:creationId xmlns:a16="http://schemas.microsoft.com/office/drawing/2014/main" id="{7BF488FC-7336-FA7C-4230-AD49DA2ECE71}"/>
              </a:ext>
            </a:extLst>
          </p:cNvPr>
          <p:cNvCxnSpPr/>
          <p:nvPr/>
        </p:nvCxnSpPr>
        <p:spPr>
          <a:xfrm flipH="1">
            <a:off x="6883628" y="4150052"/>
            <a:ext cx="4740" cy="684059"/>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A6C176D5-9C9E-63C0-35DD-88D5970FDCA3}"/>
              </a:ext>
            </a:extLst>
          </p:cNvPr>
          <p:cNvCxnSpPr/>
          <p:nvPr/>
        </p:nvCxnSpPr>
        <p:spPr>
          <a:xfrm flipH="1">
            <a:off x="6886525" y="4846424"/>
            <a:ext cx="4740" cy="684059"/>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8DDB543B-530B-0AC1-D78A-8DE7C9496B80}"/>
              </a:ext>
            </a:extLst>
          </p:cNvPr>
          <p:cNvCxnSpPr/>
          <p:nvPr/>
        </p:nvCxnSpPr>
        <p:spPr>
          <a:xfrm flipV="1">
            <a:off x="6888368" y="5522672"/>
            <a:ext cx="724209" cy="3100"/>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99551E54-27BD-B055-9556-6521C86AF615}"/>
              </a:ext>
            </a:extLst>
          </p:cNvPr>
          <p:cNvCxnSpPr/>
          <p:nvPr/>
        </p:nvCxnSpPr>
        <p:spPr>
          <a:xfrm flipH="1">
            <a:off x="8296592" y="4149386"/>
            <a:ext cx="0" cy="684725"/>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0433B704-4C47-8ED1-8260-6C5AEF932A88}"/>
              </a:ext>
            </a:extLst>
          </p:cNvPr>
          <p:cNvCxnSpPr/>
          <p:nvPr/>
        </p:nvCxnSpPr>
        <p:spPr>
          <a:xfrm flipV="1">
            <a:off x="7607269" y="4132777"/>
            <a:ext cx="724209" cy="3100"/>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75AA14C6-F7F7-E942-07A3-5D5FAAFBFF4C}"/>
              </a:ext>
            </a:extLst>
          </p:cNvPr>
          <p:cNvCxnSpPr/>
          <p:nvPr/>
        </p:nvCxnSpPr>
        <p:spPr>
          <a:xfrm flipV="1">
            <a:off x="6910462" y="4131679"/>
            <a:ext cx="724209" cy="3100"/>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A299D0F6-BCA2-F00F-1A5B-0C12EB0CBB03}"/>
              </a:ext>
            </a:extLst>
          </p:cNvPr>
          <p:cNvCxnSpPr/>
          <p:nvPr/>
        </p:nvCxnSpPr>
        <p:spPr>
          <a:xfrm flipH="1" flipV="1">
            <a:off x="6234130" y="4878935"/>
            <a:ext cx="2743200" cy="0"/>
          </a:xfrm>
          <a:prstGeom prst="line">
            <a:avLst/>
          </a:prstGeom>
          <a:ln>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C3045DD0-1A5B-FF71-CEE7-35E9EEDA7AB4}"/>
              </a:ext>
            </a:extLst>
          </p:cNvPr>
          <p:cNvCxnSpPr/>
          <p:nvPr/>
        </p:nvCxnSpPr>
        <p:spPr>
          <a:xfrm>
            <a:off x="7611521" y="3647828"/>
            <a:ext cx="3268" cy="2433877"/>
          </a:xfrm>
          <a:prstGeom prst="line">
            <a:avLst/>
          </a:prstGeom>
          <a:ln>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90" name="Oval 89">
            <a:extLst>
              <a:ext uri="{FF2B5EF4-FFF2-40B4-BE49-F238E27FC236}">
                <a16:creationId xmlns:a16="http://schemas.microsoft.com/office/drawing/2014/main" id="{2B2D5174-0917-1223-41DB-05C090D94965}"/>
              </a:ext>
            </a:extLst>
          </p:cNvPr>
          <p:cNvSpPr/>
          <p:nvPr/>
        </p:nvSpPr>
        <p:spPr>
          <a:xfrm>
            <a:off x="8993122" y="4798523"/>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AF78991E-62B8-22CB-C961-EB1DFF2E21D3}"/>
              </a:ext>
            </a:extLst>
          </p:cNvPr>
          <p:cNvSpPr/>
          <p:nvPr/>
        </p:nvSpPr>
        <p:spPr>
          <a:xfrm>
            <a:off x="6142361" y="4787369"/>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817911A5-0045-0BF8-2260-C65566B94126}"/>
              </a:ext>
            </a:extLst>
          </p:cNvPr>
          <p:cNvSpPr/>
          <p:nvPr/>
        </p:nvSpPr>
        <p:spPr>
          <a:xfrm>
            <a:off x="7546499" y="6081705"/>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A4CC28DD-F699-7E90-C4FC-9AEAF3C30E84}"/>
              </a:ext>
            </a:extLst>
          </p:cNvPr>
          <p:cNvSpPr/>
          <p:nvPr/>
        </p:nvSpPr>
        <p:spPr>
          <a:xfrm>
            <a:off x="7523137" y="4798523"/>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a:extLst>
              <a:ext uri="{FF2B5EF4-FFF2-40B4-BE49-F238E27FC236}">
                <a16:creationId xmlns:a16="http://schemas.microsoft.com/office/drawing/2014/main" id="{07DFC7A4-0493-7729-FAB3-7CE1836868A7}"/>
              </a:ext>
            </a:extLst>
          </p:cNvPr>
          <p:cNvSpPr/>
          <p:nvPr/>
        </p:nvSpPr>
        <p:spPr>
          <a:xfrm>
            <a:off x="7523137" y="3464308"/>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5" name="Straight Connector 94">
            <a:extLst>
              <a:ext uri="{FF2B5EF4-FFF2-40B4-BE49-F238E27FC236}">
                <a16:creationId xmlns:a16="http://schemas.microsoft.com/office/drawing/2014/main" id="{1879089D-E6D4-FDB0-DC63-4C9A1907A551}"/>
              </a:ext>
            </a:extLst>
          </p:cNvPr>
          <p:cNvCxnSpPr/>
          <p:nvPr/>
        </p:nvCxnSpPr>
        <p:spPr>
          <a:xfrm flipH="1">
            <a:off x="8168789" y="4839516"/>
            <a:ext cx="127803" cy="452965"/>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B8554E40-A79D-C092-C9DE-B8E5386A506F}"/>
              </a:ext>
            </a:extLst>
          </p:cNvPr>
          <p:cNvCxnSpPr/>
          <p:nvPr/>
        </p:nvCxnSpPr>
        <p:spPr>
          <a:xfrm flipH="1">
            <a:off x="7640405" y="5280379"/>
            <a:ext cx="528383" cy="245784"/>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sp>
        <p:nvSpPr>
          <p:cNvPr id="97" name="Triangle 96">
            <a:extLst>
              <a:ext uri="{FF2B5EF4-FFF2-40B4-BE49-F238E27FC236}">
                <a16:creationId xmlns:a16="http://schemas.microsoft.com/office/drawing/2014/main" id="{FC3AD011-29BF-F8AC-9BEA-9DB42601C1A1}"/>
              </a:ext>
            </a:extLst>
          </p:cNvPr>
          <p:cNvSpPr/>
          <p:nvPr/>
        </p:nvSpPr>
        <p:spPr>
          <a:xfrm>
            <a:off x="7581159" y="4089187"/>
            <a:ext cx="9144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Triangle 97">
            <a:extLst>
              <a:ext uri="{FF2B5EF4-FFF2-40B4-BE49-F238E27FC236}">
                <a16:creationId xmlns:a16="http://schemas.microsoft.com/office/drawing/2014/main" id="{FB17BCDD-6EB0-9093-81B8-19F5CA9729FA}"/>
              </a:ext>
            </a:extLst>
          </p:cNvPr>
          <p:cNvSpPr/>
          <p:nvPr/>
        </p:nvSpPr>
        <p:spPr>
          <a:xfrm>
            <a:off x="8243393" y="4807477"/>
            <a:ext cx="9144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Triangle 98">
            <a:extLst>
              <a:ext uri="{FF2B5EF4-FFF2-40B4-BE49-F238E27FC236}">
                <a16:creationId xmlns:a16="http://schemas.microsoft.com/office/drawing/2014/main" id="{07E4340E-D1E3-C6C4-6D45-ADA5E0412CF6}"/>
              </a:ext>
            </a:extLst>
          </p:cNvPr>
          <p:cNvSpPr/>
          <p:nvPr/>
        </p:nvSpPr>
        <p:spPr>
          <a:xfrm>
            <a:off x="6842648" y="4819211"/>
            <a:ext cx="9144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Triangle 99">
            <a:extLst>
              <a:ext uri="{FF2B5EF4-FFF2-40B4-BE49-F238E27FC236}">
                <a16:creationId xmlns:a16="http://schemas.microsoft.com/office/drawing/2014/main" id="{C74C24F0-70C2-D50A-2C51-1293EA002724}"/>
              </a:ext>
            </a:extLst>
          </p:cNvPr>
          <p:cNvSpPr/>
          <p:nvPr/>
        </p:nvSpPr>
        <p:spPr>
          <a:xfrm>
            <a:off x="7583160" y="5490753"/>
            <a:ext cx="9144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ectangle 100">
            <a:extLst>
              <a:ext uri="{FF2B5EF4-FFF2-40B4-BE49-F238E27FC236}">
                <a16:creationId xmlns:a16="http://schemas.microsoft.com/office/drawing/2014/main" id="{EEF7E4CC-6B73-A0BC-A10E-E4725C6EC0A6}"/>
              </a:ext>
            </a:extLst>
          </p:cNvPr>
          <p:cNvSpPr/>
          <p:nvPr/>
        </p:nvSpPr>
        <p:spPr>
          <a:xfrm>
            <a:off x="7541033" y="3484104"/>
            <a:ext cx="164984" cy="2670213"/>
          </a:xfrm>
          <a:prstGeom prst="rect">
            <a:avLst/>
          </a:prstGeom>
          <a:solidFill>
            <a:schemeClr val="accent1">
              <a:alpha val="10000"/>
            </a:schemeClr>
          </a:solidFill>
          <a:ln>
            <a:solidFill>
              <a:srgbClr val="00B050"/>
            </a:solidFill>
          </a:ln>
          <a:effectLst>
            <a:outerShdw blurRad="50800" dist="50800" dir="5400000" algn="ctr" rotWithShape="0">
              <a:srgbClr val="000000">
                <a:alpha val="2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a:extLst>
              <a:ext uri="{FF2B5EF4-FFF2-40B4-BE49-F238E27FC236}">
                <a16:creationId xmlns:a16="http://schemas.microsoft.com/office/drawing/2014/main" id="{842007F9-B670-4768-C5DC-0CCA05553237}"/>
              </a:ext>
            </a:extLst>
          </p:cNvPr>
          <p:cNvSpPr/>
          <p:nvPr/>
        </p:nvSpPr>
        <p:spPr>
          <a:xfrm rot="5400000">
            <a:off x="7578456" y="3441830"/>
            <a:ext cx="188286" cy="2878639"/>
          </a:xfrm>
          <a:prstGeom prst="rect">
            <a:avLst/>
          </a:prstGeom>
          <a:solidFill>
            <a:schemeClr val="accent1">
              <a:alpha val="10000"/>
            </a:schemeClr>
          </a:solidFill>
          <a:ln>
            <a:solidFill>
              <a:srgbClr val="00B050"/>
            </a:solidFill>
          </a:ln>
          <a:effectLst>
            <a:outerShdw blurRad="50800" dist="50800" dir="5400000" algn="ctr" rotWithShape="0">
              <a:srgbClr val="000000">
                <a:alpha val="2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TextBox 102">
            <a:extLst>
              <a:ext uri="{FF2B5EF4-FFF2-40B4-BE49-F238E27FC236}">
                <a16:creationId xmlns:a16="http://schemas.microsoft.com/office/drawing/2014/main" id="{CDDA05AB-0981-5AEA-BB45-2187DDD23B3D}"/>
              </a:ext>
            </a:extLst>
          </p:cNvPr>
          <p:cNvSpPr txBox="1"/>
          <p:nvPr/>
        </p:nvSpPr>
        <p:spPr>
          <a:xfrm>
            <a:off x="8296591" y="4493348"/>
            <a:ext cx="490275" cy="369332"/>
          </a:xfrm>
          <a:prstGeom prst="rect">
            <a:avLst/>
          </a:prstGeom>
          <a:noFill/>
        </p:spPr>
        <p:txBody>
          <a:bodyPr wrap="square" rtlCol="0">
            <a:spAutoFit/>
          </a:bodyPr>
          <a:lstStyle/>
          <a:p>
            <a:r>
              <a:rPr lang="en-US" dirty="0" err="1"/>
              <a:t>n</a:t>
            </a:r>
            <a:r>
              <a:rPr lang="en-US" baseline="-25000" dirty="0" err="1"/>
              <a:t>j</a:t>
            </a:r>
            <a:endParaRPr lang="en-US" baseline="-25000" dirty="0"/>
          </a:p>
        </p:txBody>
      </p:sp>
      <p:cxnSp>
        <p:nvCxnSpPr>
          <p:cNvPr id="104" name="Straight Connector 103">
            <a:extLst>
              <a:ext uri="{FF2B5EF4-FFF2-40B4-BE49-F238E27FC236}">
                <a16:creationId xmlns:a16="http://schemas.microsoft.com/office/drawing/2014/main" id="{22504BFA-46FF-A211-B567-2662A0DB8FFB}"/>
              </a:ext>
            </a:extLst>
          </p:cNvPr>
          <p:cNvCxnSpPr/>
          <p:nvPr/>
        </p:nvCxnSpPr>
        <p:spPr>
          <a:xfrm flipH="1" flipV="1">
            <a:off x="8296592" y="4920432"/>
            <a:ext cx="431985" cy="86900"/>
          </a:xfrm>
          <a:prstGeom prst="line">
            <a:avLst/>
          </a:prstGeom>
          <a:ln w="25400">
            <a:solidFill>
              <a:schemeClr val="tx1"/>
            </a:solidFill>
            <a:prstDash val="solid"/>
            <a:headEnd type="stealth" w="lg" len="med"/>
            <a:tailEnd type="none" w="lg" len="med"/>
          </a:ln>
        </p:spPr>
        <p:style>
          <a:lnRef idx="1">
            <a:schemeClr val="accent1"/>
          </a:lnRef>
          <a:fillRef idx="0">
            <a:schemeClr val="accent1"/>
          </a:fillRef>
          <a:effectRef idx="0">
            <a:schemeClr val="accent1"/>
          </a:effectRef>
          <a:fontRef idx="minor">
            <a:schemeClr val="tx1"/>
          </a:fontRef>
        </p:style>
      </p:cxnSp>
      <p:sp>
        <p:nvSpPr>
          <p:cNvPr id="105" name="TextBox 104">
            <a:extLst>
              <a:ext uri="{FF2B5EF4-FFF2-40B4-BE49-F238E27FC236}">
                <a16:creationId xmlns:a16="http://schemas.microsoft.com/office/drawing/2014/main" id="{10296D58-B1EB-B928-64FC-1FE2F7756614}"/>
              </a:ext>
            </a:extLst>
          </p:cNvPr>
          <p:cNvSpPr txBox="1"/>
          <p:nvPr/>
        </p:nvSpPr>
        <p:spPr>
          <a:xfrm>
            <a:off x="7620286" y="4478972"/>
            <a:ext cx="434802" cy="369332"/>
          </a:xfrm>
          <a:prstGeom prst="rect">
            <a:avLst/>
          </a:prstGeom>
          <a:noFill/>
        </p:spPr>
        <p:txBody>
          <a:bodyPr wrap="square" rtlCol="0">
            <a:spAutoFit/>
          </a:bodyPr>
          <a:lstStyle/>
          <a:p>
            <a:r>
              <a:rPr lang="en-US" dirty="0"/>
              <a:t>T</a:t>
            </a:r>
            <a:r>
              <a:rPr lang="en-US" baseline="-25000" dirty="0"/>
              <a:t>L</a:t>
            </a:r>
          </a:p>
        </p:txBody>
      </p:sp>
      <p:sp>
        <p:nvSpPr>
          <p:cNvPr id="106" name="TextBox 105">
            <a:extLst>
              <a:ext uri="{FF2B5EF4-FFF2-40B4-BE49-F238E27FC236}">
                <a16:creationId xmlns:a16="http://schemas.microsoft.com/office/drawing/2014/main" id="{83B942F4-2B22-70E4-0731-8A2950352336}"/>
              </a:ext>
            </a:extLst>
          </p:cNvPr>
          <p:cNvSpPr txBox="1"/>
          <p:nvPr/>
        </p:nvSpPr>
        <p:spPr>
          <a:xfrm>
            <a:off x="8923809" y="4448483"/>
            <a:ext cx="434802" cy="369332"/>
          </a:xfrm>
          <a:prstGeom prst="rect">
            <a:avLst/>
          </a:prstGeom>
          <a:noFill/>
        </p:spPr>
        <p:txBody>
          <a:bodyPr wrap="square" rtlCol="0">
            <a:spAutoFit/>
          </a:bodyPr>
          <a:lstStyle/>
          <a:p>
            <a:r>
              <a:rPr lang="en-US" dirty="0"/>
              <a:t>T</a:t>
            </a:r>
            <a:r>
              <a:rPr lang="en-US" baseline="-25000" dirty="0"/>
              <a:t>R</a:t>
            </a:r>
          </a:p>
        </p:txBody>
      </p:sp>
      <p:sp>
        <p:nvSpPr>
          <p:cNvPr id="5" name="Freeform 4">
            <a:extLst>
              <a:ext uri="{FF2B5EF4-FFF2-40B4-BE49-F238E27FC236}">
                <a16:creationId xmlns:a16="http://schemas.microsoft.com/office/drawing/2014/main" id="{C543E08C-7FCE-D233-5F21-A4A0DB95D776}"/>
              </a:ext>
            </a:extLst>
          </p:cNvPr>
          <p:cNvSpPr/>
          <p:nvPr/>
        </p:nvSpPr>
        <p:spPr>
          <a:xfrm>
            <a:off x="2603715" y="4355024"/>
            <a:ext cx="1379349" cy="1394847"/>
          </a:xfrm>
          <a:custGeom>
            <a:avLst/>
            <a:gdLst>
              <a:gd name="connsiteX0" fmla="*/ 0 w 1379349"/>
              <a:gd name="connsiteY0" fmla="*/ 0 h 1394847"/>
              <a:gd name="connsiteX1" fmla="*/ 1363851 w 1379349"/>
              <a:gd name="connsiteY1" fmla="*/ 0 h 1394847"/>
              <a:gd name="connsiteX2" fmla="*/ 1379349 w 1379349"/>
              <a:gd name="connsiteY2" fmla="*/ 697423 h 1394847"/>
              <a:gd name="connsiteX3" fmla="*/ 1224366 w 1379349"/>
              <a:gd name="connsiteY3" fmla="*/ 1131376 h 1394847"/>
              <a:gd name="connsiteX4" fmla="*/ 712922 w 1379349"/>
              <a:gd name="connsiteY4" fmla="*/ 1363851 h 1394847"/>
              <a:gd name="connsiteX5" fmla="*/ 0 w 1379349"/>
              <a:gd name="connsiteY5" fmla="*/ 1394847 h 1394847"/>
              <a:gd name="connsiteX6" fmla="*/ 0 w 1379349"/>
              <a:gd name="connsiteY6" fmla="*/ 0 h 1394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9349" h="1394847">
                <a:moveTo>
                  <a:pt x="0" y="0"/>
                </a:moveTo>
                <a:lnTo>
                  <a:pt x="1363851" y="0"/>
                </a:lnTo>
                <a:lnTo>
                  <a:pt x="1379349" y="697423"/>
                </a:lnTo>
                <a:lnTo>
                  <a:pt x="1224366" y="1131376"/>
                </a:lnTo>
                <a:lnTo>
                  <a:pt x="712922" y="1363851"/>
                </a:lnTo>
                <a:lnTo>
                  <a:pt x="0" y="1394847"/>
                </a:lnTo>
                <a:lnTo>
                  <a:pt x="0" y="0"/>
                </a:lnTo>
                <a:close/>
              </a:path>
            </a:pathLst>
          </a:custGeom>
          <a:solidFill>
            <a:schemeClr val="bg1">
              <a:lumMod val="8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5">
            <a:extLst>
              <a:ext uri="{FF2B5EF4-FFF2-40B4-BE49-F238E27FC236}">
                <a16:creationId xmlns:a16="http://schemas.microsoft.com/office/drawing/2014/main" id="{0FEC10F2-4A5E-DCCB-9A87-B0C150E15552}"/>
              </a:ext>
            </a:extLst>
          </p:cNvPr>
          <p:cNvSpPr/>
          <p:nvPr/>
        </p:nvSpPr>
        <p:spPr>
          <a:xfrm>
            <a:off x="6926911" y="4151185"/>
            <a:ext cx="1379349" cy="1394847"/>
          </a:xfrm>
          <a:custGeom>
            <a:avLst/>
            <a:gdLst>
              <a:gd name="connsiteX0" fmla="*/ 0 w 1379349"/>
              <a:gd name="connsiteY0" fmla="*/ 0 h 1394847"/>
              <a:gd name="connsiteX1" fmla="*/ 1363851 w 1379349"/>
              <a:gd name="connsiteY1" fmla="*/ 0 h 1394847"/>
              <a:gd name="connsiteX2" fmla="*/ 1379349 w 1379349"/>
              <a:gd name="connsiteY2" fmla="*/ 697423 h 1394847"/>
              <a:gd name="connsiteX3" fmla="*/ 1224366 w 1379349"/>
              <a:gd name="connsiteY3" fmla="*/ 1131376 h 1394847"/>
              <a:gd name="connsiteX4" fmla="*/ 712922 w 1379349"/>
              <a:gd name="connsiteY4" fmla="*/ 1363851 h 1394847"/>
              <a:gd name="connsiteX5" fmla="*/ 0 w 1379349"/>
              <a:gd name="connsiteY5" fmla="*/ 1394847 h 1394847"/>
              <a:gd name="connsiteX6" fmla="*/ 0 w 1379349"/>
              <a:gd name="connsiteY6" fmla="*/ 0 h 1394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9349" h="1394847">
                <a:moveTo>
                  <a:pt x="0" y="0"/>
                </a:moveTo>
                <a:lnTo>
                  <a:pt x="1363851" y="0"/>
                </a:lnTo>
                <a:lnTo>
                  <a:pt x="1379349" y="697423"/>
                </a:lnTo>
                <a:lnTo>
                  <a:pt x="1224366" y="1131376"/>
                </a:lnTo>
                <a:lnTo>
                  <a:pt x="712922" y="1363851"/>
                </a:lnTo>
                <a:lnTo>
                  <a:pt x="0" y="1394847"/>
                </a:lnTo>
                <a:lnTo>
                  <a:pt x="0" y="0"/>
                </a:lnTo>
                <a:close/>
              </a:path>
            </a:pathLst>
          </a:custGeom>
          <a:solidFill>
            <a:schemeClr val="bg1">
              <a:lumMod val="8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514749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687396-1C58-77FD-7F31-B5C7F171E336}"/>
              </a:ext>
            </a:extLst>
          </p:cNvPr>
          <p:cNvSpPr>
            <a:spLocks noGrp="1"/>
          </p:cNvSpPr>
          <p:nvPr>
            <p:ph type="title"/>
          </p:nvPr>
        </p:nvSpPr>
        <p:spPr/>
        <p:txBody>
          <a:bodyPr/>
          <a:lstStyle/>
          <a:p>
            <a:r>
              <a:rPr lang="en-US" dirty="0"/>
              <a:t>One-Dimensional Example of a Non-Uniform Mesh</a:t>
            </a:r>
          </a:p>
        </p:txBody>
      </p:sp>
      <p:sp>
        <p:nvSpPr>
          <p:cNvPr id="3" name="Slide Number Placeholder 2">
            <a:extLst>
              <a:ext uri="{FF2B5EF4-FFF2-40B4-BE49-F238E27FC236}">
                <a16:creationId xmlns:a16="http://schemas.microsoft.com/office/drawing/2014/main" id="{1E48FCDD-DF37-3CFF-C599-0809366E3338}"/>
              </a:ext>
            </a:extLst>
          </p:cNvPr>
          <p:cNvSpPr>
            <a:spLocks noGrp="1"/>
          </p:cNvSpPr>
          <p:nvPr>
            <p:ph type="sldNum" sz="quarter" idx="10"/>
          </p:nvPr>
        </p:nvSpPr>
        <p:spPr/>
        <p:txBody>
          <a:bodyPr/>
          <a:lstStyle/>
          <a:p>
            <a:fld id="{4FAB73BC-B049-4115-A692-8D63A059BFB8}" type="slidenum">
              <a:rPr lang="en-US" smtClean="0"/>
              <a:pPr/>
              <a:t>13</a:t>
            </a:fld>
            <a:endParaRPr lang="en-US" dirty="0"/>
          </a:p>
        </p:txBody>
      </p:sp>
      <p:sp>
        <p:nvSpPr>
          <p:cNvPr id="4" name="Content Placeholder 3">
            <a:extLst>
              <a:ext uri="{FF2B5EF4-FFF2-40B4-BE49-F238E27FC236}">
                <a16:creationId xmlns:a16="http://schemas.microsoft.com/office/drawing/2014/main" id="{8C88024D-58CF-A991-E535-C1834E832FE5}"/>
              </a:ext>
            </a:extLst>
          </p:cNvPr>
          <p:cNvSpPr>
            <a:spLocks noGrp="1"/>
          </p:cNvSpPr>
          <p:nvPr>
            <p:ph sz="quarter" idx="11"/>
          </p:nvPr>
        </p:nvSpPr>
        <p:spPr/>
        <p:txBody>
          <a:bodyPr/>
          <a:lstStyle/>
          <a:p>
            <a:pPr marL="342900" indent="-342900">
              <a:buFont typeface="Arial" panose="020B0604020202020204" pitchFamily="34" charset="0"/>
              <a:buChar char="•"/>
            </a:pPr>
            <a:r>
              <a:rPr lang="en-US" dirty="0"/>
              <a:t>The nodes of the mesh need-not be equally spaced</a:t>
            </a:r>
          </a:p>
        </p:txBody>
      </p:sp>
      <p:cxnSp>
        <p:nvCxnSpPr>
          <p:cNvPr id="6" name="Straight Connector 5">
            <a:extLst>
              <a:ext uri="{FF2B5EF4-FFF2-40B4-BE49-F238E27FC236}">
                <a16:creationId xmlns:a16="http://schemas.microsoft.com/office/drawing/2014/main" id="{D83A2315-AB6E-B157-CA62-B1B6E014E773}"/>
              </a:ext>
            </a:extLst>
          </p:cNvPr>
          <p:cNvCxnSpPr>
            <a:cxnSpLocks/>
            <a:endCxn id="15" idx="3"/>
          </p:cNvCxnSpPr>
          <p:nvPr/>
        </p:nvCxnSpPr>
        <p:spPr>
          <a:xfrm>
            <a:off x="1761164" y="3684391"/>
            <a:ext cx="7802298" cy="23214"/>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059D8A68-C762-56C7-C228-7D04D70424A4}"/>
              </a:ext>
            </a:extLst>
          </p:cNvPr>
          <p:cNvSpPr/>
          <p:nvPr/>
        </p:nvSpPr>
        <p:spPr>
          <a:xfrm>
            <a:off x="1623377" y="3575647"/>
            <a:ext cx="225469" cy="22546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68271EDC-2B75-6C57-9741-64BCEF6523C1}"/>
              </a:ext>
            </a:extLst>
          </p:cNvPr>
          <p:cNvSpPr/>
          <p:nvPr/>
        </p:nvSpPr>
        <p:spPr>
          <a:xfrm>
            <a:off x="5315107" y="3602787"/>
            <a:ext cx="225469" cy="22546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a:extLst>
              <a:ext uri="{FF2B5EF4-FFF2-40B4-BE49-F238E27FC236}">
                <a16:creationId xmlns:a16="http://schemas.microsoft.com/office/drawing/2014/main" id="{DCDD44F5-DE36-05E4-EABE-40F54107F3AD}"/>
              </a:ext>
            </a:extLst>
          </p:cNvPr>
          <p:cNvPicPr>
            <a:picLocks noChangeAspect="1"/>
          </p:cNvPicPr>
          <p:nvPr/>
        </p:nvPicPr>
        <p:blipFill>
          <a:blip r:embed="rId2"/>
          <a:stretch>
            <a:fillRect/>
          </a:stretch>
        </p:blipFill>
        <p:spPr>
          <a:xfrm>
            <a:off x="8394064" y="3586955"/>
            <a:ext cx="241300" cy="241300"/>
          </a:xfrm>
          <a:prstGeom prst="rect">
            <a:avLst/>
          </a:prstGeom>
        </p:spPr>
      </p:pic>
      <p:pic>
        <p:nvPicPr>
          <p:cNvPr id="15" name="Picture 14">
            <a:extLst>
              <a:ext uri="{FF2B5EF4-FFF2-40B4-BE49-F238E27FC236}">
                <a16:creationId xmlns:a16="http://schemas.microsoft.com/office/drawing/2014/main" id="{16ECED0C-5FF2-1B9B-EEFF-42F40E3BB35F}"/>
              </a:ext>
            </a:extLst>
          </p:cNvPr>
          <p:cNvPicPr>
            <a:picLocks noChangeAspect="1"/>
          </p:cNvPicPr>
          <p:nvPr/>
        </p:nvPicPr>
        <p:blipFill>
          <a:blip r:embed="rId2"/>
          <a:stretch>
            <a:fillRect/>
          </a:stretch>
        </p:blipFill>
        <p:spPr>
          <a:xfrm>
            <a:off x="9322162" y="3586955"/>
            <a:ext cx="241300" cy="241300"/>
          </a:xfrm>
          <a:prstGeom prst="rect">
            <a:avLst/>
          </a:prstGeom>
        </p:spPr>
      </p:pic>
      <p:sp>
        <p:nvSpPr>
          <p:cNvPr id="16" name="TextBox 15">
            <a:extLst>
              <a:ext uri="{FF2B5EF4-FFF2-40B4-BE49-F238E27FC236}">
                <a16:creationId xmlns:a16="http://schemas.microsoft.com/office/drawing/2014/main" id="{C6640DC7-5199-842F-FC7D-AA82D56C12C8}"/>
              </a:ext>
            </a:extLst>
          </p:cNvPr>
          <p:cNvSpPr txBox="1"/>
          <p:nvPr/>
        </p:nvSpPr>
        <p:spPr>
          <a:xfrm>
            <a:off x="1354462" y="3188756"/>
            <a:ext cx="1071127" cy="369332"/>
          </a:xfrm>
          <a:prstGeom prst="rect">
            <a:avLst/>
          </a:prstGeom>
          <a:noFill/>
        </p:spPr>
        <p:txBody>
          <a:bodyPr wrap="none" rtlCol="0">
            <a:spAutoFit/>
          </a:bodyPr>
          <a:lstStyle/>
          <a:p>
            <a:r>
              <a:rPr lang="en-US" dirty="0"/>
              <a:t>node = 0</a:t>
            </a:r>
          </a:p>
        </p:txBody>
      </p:sp>
      <p:sp>
        <p:nvSpPr>
          <p:cNvPr id="17" name="TextBox 16">
            <a:extLst>
              <a:ext uri="{FF2B5EF4-FFF2-40B4-BE49-F238E27FC236}">
                <a16:creationId xmlns:a16="http://schemas.microsoft.com/office/drawing/2014/main" id="{E730E543-A4B0-C1B1-C5AF-780413AE6A73}"/>
              </a:ext>
            </a:extLst>
          </p:cNvPr>
          <p:cNvSpPr txBox="1"/>
          <p:nvPr/>
        </p:nvSpPr>
        <p:spPr>
          <a:xfrm>
            <a:off x="5273248" y="3188756"/>
            <a:ext cx="306494" cy="369332"/>
          </a:xfrm>
          <a:prstGeom prst="rect">
            <a:avLst/>
          </a:prstGeom>
          <a:noFill/>
        </p:spPr>
        <p:txBody>
          <a:bodyPr wrap="none" rtlCol="0">
            <a:spAutoFit/>
          </a:bodyPr>
          <a:lstStyle/>
          <a:p>
            <a:r>
              <a:rPr lang="en-US" dirty="0"/>
              <a:t>1</a:t>
            </a:r>
          </a:p>
        </p:txBody>
      </p:sp>
      <p:sp>
        <p:nvSpPr>
          <p:cNvPr id="18" name="TextBox 17">
            <a:extLst>
              <a:ext uri="{FF2B5EF4-FFF2-40B4-BE49-F238E27FC236}">
                <a16:creationId xmlns:a16="http://schemas.microsoft.com/office/drawing/2014/main" id="{C8EB63C2-307B-8B35-B762-20A0A298AFD6}"/>
              </a:ext>
            </a:extLst>
          </p:cNvPr>
          <p:cNvSpPr txBox="1"/>
          <p:nvPr/>
        </p:nvSpPr>
        <p:spPr>
          <a:xfrm>
            <a:off x="8357986" y="3188756"/>
            <a:ext cx="489310" cy="369332"/>
          </a:xfrm>
          <a:prstGeom prst="rect">
            <a:avLst/>
          </a:prstGeom>
          <a:noFill/>
        </p:spPr>
        <p:txBody>
          <a:bodyPr wrap="square" rtlCol="0">
            <a:spAutoFit/>
          </a:bodyPr>
          <a:lstStyle/>
          <a:p>
            <a:r>
              <a:rPr lang="en-US" dirty="0"/>
              <a:t>2</a:t>
            </a:r>
          </a:p>
        </p:txBody>
      </p:sp>
      <p:sp>
        <p:nvSpPr>
          <p:cNvPr id="19" name="TextBox 18">
            <a:extLst>
              <a:ext uri="{FF2B5EF4-FFF2-40B4-BE49-F238E27FC236}">
                <a16:creationId xmlns:a16="http://schemas.microsoft.com/office/drawing/2014/main" id="{0CDDEBA3-C3D1-4D5C-F158-B5B5045D327D}"/>
              </a:ext>
            </a:extLst>
          </p:cNvPr>
          <p:cNvSpPr txBox="1"/>
          <p:nvPr/>
        </p:nvSpPr>
        <p:spPr>
          <a:xfrm>
            <a:off x="9248202" y="3188756"/>
            <a:ext cx="306494" cy="369332"/>
          </a:xfrm>
          <a:prstGeom prst="rect">
            <a:avLst/>
          </a:prstGeom>
          <a:noFill/>
        </p:spPr>
        <p:txBody>
          <a:bodyPr wrap="none" rtlCol="0">
            <a:spAutoFit/>
          </a:bodyPr>
          <a:lstStyle/>
          <a:p>
            <a:r>
              <a:rPr lang="en-US" dirty="0"/>
              <a:t>3</a:t>
            </a:r>
          </a:p>
        </p:txBody>
      </p:sp>
    </p:spTree>
    <p:extLst>
      <p:ext uri="{BB962C8B-B14F-4D97-AF65-F5344CB8AC3E}">
        <p14:creationId xmlns:p14="http://schemas.microsoft.com/office/powerpoint/2010/main" val="3919433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687396-1C58-77FD-7F31-B5C7F171E336}"/>
              </a:ext>
            </a:extLst>
          </p:cNvPr>
          <p:cNvSpPr>
            <a:spLocks noGrp="1"/>
          </p:cNvSpPr>
          <p:nvPr>
            <p:ph type="title"/>
          </p:nvPr>
        </p:nvSpPr>
        <p:spPr/>
        <p:txBody>
          <a:bodyPr/>
          <a:lstStyle/>
          <a:p>
            <a:r>
              <a:rPr lang="en-US" dirty="0"/>
              <a:t>Control Volumes for CC and EBVC</a:t>
            </a:r>
          </a:p>
        </p:txBody>
      </p:sp>
      <p:sp>
        <p:nvSpPr>
          <p:cNvPr id="3" name="Slide Number Placeholder 2">
            <a:extLst>
              <a:ext uri="{FF2B5EF4-FFF2-40B4-BE49-F238E27FC236}">
                <a16:creationId xmlns:a16="http://schemas.microsoft.com/office/drawing/2014/main" id="{1E48FCDD-DF37-3CFF-C599-0809366E3338}"/>
              </a:ext>
            </a:extLst>
          </p:cNvPr>
          <p:cNvSpPr>
            <a:spLocks noGrp="1"/>
          </p:cNvSpPr>
          <p:nvPr>
            <p:ph type="sldNum" sz="quarter" idx="10"/>
          </p:nvPr>
        </p:nvSpPr>
        <p:spPr/>
        <p:txBody>
          <a:bodyPr/>
          <a:lstStyle/>
          <a:p>
            <a:fld id="{4FAB73BC-B049-4115-A692-8D63A059BFB8}" type="slidenum">
              <a:rPr lang="en-US" smtClean="0"/>
              <a:pPr/>
              <a:t>14</a:t>
            </a:fld>
            <a:endParaRPr lang="en-US" dirty="0"/>
          </a:p>
        </p:txBody>
      </p:sp>
      <p:sp>
        <p:nvSpPr>
          <p:cNvPr id="4" name="Content Placeholder 3">
            <a:extLst>
              <a:ext uri="{FF2B5EF4-FFF2-40B4-BE49-F238E27FC236}">
                <a16:creationId xmlns:a16="http://schemas.microsoft.com/office/drawing/2014/main" id="{8C88024D-58CF-A991-E535-C1834E832FE5}"/>
              </a:ext>
            </a:extLst>
          </p:cNvPr>
          <p:cNvSpPr>
            <a:spLocks noGrp="1"/>
          </p:cNvSpPr>
          <p:nvPr>
            <p:ph sz="quarter" idx="11"/>
          </p:nvPr>
        </p:nvSpPr>
        <p:spPr/>
        <p:txBody>
          <a:bodyPr/>
          <a:lstStyle/>
          <a:p>
            <a:pPr marL="342900" indent="-342900">
              <a:buFont typeface="Arial" panose="020B0604020202020204" pitchFamily="34" charset="0"/>
              <a:buChar char="•"/>
            </a:pPr>
            <a:r>
              <a:rPr lang="en-US" dirty="0"/>
              <a:t>Note: Switched depiction of node (or vertex) to the cell-centered location</a:t>
            </a:r>
          </a:p>
        </p:txBody>
      </p:sp>
      <p:cxnSp>
        <p:nvCxnSpPr>
          <p:cNvPr id="6" name="Straight Connector 5">
            <a:extLst>
              <a:ext uri="{FF2B5EF4-FFF2-40B4-BE49-F238E27FC236}">
                <a16:creationId xmlns:a16="http://schemas.microsoft.com/office/drawing/2014/main" id="{D83A2315-AB6E-B157-CA62-B1B6E014E773}"/>
              </a:ext>
            </a:extLst>
          </p:cNvPr>
          <p:cNvCxnSpPr>
            <a:cxnSpLocks/>
            <a:endCxn id="15" idx="3"/>
          </p:cNvCxnSpPr>
          <p:nvPr/>
        </p:nvCxnSpPr>
        <p:spPr>
          <a:xfrm>
            <a:off x="1761164" y="3684391"/>
            <a:ext cx="7802298" cy="23214"/>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059D8A68-C762-56C7-C228-7D04D70424A4}"/>
              </a:ext>
            </a:extLst>
          </p:cNvPr>
          <p:cNvSpPr/>
          <p:nvPr/>
        </p:nvSpPr>
        <p:spPr>
          <a:xfrm>
            <a:off x="1623377" y="3575647"/>
            <a:ext cx="225469" cy="22546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68271EDC-2B75-6C57-9741-64BCEF6523C1}"/>
              </a:ext>
            </a:extLst>
          </p:cNvPr>
          <p:cNvSpPr/>
          <p:nvPr/>
        </p:nvSpPr>
        <p:spPr>
          <a:xfrm>
            <a:off x="5315107" y="3602787"/>
            <a:ext cx="225469" cy="22546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a:extLst>
              <a:ext uri="{FF2B5EF4-FFF2-40B4-BE49-F238E27FC236}">
                <a16:creationId xmlns:a16="http://schemas.microsoft.com/office/drawing/2014/main" id="{DCDD44F5-DE36-05E4-EABE-40F54107F3AD}"/>
              </a:ext>
            </a:extLst>
          </p:cNvPr>
          <p:cNvPicPr>
            <a:picLocks noChangeAspect="1"/>
          </p:cNvPicPr>
          <p:nvPr/>
        </p:nvPicPr>
        <p:blipFill>
          <a:blip r:embed="rId2"/>
          <a:stretch>
            <a:fillRect/>
          </a:stretch>
        </p:blipFill>
        <p:spPr>
          <a:xfrm>
            <a:off x="8394064" y="3586955"/>
            <a:ext cx="241300" cy="241300"/>
          </a:xfrm>
          <a:prstGeom prst="rect">
            <a:avLst/>
          </a:prstGeom>
        </p:spPr>
      </p:pic>
      <p:pic>
        <p:nvPicPr>
          <p:cNvPr id="15" name="Picture 14">
            <a:extLst>
              <a:ext uri="{FF2B5EF4-FFF2-40B4-BE49-F238E27FC236}">
                <a16:creationId xmlns:a16="http://schemas.microsoft.com/office/drawing/2014/main" id="{16ECED0C-5FF2-1B9B-EEFF-42F40E3BB35F}"/>
              </a:ext>
            </a:extLst>
          </p:cNvPr>
          <p:cNvPicPr>
            <a:picLocks noChangeAspect="1"/>
          </p:cNvPicPr>
          <p:nvPr/>
        </p:nvPicPr>
        <p:blipFill>
          <a:blip r:embed="rId2"/>
          <a:stretch>
            <a:fillRect/>
          </a:stretch>
        </p:blipFill>
        <p:spPr>
          <a:xfrm>
            <a:off x="9322162" y="3586955"/>
            <a:ext cx="241300" cy="241300"/>
          </a:xfrm>
          <a:prstGeom prst="rect">
            <a:avLst/>
          </a:prstGeom>
        </p:spPr>
      </p:pic>
      <p:sp>
        <p:nvSpPr>
          <p:cNvPr id="16" name="TextBox 15">
            <a:extLst>
              <a:ext uri="{FF2B5EF4-FFF2-40B4-BE49-F238E27FC236}">
                <a16:creationId xmlns:a16="http://schemas.microsoft.com/office/drawing/2014/main" id="{C6640DC7-5199-842F-FC7D-AA82D56C12C8}"/>
              </a:ext>
            </a:extLst>
          </p:cNvPr>
          <p:cNvSpPr txBox="1"/>
          <p:nvPr/>
        </p:nvSpPr>
        <p:spPr>
          <a:xfrm>
            <a:off x="1354462" y="3188756"/>
            <a:ext cx="1071127" cy="369332"/>
          </a:xfrm>
          <a:prstGeom prst="rect">
            <a:avLst/>
          </a:prstGeom>
          <a:noFill/>
        </p:spPr>
        <p:txBody>
          <a:bodyPr wrap="none" rtlCol="0">
            <a:spAutoFit/>
          </a:bodyPr>
          <a:lstStyle/>
          <a:p>
            <a:r>
              <a:rPr lang="en-US" dirty="0"/>
              <a:t>node = 0</a:t>
            </a:r>
          </a:p>
        </p:txBody>
      </p:sp>
      <p:sp>
        <p:nvSpPr>
          <p:cNvPr id="17" name="TextBox 16">
            <a:extLst>
              <a:ext uri="{FF2B5EF4-FFF2-40B4-BE49-F238E27FC236}">
                <a16:creationId xmlns:a16="http://schemas.microsoft.com/office/drawing/2014/main" id="{E730E543-A4B0-C1B1-C5AF-780413AE6A73}"/>
              </a:ext>
            </a:extLst>
          </p:cNvPr>
          <p:cNvSpPr txBox="1"/>
          <p:nvPr/>
        </p:nvSpPr>
        <p:spPr>
          <a:xfrm>
            <a:off x="5273248" y="3188756"/>
            <a:ext cx="306494" cy="369332"/>
          </a:xfrm>
          <a:prstGeom prst="rect">
            <a:avLst/>
          </a:prstGeom>
          <a:noFill/>
        </p:spPr>
        <p:txBody>
          <a:bodyPr wrap="none" rtlCol="0">
            <a:spAutoFit/>
          </a:bodyPr>
          <a:lstStyle/>
          <a:p>
            <a:r>
              <a:rPr lang="en-US" dirty="0"/>
              <a:t>1</a:t>
            </a:r>
          </a:p>
        </p:txBody>
      </p:sp>
      <p:sp>
        <p:nvSpPr>
          <p:cNvPr id="18" name="TextBox 17">
            <a:extLst>
              <a:ext uri="{FF2B5EF4-FFF2-40B4-BE49-F238E27FC236}">
                <a16:creationId xmlns:a16="http://schemas.microsoft.com/office/drawing/2014/main" id="{C8EB63C2-307B-8B35-B762-20A0A298AFD6}"/>
              </a:ext>
            </a:extLst>
          </p:cNvPr>
          <p:cNvSpPr txBox="1"/>
          <p:nvPr/>
        </p:nvSpPr>
        <p:spPr>
          <a:xfrm>
            <a:off x="8357986" y="3188756"/>
            <a:ext cx="489310" cy="369332"/>
          </a:xfrm>
          <a:prstGeom prst="rect">
            <a:avLst/>
          </a:prstGeom>
          <a:noFill/>
        </p:spPr>
        <p:txBody>
          <a:bodyPr wrap="square" rtlCol="0">
            <a:spAutoFit/>
          </a:bodyPr>
          <a:lstStyle/>
          <a:p>
            <a:r>
              <a:rPr lang="en-US" dirty="0"/>
              <a:t>2</a:t>
            </a:r>
          </a:p>
        </p:txBody>
      </p:sp>
      <p:sp>
        <p:nvSpPr>
          <p:cNvPr id="19" name="TextBox 18">
            <a:extLst>
              <a:ext uri="{FF2B5EF4-FFF2-40B4-BE49-F238E27FC236}">
                <a16:creationId xmlns:a16="http://schemas.microsoft.com/office/drawing/2014/main" id="{0CDDEBA3-C3D1-4D5C-F158-B5B5045D327D}"/>
              </a:ext>
            </a:extLst>
          </p:cNvPr>
          <p:cNvSpPr txBox="1"/>
          <p:nvPr/>
        </p:nvSpPr>
        <p:spPr>
          <a:xfrm>
            <a:off x="9248202" y="3188756"/>
            <a:ext cx="306494" cy="369332"/>
          </a:xfrm>
          <a:prstGeom prst="rect">
            <a:avLst/>
          </a:prstGeom>
          <a:noFill/>
        </p:spPr>
        <p:txBody>
          <a:bodyPr wrap="none" rtlCol="0">
            <a:spAutoFit/>
          </a:bodyPr>
          <a:lstStyle/>
          <a:p>
            <a:r>
              <a:rPr lang="en-US" dirty="0"/>
              <a:t>3</a:t>
            </a:r>
          </a:p>
        </p:txBody>
      </p:sp>
      <p:sp>
        <p:nvSpPr>
          <p:cNvPr id="5" name="TextBox 4">
            <a:extLst>
              <a:ext uri="{FF2B5EF4-FFF2-40B4-BE49-F238E27FC236}">
                <a16:creationId xmlns:a16="http://schemas.microsoft.com/office/drawing/2014/main" id="{935F2CF6-726A-8B63-2B71-C137CC5AD683}"/>
              </a:ext>
            </a:extLst>
          </p:cNvPr>
          <p:cNvSpPr txBox="1"/>
          <p:nvPr/>
        </p:nvSpPr>
        <p:spPr>
          <a:xfrm>
            <a:off x="3431936" y="3488874"/>
            <a:ext cx="300082" cy="369332"/>
          </a:xfrm>
          <a:prstGeom prst="rect">
            <a:avLst/>
          </a:prstGeom>
          <a:noFill/>
        </p:spPr>
        <p:txBody>
          <a:bodyPr wrap="none" rtlCol="0">
            <a:spAutoFit/>
          </a:bodyPr>
          <a:lstStyle/>
          <a:p>
            <a:r>
              <a:rPr lang="en-US" dirty="0"/>
              <a:t>x</a:t>
            </a:r>
          </a:p>
        </p:txBody>
      </p:sp>
      <p:sp>
        <p:nvSpPr>
          <p:cNvPr id="8" name="TextBox 7">
            <a:extLst>
              <a:ext uri="{FF2B5EF4-FFF2-40B4-BE49-F238E27FC236}">
                <a16:creationId xmlns:a16="http://schemas.microsoft.com/office/drawing/2014/main" id="{7F1BB303-733C-538C-A571-72E4E2CBA580}"/>
              </a:ext>
            </a:extLst>
          </p:cNvPr>
          <p:cNvSpPr txBox="1"/>
          <p:nvPr/>
        </p:nvSpPr>
        <p:spPr>
          <a:xfrm>
            <a:off x="6817279" y="3488874"/>
            <a:ext cx="300082" cy="369332"/>
          </a:xfrm>
          <a:prstGeom prst="rect">
            <a:avLst/>
          </a:prstGeom>
          <a:noFill/>
        </p:spPr>
        <p:txBody>
          <a:bodyPr wrap="none" rtlCol="0">
            <a:spAutoFit/>
          </a:bodyPr>
          <a:lstStyle/>
          <a:p>
            <a:r>
              <a:rPr lang="en-US" dirty="0"/>
              <a:t>x</a:t>
            </a:r>
          </a:p>
        </p:txBody>
      </p:sp>
      <p:sp>
        <p:nvSpPr>
          <p:cNvPr id="10" name="TextBox 9">
            <a:extLst>
              <a:ext uri="{FF2B5EF4-FFF2-40B4-BE49-F238E27FC236}">
                <a16:creationId xmlns:a16="http://schemas.microsoft.com/office/drawing/2014/main" id="{0C233A9A-2253-59AF-4365-483609E39BE8}"/>
              </a:ext>
            </a:extLst>
          </p:cNvPr>
          <p:cNvSpPr txBox="1"/>
          <p:nvPr/>
        </p:nvSpPr>
        <p:spPr>
          <a:xfrm>
            <a:off x="8828722" y="3488874"/>
            <a:ext cx="300082" cy="369332"/>
          </a:xfrm>
          <a:prstGeom prst="rect">
            <a:avLst/>
          </a:prstGeom>
          <a:noFill/>
        </p:spPr>
        <p:txBody>
          <a:bodyPr wrap="none" rtlCol="0">
            <a:spAutoFit/>
          </a:bodyPr>
          <a:lstStyle/>
          <a:p>
            <a:r>
              <a:rPr lang="en-US" dirty="0"/>
              <a:t>x</a:t>
            </a:r>
          </a:p>
        </p:txBody>
      </p:sp>
      <p:cxnSp>
        <p:nvCxnSpPr>
          <p:cNvPr id="13" name="Straight Connector 12">
            <a:extLst>
              <a:ext uri="{FF2B5EF4-FFF2-40B4-BE49-F238E27FC236}">
                <a16:creationId xmlns:a16="http://schemas.microsoft.com/office/drawing/2014/main" id="{5AB62A52-758B-38FE-89BA-EF6DF072AD07}"/>
              </a:ext>
            </a:extLst>
          </p:cNvPr>
          <p:cNvCxnSpPr>
            <a:cxnSpLocks/>
          </p:cNvCxnSpPr>
          <p:nvPr/>
        </p:nvCxnSpPr>
        <p:spPr>
          <a:xfrm>
            <a:off x="1696589" y="5402120"/>
            <a:ext cx="7802298" cy="23214"/>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22E217F7-8457-2663-14FA-9A9AD4EAC24C}"/>
              </a:ext>
            </a:extLst>
          </p:cNvPr>
          <p:cNvSpPr txBox="1"/>
          <p:nvPr/>
        </p:nvSpPr>
        <p:spPr>
          <a:xfrm>
            <a:off x="6745278" y="4859306"/>
            <a:ext cx="489310" cy="369332"/>
          </a:xfrm>
          <a:prstGeom prst="rect">
            <a:avLst/>
          </a:prstGeom>
          <a:noFill/>
        </p:spPr>
        <p:txBody>
          <a:bodyPr wrap="square" rtlCol="0">
            <a:spAutoFit/>
          </a:bodyPr>
          <a:lstStyle/>
          <a:p>
            <a:r>
              <a:rPr lang="en-US" dirty="0"/>
              <a:t>2</a:t>
            </a:r>
          </a:p>
        </p:txBody>
      </p:sp>
      <p:sp>
        <p:nvSpPr>
          <p:cNvPr id="26" name="TextBox 25">
            <a:extLst>
              <a:ext uri="{FF2B5EF4-FFF2-40B4-BE49-F238E27FC236}">
                <a16:creationId xmlns:a16="http://schemas.microsoft.com/office/drawing/2014/main" id="{FD8B865E-6734-86E6-A5A8-B31941E3DA26}"/>
              </a:ext>
            </a:extLst>
          </p:cNvPr>
          <p:cNvSpPr txBox="1"/>
          <p:nvPr/>
        </p:nvSpPr>
        <p:spPr>
          <a:xfrm>
            <a:off x="8750612" y="4859306"/>
            <a:ext cx="306494" cy="369332"/>
          </a:xfrm>
          <a:prstGeom prst="rect">
            <a:avLst/>
          </a:prstGeom>
          <a:noFill/>
        </p:spPr>
        <p:txBody>
          <a:bodyPr wrap="none" rtlCol="0">
            <a:spAutoFit/>
          </a:bodyPr>
          <a:lstStyle/>
          <a:p>
            <a:r>
              <a:rPr lang="en-US" dirty="0"/>
              <a:t>3</a:t>
            </a:r>
          </a:p>
        </p:txBody>
      </p:sp>
      <p:sp>
        <p:nvSpPr>
          <p:cNvPr id="29" name="TextBox 28">
            <a:extLst>
              <a:ext uri="{FF2B5EF4-FFF2-40B4-BE49-F238E27FC236}">
                <a16:creationId xmlns:a16="http://schemas.microsoft.com/office/drawing/2014/main" id="{381113E8-C28F-0D00-3700-BD76416ABEEA}"/>
              </a:ext>
            </a:extLst>
          </p:cNvPr>
          <p:cNvSpPr txBox="1"/>
          <p:nvPr/>
        </p:nvSpPr>
        <p:spPr>
          <a:xfrm>
            <a:off x="8345692" y="5205314"/>
            <a:ext cx="300082" cy="369332"/>
          </a:xfrm>
          <a:prstGeom prst="rect">
            <a:avLst/>
          </a:prstGeom>
          <a:noFill/>
        </p:spPr>
        <p:txBody>
          <a:bodyPr wrap="none" rtlCol="0">
            <a:spAutoFit/>
          </a:bodyPr>
          <a:lstStyle/>
          <a:p>
            <a:r>
              <a:rPr lang="en-US" dirty="0"/>
              <a:t>x</a:t>
            </a:r>
          </a:p>
        </p:txBody>
      </p:sp>
      <p:sp>
        <p:nvSpPr>
          <p:cNvPr id="31" name="TextBox 30">
            <a:extLst>
              <a:ext uri="{FF2B5EF4-FFF2-40B4-BE49-F238E27FC236}">
                <a16:creationId xmlns:a16="http://schemas.microsoft.com/office/drawing/2014/main" id="{C63BB9E6-66DD-4DA4-10CF-B3447C4A7ABB}"/>
              </a:ext>
            </a:extLst>
          </p:cNvPr>
          <p:cNvSpPr txBox="1"/>
          <p:nvPr/>
        </p:nvSpPr>
        <p:spPr>
          <a:xfrm>
            <a:off x="9275589" y="5205314"/>
            <a:ext cx="300082" cy="369332"/>
          </a:xfrm>
          <a:prstGeom prst="rect">
            <a:avLst/>
          </a:prstGeom>
          <a:noFill/>
        </p:spPr>
        <p:txBody>
          <a:bodyPr wrap="none" rtlCol="0">
            <a:spAutoFit/>
          </a:bodyPr>
          <a:lstStyle/>
          <a:p>
            <a:r>
              <a:rPr lang="en-US" dirty="0"/>
              <a:t>x</a:t>
            </a:r>
          </a:p>
        </p:txBody>
      </p:sp>
      <p:pic>
        <p:nvPicPr>
          <p:cNvPr id="32" name="Picture 31">
            <a:extLst>
              <a:ext uri="{FF2B5EF4-FFF2-40B4-BE49-F238E27FC236}">
                <a16:creationId xmlns:a16="http://schemas.microsoft.com/office/drawing/2014/main" id="{D20AD0B9-D295-4739-3C7D-2469CCB353AF}"/>
              </a:ext>
            </a:extLst>
          </p:cNvPr>
          <p:cNvPicPr>
            <a:picLocks noChangeAspect="1"/>
          </p:cNvPicPr>
          <p:nvPr/>
        </p:nvPicPr>
        <p:blipFill>
          <a:blip r:embed="rId2"/>
          <a:stretch>
            <a:fillRect/>
          </a:stretch>
        </p:blipFill>
        <p:spPr>
          <a:xfrm>
            <a:off x="8794437" y="5273679"/>
            <a:ext cx="241300" cy="241300"/>
          </a:xfrm>
          <a:prstGeom prst="rect">
            <a:avLst/>
          </a:prstGeom>
        </p:spPr>
      </p:pic>
      <p:pic>
        <p:nvPicPr>
          <p:cNvPr id="33" name="Picture 32">
            <a:extLst>
              <a:ext uri="{FF2B5EF4-FFF2-40B4-BE49-F238E27FC236}">
                <a16:creationId xmlns:a16="http://schemas.microsoft.com/office/drawing/2014/main" id="{6F71CCA5-4FF9-77D1-E938-1E9956A9846E}"/>
              </a:ext>
            </a:extLst>
          </p:cNvPr>
          <p:cNvPicPr>
            <a:picLocks noChangeAspect="1"/>
          </p:cNvPicPr>
          <p:nvPr/>
        </p:nvPicPr>
        <p:blipFill>
          <a:blip r:embed="rId2"/>
          <a:stretch>
            <a:fillRect/>
          </a:stretch>
        </p:blipFill>
        <p:spPr>
          <a:xfrm>
            <a:off x="6808071" y="5273679"/>
            <a:ext cx="241300" cy="241300"/>
          </a:xfrm>
          <a:prstGeom prst="rect">
            <a:avLst/>
          </a:prstGeom>
        </p:spPr>
      </p:pic>
      <p:sp>
        <p:nvSpPr>
          <p:cNvPr id="34" name="TextBox 33">
            <a:extLst>
              <a:ext uri="{FF2B5EF4-FFF2-40B4-BE49-F238E27FC236}">
                <a16:creationId xmlns:a16="http://schemas.microsoft.com/office/drawing/2014/main" id="{4DDC28AF-ECF9-DF8B-F9FB-FA296423008A}"/>
              </a:ext>
            </a:extLst>
          </p:cNvPr>
          <p:cNvSpPr txBox="1"/>
          <p:nvPr/>
        </p:nvSpPr>
        <p:spPr>
          <a:xfrm>
            <a:off x="1542688" y="5205314"/>
            <a:ext cx="300082" cy="369332"/>
          </a:xfrm>
          <a:prstGeom prst="rect">
            <a:avLst/>
          </a:prstGeom>
          <a:noFill/>
        </p:spPr>
        <p:txBody>
          <a:bodyPr wrap="none" rtlCol="0">
            <a:spAutoFit/>
          </a:bodyPr>
          <a:lstStyle/>
          <a:p>
            <a:r>
              <a:rPr lang="en-US" dirty="0"/>
              <a:t>x</a:t>
            </a:r>
          </a:p>
        </p:txBody>
      </p:sp>
      <p:pic>
        <p:nvPicPr>
          <p:cNvPr id="35" name="Picture 34">
            <a:extLst>
              <a:ext uri="{FF2B5EF4-FFF2-40B4-BE49-F238E27FC236}">
                <a16:creationId xmlns:a16="http://schemas.microsoft.com/office/drawing/2014/main" id="{00000EF8-E40B-68AA-471D-9486BD9AA0C9}"/>
              </a:ext>
            </a:extLst>
          </p:cNvPr>
          <p:cNvPicPr>
            <a:picLocks noChangeAspect="1"/>
          </p:cNvPicPr>
          <p:nvPr/>
        </p:nvPicPr>
        <p:blipFill>
          <a:blip r:embed="rId2"/>
          <a:stretch>
            <a:fillRect/>
          </a:stretch>
        </p:blipFill>
        <p:spPr>
          <a:xfrm>
            <a:off x="3442356" y="5273679"/>
            <a:ext cx="241300" cy="241300"/>
          </a:xfrm>
          <a:prstGeom prst="rect">
            <a:avLst/>
          </a:prstGeom>
        </p:spPr>
      </p:pic>
      <p:sp>
        <p:nvSpPr>
          <p:cNvPr id="36" name="TextBox 35">
            <a:extLst>
              <a:ext uri="{FF2B5EF4-FFF2-40B4-BE49-F238E27FC236}">
                <a16:creationId xmlns:a16="http://schemas.microsoft.com/office/drawing/2014/main" id="{49CE5737-3728-7F1E-6667-B4C3CBC5836F}"/>
              </a:ext>
            </a:extLst>
          </p:cNvPr>
          <p:cNvSpPr txBox="1"/>
          <p:nvPr/>
        </p:nvSpPr>
        <p:spPr>
          <a:xfrm>
            <a:off x="5262283" y="5205314"/>
            <a:ext cx="300082" cy="369332"/>
          </a:xfrm>
          <a:prstGeom prst="rect">
            <a:avLst/>
          </a:prstGeom>
          <a:noFill/>
        </p:spPr>
        <p:txBody>
          <a:bodyPr wrap="none" rtlCol="0">
            <a:spAutoFit/>
          </a:bodyPr>
          <a:lstStyle/>
          <a:p>
            <a:r>
              <a:rPr lang="en-US" dirty="0"/>
              <a:t>x</a:t>
            </a:r>
          </a:p>
        </p:txBody>
      </p:sp>
      <p:sp>
        <p:nvSpPr>
          <p:cNvPr id="38" name="Rectangle 37">
            <a:extLst>
              <a:ext uri="{FF2B5EF4-FFF2-40B4-BE49-F238E27FC236}">
                <a16:creationId xmlns:a16="http://schemas.microsoft.com/office/drawing/2014/main" id="{641994E6-8A95-E1C5-7E84-C97983BA2FED}"/>
              </a:ext>
            </a:extLst>
          </p:cNvPr>
          <p:cNvSpPr/>
          <p:nvPr/>
        </p:nvSpPr>
        <p:spPr>
          <a:xfrm>
            <a:off x="3579157" y="3520976"/>
            <a:ext cx="3383280" cy="373257"/>
          </a:xfrm>
          <a:prstGeom prst="rect">
            <a:avLst/>
          </a:prstGeom>
          <a:solidFill>
            <a:schemeClr val="accent1">
              <a:alpha val="2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BC3F3DA6-9C93-C4A1-5D0D-A3AFA155D29B}"/>
              </a:ext>
            </a:extLst>
          </p:cNvPr>
          <p:cNvSpPr/>
          <p:nvPr/>
        </p:nvSpPr>
        <p:spPr>
          <a:xfrm>
            <a:off x="1703043" y="5205314"/>
            <a:ext cx="3703320" cy="373257"/>
          </a:xfrm>
          <a:prstGeom prst="rect">
            <a:avLst/>
          </a:prstGeom>
          <a:solidFill>
            <a:schemeClr val="accent1">
              <a:alpha val="2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37D69CA8-26EB-8E09-5D1F-519A4C06DB91}"/>
              </a:ext>
            </a:extLst>
          </p:cNvPr>
          <p:cNvSpPr txBox="1"/>
          <p:nvPr/>
        </p:nvSpPr>
        <p:spPr>
          <a:xfrm>
            <a:off x="3258785" y="4859306"/>
            <a:ext cx="846899" cy="369332"/>
          </a:xfrm>
          <a:prstGeom prst="rect">
            <a:avLst/>
          </a:prstGeom>
          <a:noFill/>
        </p:spPr>
        <p:txBody>
          <a:bodyPr wrap="none" rtlCol="0">
            <a:spAutoFit/>
          </a:bodyPr>
          <a:lstStyle/>
          <a:p>
            <a:r>
              <a:rPr lang="en-US" dirty="0"/>
              <a:t>CC = 1</a:t>
            </a:r>
          </a:p>
        </p:txBody>
      </p:sp>
    </p:spTree>
    <p:extLst>
      <p:ext uri="{BB962C8B-B14F-4D97-AF65-F5344CB8AC3E}">
        <p14:creationId xmlns:p14="http://schemas.microsoft.com/office/powerpoint/2010/main" val="2520331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687396-1C58-77FD-7F31-B5C7F171E336}"/>
              </a:ext>
            </a:extLst>
          </p:cNvPr>
          <p:cNvSpPr>
            <a:spLocks noGrp="1"/>
          </p:cNvSpPr>
          <p:nvPr>
            <p:ph type="title"/>
          </p:nvPr>
        </p:nvSpPr>
        <p:spPr/>
        <p:txBody>
          <a:bodyPr/>
          <a:lstStyle/>
          <a:p>
            <a:r>
              <a:rPr lang="en-US" dirty="0"/>
              <a:t>Control Volumes for CC and EBVC</a:t>
            </a:r>
          </a:p>
        </p:txBody>
      </p:sp>
      <p:sp>
        <p:nvSpPr>
          <p:cNvPr id="3" name="Slide Number Placeholder 2">
            <a:extLst>
              <a:ext uri="{FF2B5EF4-FFF2-40B4-BE49-F238E27FC236}">
                <a16:creationId xmlns:a16="http://schemas.microsoft.com/office/drawing/2014/main" id="{1E48FCDD-DF37-3CFF-C599-0809366E3338}"/>
              </a:ext>
            </a:extLst>
          </p:cNvPr>
          <p:cNvSpPr>
            <a:spLocks noGrp="1"/>
          </p:cNvSpPr>
          <p:nvPr>
            <p:ph type="sldNum" sz="quarter" idx="10"/>
          </p:nvPr>
        </p:nvSpPr>
        <p:spPr/>
        <p:txBody>
          <a:bodyPr/>
          <a:lstStyle/>
          <a:p>
            <a:fld id="{4FAB73BC-B049-4115-A692-8D63A059BFB8}" type="slidenum">
              <a:rPr lang="en-US" smtClean="0"/>
              <a:pPr/>
              <a:t>15</a:t>
            </a:fld>
            <a:endParaRPr lang="en-US" dirty="0"/>
          </a:p>
        </p:txBody>
      </p:sp>
      <p:sp>
        <p:nvSpPr>
          <p:cNvPr id="4" name="Content Placeholder 3">
            <a:extLst>
              <a:ext uri="{FF2B5EF4-FFF2-40B4-BE49-F238E27FC236}">
                <a16:creationId xmlns:a16="http://schemas.microsoft.com/office/drawing/2014/main" id="{8C88024D-58CF-A991-E535-C1834E832FE5}"/>
              </a:ext>
            </a:extLst>
          </p:cNvPr>
          <p:cNvSpPr>
            <a:spLocks noGrp="1"/>
          </p:cNvSpPr>
          <p:nvPr>
            <p:ph sz="quarter" idx="11"/>
          </p:nvPr>
        </p:nvSpPr>
        <p:spPr/>
        <p:txBody>
          <a:bodyPr/>
          <a:lstStyle/>
          <a:p>
            <a:pPr marL="342900" indent="-342900">
              <a:buFont typeface="Arial" panose="020B0604020202020204" pitchFamily="34" charset="0"/>
              <a:buChar char="•"/>
            </a:pPr>
            <a:r>
              <a:rPr lang="en-US" dirty="0"/>
              <a:t>Note: Switched depiction of node (or vertex) to the cell-centered location</a:t>
            </a:r>
          </a:p>
        </p:txBody>
      </p:sp>
      <p:cxnSp>
        <p:nvCxnSpPr>
          <p:cNvPr id="6" name="Straight Connector 5">
            <a:extLst>
              <a:ext uri="{FF2B5EF4-FFF2-40B4-BE49-F238E27FC236}">
                <a16:creationId xmlns:a16="http://schemas.microsoft.com/office/drawing/2014/main" id="{D83A2315-AB6E-B157-CA62-B1B6E014E773}"/>
              </a:ext>
            </a:extLst>
          </p:cNvPr>
          <p:cNvCxnSpPr>
            <a:cxnSpLocks/>
            <a:endCxn id="15" idx="3"/>
          </p:cNvCxnSpPr>
          <p:nvPr/>
        </p:nvCxnSpPr>
        <p:spPr>
          <a:xfrm>
            <a:off x="1761164" y="3684391"/>
            <a:ext cx="7802298" cy="23214"/>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059D8A68-C762-56C7-C228-7D04D70424A4}"/>
              </a:ext>
            </a:extLst>
          </p:cNvPr>
          <p:cNvSpPr/>
          <p:nvPr/>
        </p:nvSpPr>
        <p:spPr>
          <a:xfrm>
            <a:off x="1623377" y="3575647"/>
            <a:ext cx="225469" cy="22546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68271EDC-2B75-6C57-9741-64BCEF6523C1}"/>
              </a:ext>
            </a:extLst>
          </p:cNvPr>
          <p:cNvSpPr/>
          <p:nvPr/>
        </p:nvSpPr>
        <p:spPr>
          <a:xfrm>
            <a:off x="5315107" y="3602787"/>
            <a:ext cx="225469" cy="22546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a:extLst>
              <a:ext uri="{FF2B5EF4-FFF2-40B4-BE49-F238E27FC236}">
                <a16:creationId xmlns:a16="http://schemas.microsoft.com/office/drawing/2014/main" id="{DCDD44F5-DE36-05E4-EABE-40F54107F3AD}"/>
              </a:ext>
            </a:extLst>
          </p:cNvPr>
          <p:cNvPicPr>
            <a:picLocks noChangeAspect="1"/>
          </p:cNvPicPr>
          <p:nvPr/>
        </p:nvPicPr>
        <p:blipFill>
          <a:blip r:embed="rId2"/>
          <a:stretch>
            <a:fillRect/>
          </a:stretch>
        </p:blipFill>
        <p:spPr>
          <a:xfrm>
            <a:off x="8394064" y="3586955"/>
            <a:ext cx="241300" cy="241300"/>
          </a:xfrm>
          <a:prstGeom prst="rect">
            <a:avLst/>
          </a:prstGeom>
        </p:spPr>
      </p:pic>
      <p:pic>
        <p:nvPicPr>
          <p:cNvPr id="15" name="Picture 14">
            <a:extLst>
              <a:ext uri="{FF2B5EF4-FFF2-40B4-BE49-F238E27FC236}">
                <a16:creationId xmlns:a16="http://schemas.microsoft.com/office/drawing/2014/main" id="{16ECED0C-5FF2-1B9B-EEFF-42F40E3BB35F}"/>
              </a:ext>
            </a:extLst>
          </p:cNvPr>
          <p:cNvPicPr>
            <a:picLocks noChangeAspect="1"/>
          </p:cNvPicPr>
          <p:nvPr/>
        </p:nvPicPr>
        <p:blipFill>
          <a:blip r:embed="rId2"/>
          <a:stretch>
            <a:fillRect/>
          </a:stretch>
        </p:blipFill>
        <p:spPr>
          <a:xfrm>
            <a:off x="9322162" y="3586955"/>
            <a:ext cx="241300" cy="241300"/>
          </a:xfrm>
          <a:prstGeom prst="rect">
            <a:avLst/>
          </a:prstGeom>
        </p:spPr>
      </p:pic>
      <p:sp>
        <p:nvSpPr>
          <p:cNvPr id="16" name="TextBox 15">
            <a:extLst>
              <a:ext uri="{FF2B5EF4-FFF2-40B4-BE49-F238E27FC236}">
                <a16:creationId xmlns:a16="http://schemas.microsoft.com/office/drawing/2014/main" id="{C6640DC7-5199-842F-FC7D-AA82D56C12C8}"/>
              </a:ext>
            </a:extLst>
          </p:cNvPr>
          <p:cNvSpPr txBox="1"/>
          <p:nvPr/>
        </p:nvSpPr>
        <p:spPr>
          <a:xfrm>
            <a:off x="1354462" y="3188756"/>
            <a:ext cx="1071127" cy="369332"/>
          </a:xfrm>
          <a:prstGeom prst="rect">
            <a:avLst/>
          </a:prstGeom>
          <a:noFill/>
        </p:spPr>
        <p:txBody>
          <a:bodyPr wrap="none" rtlCol="0">
            <a:spAutoFit/>
          </a:bodyPr>
          <a:lstStyle/>
          <a:p>
            <a:r>
              <a:rPr lang="en-US" dirty="0"/>
              <a:t>node = 0</a:t>
            </a:r>
          </a:p>
        </p:txBody>
      </p:sp>
      <p:sp>
        <p:nvSpPr>
          <p:cNvPr id="17" name="TextBox 16">
            <a:extLst>
              <a:ext uri="{FF2B5EF4-FFF2-40B4-BE49-F238E27FC236}">
                <a16:creationId xmlns:a16="http://schemas.microsoft.com/office/drawing/2014/main" id="{E730E543-A4B0-C1B1-C5AF-780413AE6A73}"/>
              </a:ext>
            </a:extLst>
          </p:cNvPr>
          <p:cNvSpPr txBox="1"/>
          <p:nvPr/>
        </p:nvSpPr>
        <p:spPr>
          <a:xfrm>
            <a:off x="5273248" y="3188756"/>
            <a:ext cx="306494" cy="369332"/>
          </a:xfrm>
          <a:prstGeom prst="rect">
            <a:avLst/>
          </a:prstGeom>
          <a:noFill/>
        </p:spPr>
        <p:txBody>
          <a:bodyPr wrap="none" rtlCol="0">
            <a:spAutoFit/>
          </a:bodyPr>
          <a:lstStyle/>
          <a:p>
            <a:r>
              <a:rPr lang="en-US" dirty="0"/>
              <a:t>1</a:t>
            </a:r>
          </a:p>
        </p:txBody>
      </p:sp>
      <p:sp>
        <p:nvSpPr>
          <p:cNvPr id="18" name="TextBox 17">
            <a:extLst>
              <a:ext uri="{FF2B5EF4-FFF2-40B4-BE49-F238E27FC236}">
                <a16:creationId xmlns:a16="http://schemas.microsoft.com/office/drawing/2014/main" id="{C8EB63C2-307B-8B35-B762-20A0A298AFD6}"/>
              </a:ext>
            </a:extLst>
          </p:cNvPr>
          <p:cNvSpPr txBox="1"/>
          <p:nvPr/>
        </p:nvSpPr>
        <p:spPr>
          <a:xfrm>
            <a:off x="8357986" y="3188756"/>
            <a:ext cx="489310" cy="369332"/>
          </a:xfrm>
          <a:prstGeom prst="rect">
            <a:avLst/>
          </a:prstGeom>
          <a:noFill/>
        </p:spPr>
        <p:txBody>
          <a:bodyPr wrap="square" rtlCol="0">
            <a:spAutoFit/>
          </a:bodyPr>
          <a:lstStyle/>
          <a:p>
            <a:r>
              <a:rPr lang="en-US" dirty="0"/>
              <a:t>2</a:t>
            </a:r>
          </a:p>
        </p:txBody>
      </p:sp>
      <p:sp>
        <p:nvSpPr>
          <p:cNvPr id="19" name="TextBox 18">
            <a:extLst>
              <a:ext uri="{FF2B5EF4-FFF2-40B4-BE49-F238E27FC236}">
                <a16:creationId xmlns:a16="http://schemas.microsoft.com/office/drawing/2014/main" id="{0CDDEBA3-C3D1-4D5C-F158-B5B5045D327D}"/>
              </a:ext>
            </a:extLst>
          </p:cNvPr>
          <p:cNvSpPr txBox="1"/>
          <p:nvPr/>
        </p:nvSpPr>
        <p:spPr>
          <a:xfrm>
            <a:off x="9248202" y="3188756"/>
            <a:ext cx="306494" cy="369332"/>
          </a:xfrm>
          <a:prstGeom prst="rect">
            <a:avLst/>
          </a:prstGeom>
          <a:noFill/>
        </p:spPr>
        <p:txBody>
          <a:bodyPr wrap="none" rtlCol="0">
            <a:spAutoFit/>
          </a:bodyPr>
          <a:lstStyle/>
          <a:p>
            <a:r>
              <a:rPr lang="en-US" dirty="0"/>
              <a:t>3</a:t>
            </a:r>
          </a:p>
        </p:txBody>
      </p:sp>
      <p:sp>
        <p:nvSpPr>
          <p:cNvPr id="5" name="TextBox 4">
            <a:extLst>
              <a:ext uri="{FF2B5EF4-FFF2-40B4-BE49-F238E27FC236}">
                <a16:creationId xmlns:a16="http://schemas.microsoft.com/office/drawing/2014/main" id="{935F2CF6-726A-8B63-2B71-C137CC5AD683}"/>
              </a:ext>
            </a:extLst>
          </p:cNvPr>
          <p:cNvSpPr txBox="1"/>
          <p:nvPr/>
        </p:nvSpPr>
        <p:spPr>
          <a:xfrm>
            <a:off x="3431936" y="3488874"/>
            <a:ext cx="300082" cy="369332"/>
          </a:xfrm>
          <a:prstGeom prst="rect">
            <a:avLst/>
          </a:prstGeom>
          <a:noFill/>
        </p:spPr>
        <p:txBody>
          <a:bodyPr wrap="none" rtlCol="0">
            <a:spAutoFit/>
          </a:bodyPr>
          <a:lstStyle/>
          <a:p>
            <a:r>
              <a:rPr lang="en-US" dirty="0"/>
              <a:t>x</a:t>
            </a:r>
          </a:p>
        </p:txBody>
      </p:sp>
      <p:sp>
        <p:nvSpPr>
          <p:cNvPr id="8" name="TextBox 7">
            <a:extLst>
              <a:ext uri="{FF2B5EF4-FFF2-40B4-BE49-F238E27FC236}">
                <a16:creationId xmlns:a16="http://schemas.microsoft.com/office/drawing/2014/main" id="{7F1BB303-733C-538C-A571-72E4E2CBA580}"/>
              </a:ext>
            </a:extLst>
          </p:cNvPr>
          <p:cNvSpPr txBox="1"/>
          <p:nvPr/>
        </p:nvSpPr>
        <p:spPr>
          <a:xfrm>
            <a:off x="6817279" y="3488874"/>
            <a:ext cx="300082" cy="369332"/>
          </a:xfrm>
          <a:prstGeom prst="rect">
            <a:avLst/>
          </a:prstGeom>
          <a:noFill/>
        </p:spPr>
        <p:txBody>
          <a:bodyPr wrap="none" rtlCol="0">
            <a:spAutoFit/>
          </a:bodyPr>
          <a:lstStyle/>
          <a:p>
            <a:r>
              <a:rPr lang="en-US" dirty="0"/>
              <a:t>x</a:t>
            </a:r>
          </a:p>
        </p:txBody>
      </p:sp>
      <p:sp>
        <p:nvSpPr>
          <p:cNvPr id="10" name="TextBox 9">
            <a:extLst>
              <a:ext uri="{FF2B5EF4-FFF2-40B4-BE49-F238E27FC236}">
                <a16:creationId xmlns:a16="http://schemas.microsoft.com/office/drawing/2014/main" id="{0C233A9A-2253-59AF-4365-483609E39BE8}"/>
              </a:ext>
            </a:extLst>
          </p:cNvPr>
          <p:cNvSpPr txBox="1"/>
          <p:nvPr/>
        </p:nvSpPr>
        <p:spPr>
          <a:xfrm>
            <a:off x="8828722" y="3488874"/>
            <a:ext cx="300082" cy="369332"/>
          </a:xfrm>
          <a:prstGeom prst="rect">
            <a:avLst/>
          </a:prstGeom>
          <a:noFill/>
        </p:spPr>
        <p:txBody>
          <a:bodyPr wrap="none" rtlCol="0">
            <a:spAutoFit/>
          </a:bodyPr>
          <a:lstStyle/>
          <a:p>
            <a:r>
              <a:rPr lang="en-US" dirty="0"/>
              <a:t>x</a:t>
            </a:r>
          </a:p>
        </p:txBody>
      </p:sp>
      <p:cxnSp>
        <p:nvCxnSpPr>
          <p:cNvPr id="13" name="Straight Connector 12">
            <a:extLst>
              <a:ext uri="{FF2B5EF4-FFF2-40B4-BE49-F238E27FC236}">
                <a16:creationId xmlns:a16="http://schemas.microsoft.com/office/drawing/2014/main" id="{5AB62A52-758B-38FE-89BA-EF6DF072AD07}"/>
              </a:ext>
            </a:extLst>
          </p:cNvPr>
          <p:cNvCxnSpPr>
            <a:cxnSpLocks/>
          </p:cNvCxnSpPr>
          <p:nvPr/>
        </p:nvCxnSpPr>
        <p:spPr>
          <a:xfrm>
            <a:off x="1696589" y="5402120"/>
            <a:ext cx="7802298" cy="23214"/>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381113E8-C28F-0D00-3700-BD76416ABEEA}"/>
              </a:ext>
            </a:extLst>
          </p:cNvPr>
          <p:cNvSpPr txBox="1"/>
          <p:nvPr/>
        </p:nvSpPr>
        <p:spPr>
          <a:xfrm>
            <a:off x="8345692" y="5205314"/>
            <a:ext cx="300082" cy="369332"/>
          </a:xfrm>
          <a:prstGeom prst="rect">
            <a:avLst/>
          </a:prstGeom>
          <a:noFill/>
        </p:spPr>
        <p:txBody>
          <a:bodyPr wrap="none" rtlCol="0">
            <a:spAutoFit/>
          </a:bodyPr>
          <a:lstStyle/>
          <a:p>
            <a:r>
              <a:rPr lang="en-US" dirty="0"/>
              <a:t>x</a:t>
            </a:r>
          </a:p>
        </p:txBody>
      </p:sp>
      <p:sp>
        <p:nvSpPr>
          <p:cNvPr id="31" name="TextBox 30">
            <a:extLst>
              <a:ext uri="{FF2B5EF4-FFF2-40B4-BE49-F238E27FC236}">
                <a16:creationId xmlns:a16="http://schemas.microsoft.com/office/drawing/2014/main" id="{C63BB9E6-66DD-4DA4-10CF-B3447C4A7ABB}"/>
              </a:ext>
            </a:extLst>
          </p:cNvPr>
          <p:cNvSpPr txBox="1"/>
          <p:nvPr/>
        </p:nvSpPr>
        <p:spPr>
          <a:xfrm>
            <a:off x="9275589" y="5205314"/>
            <a:ext cx="300082" cy="369332"/>
          </a:xfrm>
          <a:prstGeom prst="rect">
            <a:avLst/>
          </a:prstGeom>
          <a:noFill/>
        </p:spPr>
        <p:txBody>
          <a:bodyPr wrap="none" rtlCol="0">
            <a:spAutoFit/>
          </a:bodyPr>
          <a:lstStyle/>
          <a:p>
            <a:r>
              <a:rPr lang="en-US" dirty="0"/>
              <a:t>x</a:t>
            </a:r>
          </a:p>
        </p:txBody>
      </p:sp>
      <p:pic>
        <p:nvPicPr>
          <p:cNvPr id="32" name="Picture 31">
            <a:extLst>
              <a:ext uri="{FF2B5EF4-FFF2-40B4-BE49-F238E27FC236}">
                <a16:creationId xmlns:a16="http://schemas.microsoft.com/office/drawing/2014/main" id="{D20AD0B9-D295-4739-3C7D-2469CCB353AF}"/>
              </a:ext>
            </a:extLst>
          </p:cNvPr>
          <p:cNvPicPr>
            <a:picLocks noChangeAspect="1"/>
          </p:cNvPicPr>
          <p:nvPr/>
        </p:nvPicPr>
        <p:blipFill>
          <a:blip r:embed="rId2"/>
          <a:stretch>
            <a:fillRect/>
          </a:stretch>
        </p:blipFill>
        <p:spPr>
          <a:xfrm>
            <a:off x="8794437" y="5273679"/>
            <a:ext cx="241300" cy="241300"/>
          </a:xfrm>
          <a:prstGeom prst="rect">
            <a:avLst/>
          </a:prstGeom>
        </p:spPr>
      </p:pic>
      <p:pic>
        <p:nvPicPr>
          <p:cNvPr id="33" name="Picture 32">
            <a:extLst>
              <a:ext uri="{FF2B5EF4-FFF2-40B4-BE49-F238E27FC236}">
                <a16:creationId xmlns:a16="http://schemas.microsoft.com/office/drawing/2014/main" id="{6F71CCA5-4FF9-77D1-E938-1E9956A9846E}"/>
              </a:ext>
            </a:extLst>
          </p:cNvPr>
          <p:cNvPicPr>
            <a:picLocks noChangeAspect="1"/>
          </p:cNvPicPr>
          <p:nvPr/>
        </p:nvPicPr>
        <p:blipFill>
          <a:blip r:embed="rId2"/>
          <a:stretch>
            <a:fillRect/>
          </a:stretch>
        </p:blipFill>
        <p:spPr>
          <a:xfrm>
            <a:off x="6808071" y="5273679"/>
            <a:ext cx="241300" cy="241300"/>
          </a:xfrm>
          <a:prstGeom prst="rect">
            <a:avLst/>
          </a:prstGeom>
        </p:spPr>
      </p:pic>
      <p:sp>
        <p:nvSpPr>
          <p:cNvPr id="34" name="TextBox 33">
            <a:extLst>
              <a:ext uri="{FF2B5EF4-FFF2-40B4-BE49-F238E27FC236}">
                <a16:creationId xmlns:a16="http://schemas.microsoft.com/office/drawing/2014/main" id="{4DDC28AF-ECF9-DF8B-F9FB-FA296423008A}"/>
              </a:ext>
            </a:extLst>
          </p:cNvPr>
          <p:cNvSpPr txBox="1"/>
          <p:nvPr/>
        </p:nvSpPr>
        <p:spPr>
          <a:xfrm>
            <a:off x="1542688" y="5205314"/>
            <a:ext cx="300082" cy="369332"/>
          </a:xfrm>
          <a:prstGeom prst="rect">
            <a:avLst/>
          </a:prstGeom>
          <a:noFill/>
        </p:spPr>
        <p:txBody>
          <a:bodyPr wrap="none" rtlCol="0">
            <a:spAutoFit/>
          </a:bodyPr>
          <a:lstStyle/>
          <a:p>
            <a:r>
              <a:rPr lang="en-US" dirty="0"/>
              <a:t>x</a:t>
            </a:r>
          </a:p>
        </p:txBody>
      </p:sp>
      <p:pic>
        <p:nvPicPr>
          <p:cNvPr id="35" name="Picture 34">
            <a:extLst>
              <a:ext uri="{FF2B5EF4-FFF2-40B4-BE49-F238E27FC236}">
                <a16:creationId xmlns:a16="http://schemas.microsoft.com/office/drawing/2014/main" id="{00000EF8-E40B-68AA-471D-9486BD9AA0C9}"/>
              </a:ext>
            </a:extLst>
          </p:cNvPr>
          <p:cNvPicPr>
            <a:picLocks noChangeAspect="1"/>
          </p:cNvPicPr>
          <p:nvPr/>
        </p:nvPicPr>
        <p:blipFill>
          <a:blip r:embed="rId2"/>
          <a:stretch>
            <a:fillRect/>
          </a:stretch>
        </p:blipFill>
        <p:spPr>
          <a:xfrm>
            <a:off x="3442356" y="5273679"/>
            <a:ext cx="241300" cy="241300"/>
          </a:xfrm>
          <a:prstGeom prst="rect">
            <a:avLst/>
          </a:prstGeom>
        </p:spPr>
      </p:pic>
      <p:sp>
        <p:nvSpPr>
          <p:cNvPr id="36" name="TextBox 35">
            <a:extLst>
              <a:ext uri="{FF2B5EF4-FFF2-40B4-BE49-F238E27FC236}">
                <a16:creationId xmlns:a16="http://schemas.microsoft.com/office/drawing/2014/main" id="{49CE5737-3728-7F1E-6667-B4C3CBC5836F}"/>
              </a:ext>
            </a:extLst>
          </p:cNvPr>
          <p:cNvSpPr txBox="1"/>
          <p:nvPr/>
        </p:nvSpPr>
        <p:spPr>
          <a:xfrm>
            <a:off x="5262283" y="5205314"/>
            <a:ext cx="300082" cy="369332"/>
          </a:xfrm>
          <a:prstGeom prst="rect">
            <a:avLst/>
          </a:prstGeom>
          <a:noFill/>
        </p:spPr>
        <p:txBody>
          <a:bodyPr wrap="none" rtlCol="0">
            <a:spAutoFit/>
          </a:bodyPr>
          <a:lstStyle/>
          <a:p>
            <a:r>
              <a:rPr lang="en-US" dirty="0"/>
              <a:t>x</a:t>
            </a:r>
          </a:p>
        </p:txBody>
      </p:sp>
      <p:sp>
        <p:nvSpPr>
          <p:cNvPr id="38" name="Rectangle 37">
            <a:extLst>
              <a:ext uri="{FF2B5EF4-FFF2-40B4-BE49-F238E27FC236}">
                <a16:creationId xmlns:a16="http://schemas.microsoft.com/office/drawing/2014/main" id="{641994E6-8A95-E1C5-7E84-C97983BA2FED}"/>
              </a:ext>
            </a:extLst>
          </p:cNvPr>
          <p:cNvSpPr/>
          <p:nvPr/>
        </p:nvSpPr>
        <p:spPr>
          <a:xfrm>
            <a:off x="6980429" y="3505478"/>
            <a:ext cx="2011680" cy="373257"/>
          </a:xfrm>
          <a:prstGeom prst="rect">
            <a:avLst/>
          </a:prstGeom>
          <a:solidFill>
            <a:schemeClr val="accent1">
              <a:alpha val="2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BC3F3DA6-9C93-C4A1-5D0D-A3AFA155D29B}"/>
              </a:ext>
            </a:extLst>
          </p:cNvPr>
          <p:cNvSpPr/>
          <p:nvPr/>
        </p:nvSpPr>
        <p:spPr>
          <a:xfrm>
            <a:off x="5390098" y="5205314"/>
            <a:ext cx="3108960" cy="373257"/>
          </a:xfrm>
          <a:prstGeom prst="rect">
            <a:avLst/>
          </a:prstGeom>
          <a:solidFill>
            <a:schemeClr val="accent1">
              <a:alpha val="2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787B4E10-49EA-223F-8BCD-FAD9C70DE41A}"/>
              </a:ext>
            </a:extLst>
          </p:cNvPr>
          <p:cNvSpPr txBox="1"/>
          <p:nvPr/>
        </p:nvSpPr>
        <p:spPr>
          <a:xfrm>
            <a:off x="6745278" y="4859306"/>
            <a:ext cx="489310" cy="369332"/>
          </a:xfrm>
          <a:prstGeom prst="rect">
            <a:avLst/>
          </a:prstGeom>
          <a:noFill/>
        </p:spPr>
        <p:txBody>
          <a:bodyPr wrap="square" rtlCol="0">
            <a:spAutoFit/>
          </a:bodyPr>
          <a:lstStyle/>
          <a:p>
            <a:r>
              <a:rPr lang="en-US" dirty="0"/>
              <a:t>2</a:t>
            </a:r>
          </a:p>
        </p:txBody>
      </p:sp>
      <p:sp>
        <p:nvSpPr>
          <p:cNvPr id="14" name="TextBox 13">
            <a:extLst>
              <a:ext uri="{FF2B5EF4-FFF2-40B4-BE49-F238E27FC236}">
                <a16:creationId xmlns:a16="http://schemas.microsoft.com/office/drawing/2014/main" id="{EC47F7C8-B144-348C-F524-45CD5C1646F6}"/>
              </a:ext>
            </a:extLst>
          </p:cNvPr>
          <p:cNvSpPr txBox="1"/>
          <p:nvPr/>
        </p:nvSpPr>
        <p:spPr>
          <a:xfrm>
            <a:off x="8750612" y="4859306"/>
            <a:ext cx="306494" cy="369332"/>
          </a:xfrm>
          <a:prstGeom prst="rect">
            <a:avLst/>
          </a:prstGeom>
          <a:noFill/>
        </p:spPr>
        <p:txBody>
          <a:bodyPr wrap="none" rtlCol="0">
            <a:spAutoFit/>
          </a:bodyPr>
          <a:lstStyle/>
          <a:p>
            <a:r>
              <a:rPr lang="en-US" dirty="0"/>
              <a:t>3</a:t>
            </a:r>
          </a:p>
        </p:txBody>
      </p:sp>
      <p:sp>
        <p:nvSpPr>
          <p:cNvPr id="20" name="TextBox 19">
            <a:extLst>
              <a:ext uri="{FF2B5EF4-FFF2-40B4-BE49-F238E27FC236}">
                <a16:creationId xmlns:a16="http://schemas.microsoft.com/office/drawing/2014/main" id="{C61D91E7-07B0-CE44-A22C-2E9BB9EA6A1C}"/>
              </a:ext>
            </a:extLst>
          </p:cNvPr>
          <p:cNvSpPr txBox="1"/>
          <p:nvPr/>
        </p:nvSpPr>
        <p:spPr>
          <a:xfrm>
            <a:off x="3258785" y="4859306"/>
            <a:ext cx="846899" cy="369332"/>
          </a:xfrm>
          <a:prstGeom prst="rect">
            <a:avLst/>
          </a:prstGeom>
          <a:noFill/>
        </p:spPr>
        <p:txBody>
          <a:bodyPr wrap="none" rtlCol="0">
            <a:spAutoFit/>
          </a:bodyPr>
          <a:lstStyle/>
          <a:p>
            <a:r>
              <a:rPr lang="en-US" dirty="0"/>
              <a:t>CC = 1</a:t>
            </a:r>
          </a:p>
        </p:txBody>
      </p:sp>
    </p:spTree>
    <p:extLst>
      <p:ext uri="{BB962C8B-B14F-4D97-AF65-F5344CB8AC3E}">
        <p14:creationId xmlns:p14="http://schemas.microsoft.com/office/powerpoint/2010/main" val="13572551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687396-1C58-77FD-7F31-B5C7F171E336}"/>
              </a:ext>
            </a:extLst>
          </p:cNvPr>
          <p:cNvSpPr>
            <a:spLocks noGrp="1"/>
          </p:cNvSpPr>
          <p:nvPr>
            <p:ph type="title"/>
          </p:nvPr>
        </p:nvSpPr>
        <p:spPr/>
        <p:txBody>
          <a:bodyPr/>
          <a:lstStyle/>
          <a:p>
            <a:r>
              <a:rPr lang="en-US" dirty="0"/>
              <a:t>Control Volumes for CC and EBVC</a:t>
            </a:r>
          </a:p>
        </p:txBody>
      </p:sp>
      <p:sp>
        <p:nvSpPr>
          <p:cNvPr id="3" name="Slide Number Placeholder 2">
            <a:extLst>
              <a:ext uri="{FF2B5EF4-FFF2-40B4-BE49-F238E27FC236}">
                <a16:creationId xmlns:a16="http://schemas.microsoft.com/office/drawing/2014/main" id="{1E48FCDD-DF37-3CFF-C599-0809366E3338}"/>
              </a:ext>
            </a:extLst>
          </p:cNvPr>
          <p:cNvSpPr>
            <a:spLocks noGrp="1"/>
          </p:cNvSpPr>
          <p:nvPr>
            <p:ph type="sldNum" sz="quarter" idx="10"/>
          </p:nvPr>
        </p:nvSpPr>
        <p:spPr/>
        <p:txBody>
          <a:bodyPr/>
          <a:lstStyle/>
          <a:p>
            <a:fld id="{4FAB73BC-B049-4115-A692-8D63A059BFB8}" type="slidenum">
              <a:rPr lang="en-US" smtClean="0"/>
              <a:pPr/>
              <a:t>16</a:t>
            </a:fld>
            <a:endParaRPr lang="en-US" dirty="0"/>
          </a:p>
        </p:txBody>
      </p:sp>
      <p:sp>
        <p:nvSpPr>
          <p:cNvPr id="4" name="Content Placeholder 3">
            <a:extLst>
              <a:ext uri="{FF2B5EF4-FFF2-40B4-BE49-F238E27FC236}">
                <a16:creationId xmlns:a16="http://schemas.microsoft.com/office/drawing/2014/main" id="{8C88024D-58CF-A991-E535-C1834E832FE5}"/>
              </a:ext>
            </a:extLst>
          </p:cNvPr>
          <p:cNvSpPr>
            <a:spLocks noGrp="1"/>
          </p:cNvSpPr>
          <p:nvPr>
            <p:ph sz="quarter" idx="11"/>
          </p:nvPr>
        </p:nvSpPr>
        <p:spPr/>
        <p:txBody>
          <a:bodyPr/>
          <a:lstStyle/>
          <a:p>
            <a:pPr marL="342900" indent="-342900">
              <a:buFont typeface="Arial" panose="020B0604020202020204" pitchFamily="34" charset="0"/>
              <a:buChar char="•"/>
            </a:pPr>
            <a:r>
              <a:rPr lang="en-US" dirty="0"/>
              <a:t>Face-centered vs Cell-Centered</a:t>
            </a:r>
          </a:p>
        </p:txBody>
      </p:sp>
      <p:cxnSp>
        <p:nvCxnSpPr>
          <p:cNvPr id="6" name="Straight Connector 5">
            <a:extLst>
              <a:ext uri="{FF2B5EF4-FFF2-40B4-BE49-F238E27FC236}">
                <a16:creationId xmlns:a16="http://schemas.microsoft.com/office/drawing/2014/main" id="{D83A2315-AB6E-B157-CA62-B1B6E014E773}"/>
              </a:ext>
            </a:extLst>
          </p:cNvPr>
          <p:cNvCxnSpPr>
            <a:cxnSpLocks/>
            <a:endCxn id="15" idx="3"/>
          </p:cNvCxnSpPr>
          <p:nvPr/>
        </p:nvCxnSpPr>
        <p:spPr>
          <a:xfrm>
            <a:off x="1761164" y="3684391"/>
            <a:ext cx="7802298" cy="23214"/>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059D8A68-C762-56C7-C228-7D04D70424A4}"/>
              </a:ext>
            </a:extLst>
          </p:cNvPr>
          <p:cNvSpPr/>
          <p:nvPr/>
        </p:nvSpPr>
        <p:spPr>
          <a:xfrm>
            <a:off x="1623377" y="3575647"/>
            <a:ext cx="225469" cy="22546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68271EDC-2B75-6C57-9741-64BCEF6523C1}"/>
              </a:ext>
            </a:extLst>
          </p:cNvPr>
          <p:cNvSpPr/>
          <p:nvPr/>
        </p:nvSpPr>
        <p:spPr>
          <a:xfrm>
            <a:off x="5315107" y="3602787"/>
            <a:ext cx="225469" cy="22546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a:extLst>
              <a:ext uri="{FF2B5EF4-FFF2-40B4-BE49-F238E27FC236}">
                <a16:creationId xmlns:a16="http://schemas.microsoft.com/office/drawing/2014/main" id="{DCDD44F5-DE36-05E4-EABE-40F54107F3AD}"/>
              </a:ext>
            </a:extLst>
          </p:cNvPr>
          <p:cNvPicPr>
            <a:picLocks noChangeAspect="1"/>
          </p:cNvPicPr>
          <p:nvPr/>
        </p:nvPicPr>
        <p:blipFill>
          <a:blip r:embed="rId2"/>
          <a:stretch>
            <a:fillRect/>
          </a:stretch>
        </p:blipFill>
        <p:spPr>
          <a:xfrm>
            <a:off x="8394064" y="3586955"/>
            <a:ext cx="241300" cy="241300"/>
          </a:xfrm>
          <a:prstGeom prst="rect">
            <a:avLst/>
          </a:prstGeom>
        </p:spPr>
      </p:pic>
      <p:pic>
        <p:nvPicPr>
          <p:cNvPr id="15" name="Picture 14">
            <a:extLst>
              <a:ext uri="{FF2B5EF4-FFF2-40B4-BE49-F238E27FC236}">
                <a16:creationId xmlns:a16="http://schemas.microsoft.com/office/drawing/2014/main" id="{16ECED0C-5FF2-1B9B-EEFF-42F40E3BB35F}"/>
              </a:ext>
            </a:extLst>
          </p:cNvPr>
          <p:cNvPicPr>
            <a:picLocks noChangeAspect="1"/>
          </p:cNvPicPr>
          <p:nvPr/>
        </p:nvPicPr>
        <p:blipFill>
          <a:blip r:embed="rId2"/>
          <a:stretch>
            <a:fillRect/>
          </a:stretch>
        </p:blipFill>
        <p:spPr>
          <a:xfrm>
            <a:off x="9322162" y="3586955"/>
            <a:ext cx="241300" cy="241300"/>
          </a:xfrm>
          <a:prstGeom prst="rect">
            <a:avLst/>
          </a:prstGeom>
        </p:spPr>
      </p:pic>
      <p:sp>
        <p:nvSpPr>
          <p:cNvPr id="16" name="TextBox 15">
            <a:extLst>
              <a:ext uri="{FF2B5EF4-FFF2-40B4-BE49-F238E27FC236}">
                <a16:creationId xmlns:a16="http://schemas.microsoft.com/office/drawing/2014/main" id="{C6640DC7-5199-842F-FC7D-AA82D56C12C8}"/>
              </a:ext>
            </a:extLst>
          </p:cNvPr>
          <p:cNvSpPr txBox="1"/>
          <p:nvPr/>
        </p:nvSpPr>
        <p:spPr>
          <a:xfrm>
            <a:off x="1354462" y="3188756"/>
            <a:ext cx="1071127" cy="369332"/>
          </a:xfrm>
          <a:prstGeom prst="rect">
            <a:avLst/>
          </a:prstGeom>
          <a:noFill/>
        </p:spPr>
        <p:txBody>
          <a:bodyPr wrap="none" rtlCol="0">
            <a:spAutoFit/>
          </a:bodyPr>
          <a:lstStyle/>
          <a:p>
            <a:r>
              <a:rPr lang="en-US" dirty="0"/>
              <a:t>node = 0</a:t>
            </a:r>
          </a:p>
        </p:txBody>
      </p:sp>
      <p:sp>
        <p:nvSpPr>
          <p:cNvPr id="17" name="TextBox 16">
            <a:extLst>
              <a:ext uri="{FF2B5EF4-FFF2-40B4-BE49-F238E27FC236}">
                <a16:creationId xmlns:a16="http://schemas.microsoft.com/office/drawing/2014/main" id="{E730E543-A4B0-C1B1-C5AF-780413AE6A73}"/>
              </a:ext>
            </a:extLst>
          </p:cNvPr>
          <p:cNvSpPr txBox="1"/>
          <p:nvPr/>
        </p:nvSpPr>
        <p:spPr>
          <a:xfrm>
            <a:off x="5273248" y="3188756"/>
            <a:ext cx="306494" cy="369332"/>
          </a:xfrm>
          <a:prstGeom prst="rect">
            <a:avLst/>
          </a:prstGeom>
          <a:noFill/>
        </p:spPr>
        <p:txBody>
          <a:bodyPr wrap="none" rtlCol="0">
            <a:spAutoFit/>
          </a:bodyPr>
          <a:lstStyle/>
          <a:p>
            <a:r>
              <a:rPr lang="en-US" dirty="0"/>
              <a:t>1</a:t>
            </a:r>
          </a:p>
        </p:txBody>
      </p:sp>
      <p:sp>
        <p:nvSpPr>
          <p:cNvPr id="18" name="TextBox 17">
            <a:extLst>
              <a:ext uri="{FF2B5EF4-FFF2-40B4-BE49-F238E27FC236}">
                <a16:creationId xmlns:a16="http://schemas.microsoft.com/office/drawing/2014/main" id="{C8EB63C2-307B-8B35-B762-20A0A298AFD6}"/>
              </a:ext>
            </a:extLst>
          </p:cNvPr>
          <p:cNvSpPr txBox="1"/>
          <p:nvPr/>
        </p:nvSpPr>
        <p:spPr>
          <a:xfrm>
            <a:off x="8357986" y="3188756"/>
            <a:ext cx="489310" cy="369332"/>
          </a:xfrm>
          <a:prstGeom prst="rect">
            <a:avLst/>
          </a:prstGeom>
          <a:noFill/>
        </p:spPr>
        <p:txBody>
          <a:bodyPr wrap="square" rtlCol="0">
            <a:spAutoFit/>
          </a:bodyPr>
          <a:lstStyle/>
          <a:p>
            <a:r>
              <a:rPr lang="en-US" dirty="0"/>
              <a:t>2</a:t>
            </a:r>
          </a:p>
        </p:txBody>
      </p:sp>
      <p:sp>
        <p:nvSpPr>
          <p:cNvPr id="19" name="TextBox 18">
            <a:extLst>
              <a:ext uri="{FF2B5EF4-FFF2-40B4-BE49-F238E27FC236}">
                <a16:creationId xmlns:a16="http://schemas.microsoft.com/office/drawing/2014/main" id="{0CDDEBA3-C3D1-4D5C-F158-B5B5045D327D}"/>
              </a:ext>
            </a:extLst>
          </p:cNvPr>
          <p:cNvSpPr txBox="1"/>
          <p:nvPr/>
        </p:nvSpPr>
        <p:spPr>
          <a:xfrm>
            <a:off x="9248202" y="3188756"/>
            <a:ext cx="306494" cy="369332"/>
          </a:xfrm>
          <a:prstGeom prst="rect">
            <a:avLst/>
          </a:prstGeom>
          <a:noFill/>
        </p:spPr>
        <p:txBody>
          <a:bodyPr wrap="none" rtlCol="0">
            <a:spAutoFit/>
          </a:bodyPr>
          <a:lstStyle/>
          <a:p>
            <a:r>
              <a:rPr lang="en-US" dirty="0"/>
              <a:t>3</a:t>
            </a:r>
          </a:p>
        </p:txBody>
      </p:sp>
      <p:sp>
        <p:nvSpPr>
          <p:cNvPr id="5" name="TextBox 4">
            <a:extLst>
              <a:ext uri="{FF2B5EF4-FFF2-40B4-BE49-F238E27FC236}">
                <a16:creationId xmlns:a16="http://schemas.microsoft.com/office/drawing/2014/main" id="{935F2CF6-726A-8B63-2B71-C137CC5AD683}"/>
              </a:ext>
            </a:extLst>
          </p:cNvPr>
          <p:cNvSpPr txBox="1"/>
          <p:nvPr/>
        </p:nvSpPr>
        <p:spPr>
          <a:xfrm>
            <a:off x="3431936" y="3488874"/>
            <a:ext cx="300082" cy="369332"/>
          </a:xfrm>
          <a:prstGeom prst="rect">
            <a:avLst/>
          </a:prstGeom>
          <a:noFill/>
        </p:spPr>
        <p:txBody>
          <a:bodyPr wrap="none" rtlCol="0">
            <a:spAutoFit/>
          </a:bodyPr>
          <a:lstStyle/>
          <a:p>
            <a:r>
              <a:rPr lang="en-US" dirty="0"/>
              <a:t>x</a:t>
            </a:r>
          </a:p>
        </p:txBody>
      </p:sp>
      <p:sp>
        <p:nvSpPr>
          <p:cNvPr id="8" name="TextBox 7">
            <a:extLst>
              <a:ext uri="{FF2B5EF4-FFF2-40B4-BE49-F238E27FC236}">
                <a16:creationId xmlns:a16="http://schemas.microsoft.com/office/drawing/2014/main" id="{7F1BB303-733C-538C-A571-72E4E2CBA580}"/>
              </a:ext>
            </a:extLst>
          </p:cNvPr>
          <p:cNvSpPr txBox="1"/>
          <p:nvPr/>
        </p:nvSpPr>
        <p:spPr>
          <a:xfrm>
            <a:off x="6817279" y="3488874"/>
            <a:ext cx="300082" cy="369332"/>
          </a:xfrm>
          <a:prstGeom prst="rect">
            <a:avLst/>
          </a:prstGeom>
          <a:noFill/>
        </p:spPr>
        <p:txBody>
          <a:bodyPr wrap="none" rtlCol="0">
            <a:spAutoFit/>
          </a:bodyPr>
          <a:lstStyle/>
          <a:p>
            <a:r>
              <a:rPr lang="en-US" dirty="0"/>
              <a:t>x</a:t>
            </a:r>
          </a:p>
        </p:txBody>
      </p:sp>
      <p:sp>
        <p:nvSpPr>
          <p:cNvPr id="10" name="TextBox 9">
            <a:extLst>
              <a:ext uri="{FF2B5EF4-FFF2-40B4-BE49-F238E27FC236}">
                <a16:creationId xmlns:a16="http://schemas.microsoft.com/office/drawing/2014/main" id="{0C233A9A-2253-59AF-4365-483609E39BE8}"/>
              </a:ext>
            </a:extLst>
          </p:cNvPr>
          <p:cNvSpPr txBox="1"/>
          <p:nvPr/>
        </p:nvSpPr>
        <p:spPr>
          <a:xfrm>
            <a:off x="8828722" y="3488874"/>
            <a:ext cx="300082" cy="369332"/>
          </a:xfrm>
          <a:prstGeom prst="rect">
            <a:avLst/>
          </a:prstGeom>
          <a:noFill/>
        </p:spPr>
        <p:txBody>
          <a:bodyPr wrap="none" rtlCol="0">
            <a:spAutoFit/>
          </a:bodyPr>
          <a:lstStyle/>
          <a:p>
            <a:r>
              <a:rPr lang="en-US" dirty="0"/>
              <a:t>x</a:t>
            </a:r>
          </a:p>
        </p:txBody>
      </p:sp>
      <p:cxnSp>
        <p:nvCxnSpPr>
          <p:cNvPr id="13" name="Straight Connector 12">
            <a:extLst>
              <a:ext uri="{FF2B5EF4-FFF2-40B4-BE49-F238E27FC236}">
                <a16:creationId xmlns:a16="http://schemas.microsoft.com/office/drawing/2014/main" id="{5AB62A52-758B-38FE-89BA-EF6DF072AD07}"/>
              </a:ext>
            </a:extLst>
          </p:cNvPr>
          <p:cNvCxnSpPr>
            <a:cxnSpLocks/>
          </p:cNvCxnSpPr>
          <p:nvPr/>
        </p:nvCxnSpPr>
        <p:spPr>
          <a:xfrm>
            <a:off x="1696589" y="5402120"/>
            <a:ext cx="7802298" cy="23214"/>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381113E8-C28F-0D00-3700-BD76416ABEEA}"/>
              </a:ext>
            </a:extLst>
          </p:cNvPr>
          <p:cNvSpPr txBox="1"/>
          <p:nvPr/>
        </p:nvSpPr>
        <p:spPr>
          <a:xfrm>
            <a:off x="8345692" y="5205314"/>
            <a:ext cx="300082" cy="369332"/>
          </a:xfrm>
          <a:prstGeom prst="rect">
            <a:avLst/>
          </a:prstGeom>
          <a:noFill/>
        </p:spPr>
        <p:txBody>
          <a:bodyPr wrap="none" rtlCol="0">
            <a:spAutoFit/>
          </a:bodyPr>
          <a:lstStyle/>
          <a:p>
            <a:r>
              <a:rPr lang="en-US" dirty="0"/>
              <a:t>x</a:t>
            </a:r>
          </a:p>
        </p:txBody>
      </p:sp>
      <p:sp>
        <p:nvSpPr>
          <p:cNvPr id="31" name="TextBox 30">
            <a:extLst>
              <a:ext uri="{FF2B5EF4-FFF2-40B4-BE49-F238E27FC236}">
                <a16:creationId xmlns:a16="http://schemas.microsoft.com/office/drawing/2014/main" id="{C63BB9E6-66DD-4DA4-10CF-B3447C4A7ABB}"/>
              </a:ext>
            </a:extLst>
          </p:cNvPr>
          <p:cNvSpPr txBox="1"/>
          <p:nvPr/>
        </p:nvSpPr>
        <p:spPr>
          <a:xfrm>
            <a:off x="9275589" y="5205314"/>
            <a:ext cx="300082" cy="369332"/>
          </a:xfrm>
          <a:prstGeom prst="rect">
            <a:avLst/>
          </a:prstGeom>
          <a:noFill/>
        </p:spPr>
        <p:txBody>
          <a:bodyPr wrap="none" rtlCol="0">
            <a:spAutoFit/>
          </a:bodyPr>
          <a:lstStyle/>
          <a:p>
            <a:r>
              <a:rPr lang="en-US" dirty="0"/>
              <a:t>x</a:t>
            </a:r>
          </a:p>
        </p:txBody>
      </p:sp>
      <p:pic>
        <p:nvPicPr>
          <p:cNvPr id="32" name="Picture 31">
            <a:extLst>
              <a:ext uri="{FF2B5EF4-FFF2-40B4-BE49-F238E27FC236}">
                <a16:creationId xmlns:a16="http://schemas.microsoft.com/office/drawing/2014/main" id="{D20AD0B9-D295-4739-3C7D-2469CCB353AF}"/>
              </a:ext>
            </a:extLst>
          </p:cNvPr>
          <p:cNvPicPr>
            <a:picLocks noChangeAspect="1"/>
          </p:cNvPicPr>
          <p:nvPr/>
        </p:nvPicPr>
        <p:blipFill>
          <a:blip r:embed="rId2"/>
          <a:stretch>
            <a:fillRect/>
          </a:stretch>
        </p:blipFill>
        <p:spPr>
          <a:xfrm>
            <a:off x="8794437" y="5273679"/>
            <a:ext cx="241300" cy="241300"/>
          </a:xfrm>
          <a:prstGeom prst="rect">
            <a:avLst/>
          </a:prstGeom>
        </p:spPr>
      </p:pic>
      <p:pic>
        <p:nvPicPr>
          <p:cNvPr id="33" name="Picture 32">
            <a:extLst>
              <a:ext uri="{FF2B5EF4-FFF2-40B4-BE49-F238E27FC236}">
                <a16:creationId xmlns:a16="http://schemas.microsoft.com/office/drawing/2014/main" id="{6F71CCA5-4FF9-77D1-E938-1E9956A9846E}"/>
              </a:ext>
            </a:extLst>
          </p:cNvPr>
          <p:cNvPicPr>
            <a:picLocks noChangeAspect="1"/>
          </p:cNvPicPr>
          <p:nvPr/>
        </p:nvPicPr>
        <p:blipFill>
          <a:blip r:embed="rId2"/>
          <a:stretch>
            <a:fillRect/>
          </a:stretch>
        </p:blipFill>
        <p:spPr>
          <a:xfrm>
            <a:off x="6808071" y="5273679"/>
            <a:ext cx="241300" cy="241300"/>
          </a:xfrm>
          <a:prstGeom prst="rect">
            <a:avLst/>
          </a:prstGeom>
        </p:spPr>
      </p:pic>
      <p:sp>
        <p:nvSpPr>
          <p:cNvPr id="34" name="TextBox 33">
            <a:extLst>
              <a:ext uri="{FF2B5EF4-FFF2-40B4-BE49-F238E27FC236}">
                <a16:creationId xmlns:a16="http://schemas.microsoft.com/office/drawing/2014/main" id="{4DDC28AF-ECF9-DF8B-F9FB-FA296423008A}"/>
              </a:ext>
            </a:extLst>
          </p:cNvPr>
          <p:cNvSpPr txBox="1"/>
          <p:nvPr/>
        </p:nvSpPr>
        <p:spPr>
          <a:xfrm>
            <a:off x="1542688" y="5205314"/>
            <a:ext cx="300082" cy="369332"/>
          </a:xfrm>
          <a:prstGeom prst="rect">
            <a:avLst/>
          </a:prstGeom>
          <a:noFill/>
        </p:spPr>
        <p:txBody>
          <a:bodyPr wrap="none" rtlCol="0">
            <a:spAutoFit/>
          </a:bodyPr>
          <a:lstStyle/>
          <a:p>
            <a:r>
              <a:rPr lang="en-US" dirty="0"/>
              <a:t>x</a:t>
            </a:r>
          </a:p>
        </p:txBody>
      </p:sp>
      <p:pic>
        <p:nvPicPr>
          <p:cNvPr id="35" name="Picture 34">
            <a:extLst>
              <a:ext uri="{FF2B5EF4-FFF2-40B4-BE49-F238E27FC236}">
                <a16:creationId xmlns:a16="http://schemas.microsoft.com/office/drawing/2014/main" id="{00000EF8-E40B-68AA-471D-9486BD9AA0C9}"/>
              </a:ext>
            </a:extLst>
          </p:cNvPr>
          <p:cNvPicPr>
            <a:picLocks noChangeAspect="1"/>
          </p:cNvPicPr>
          <p:nvPr/>
        </p:nvPicPr>
        <p:blipFill>
          <a:blip r:embed="rId2"/>
          <a:stretch>
            <a:fillRect/>
          </a:stretch>
        </p:blipFill>
        <p:spPr>
          <a:xfrm>
            <a:off x="3442356" y="5273679"/>
            <a:ext cx="241300" cy="241300"/>
          </a:xfrm>
          <a:prstGeom prst="rect">
            <a:avLst/>
          </a:prstGeom>
        </p:spPr>
      </p:pic>
      <p:sp>
        <p:nvSpPr>
          <p:cNvPr id="36" name="TextBox 35">
            <a:extLst>
              <a:ext uri="{FF2B5EF4-FFF2-40B4-BE49-F238E27FC236}">
                <a16:creationId xmlns:a16="http://schemas.microsoft.com/office/drawing/2014/main" id="{49CE5737-3728-7F1E-6667-B4C3CBC5836F}"/>
              </a:ext>
            </a:extLst>
          </p:cNvPr>
          <p:cNvSpPr txBox="1"/>
          <p:nvPr/>
        </p:nvSpPr>
        <p:spPr>
          <a:xfrm>
            <a:off x="5262283" y="5205314"/>
            <a:ext cx="300082" cy="369332"/>
          </a:xfrm>
          <a:prstGeom prst="rect">
            <a:avLst/>
          </a:prstGeom>
          <a:noFill/>
        </p:spPr>
        <p:txBody>
          <a:bodyPr wrap="none" rtlCol="0">
            <a:spAutoFit/>
          </a:bodyPr>
          <a:lstStyle/>
          <a:p>
            <a:r>
              <a:rPr lang="en-US" dirty="0"/>
              <a:t>x</a:t>
            </a:r>
          </a:p>
        </p:txBody>
      </p:sp>
      <p:sp>
        <p:nvSpPr>
          <p:cNvPr id="38" name="Rectangle 37">
            <a:extLst>
              <a:ext uri="{FF2B5EF4-FFF2-40B4-BE49-F238E27FC236}">
                <a16:creationId xmlns:a16="http://schemas.microsoft.com/office/drawing/2014/main" id="{641994E6-8A95-E1C5-7E84-C97983BA2FED}"/>
              </a:ext>
            </a:extLst>
          </p:cNvPr>
          <p:cNvSpPr/>
          <p:nvPr/>
        </p:nvSpPr>
        <p:spPr>
          <a:xfrm>
            <a:off x="6980429" y="3505478"/>
            <a:ext cx="2011680" cy="373257"/>
          </a:xfrm>
          <a:prstGeom prst="rect">
            <a:avLst/>
          </a:prstGeom>
          <a:solidFill>
            <a:schemeClr val="accent1">
              <a:alpha val="2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BC3F3DA6-9C93-C4A1-5D0D-A3AFA155D29B}"/>
              </a:ext>
            </a:extLst>
          </p:cNvPr>
          <p:cNvSpPr/>
          <p:nvPr/>
        </p:nvSpPr>
        <p:spPr>
          <a:xfrm>
            <a:off x="5390098" y="5205314"/>
            <a:ext cx="3108960" cy="373257"/>
          </a:xfrm>
          <a:prstGeom prst="rect">
            <a:avLst/>
          </a:prstGeom>
          <a:solidFill>
            <a:schemeClr val="accent1">
              <a:alpha val="2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CB4000A8-21AB-F356-1830-11DFE2826B64}"/>
              </a:ext>
            </a:extLst>
          </p:cNvPr>
          <p:cNvSpPr txBox="1"/>
          <p:nvPr/>
        </p:nvSpPr>
        <p:spPr>
          <a:xfrm>
            <a:off x="5997844" y="5966848"/>
            <a:ext cx="0" cy="0"/>
          </a:xfrm>
          <a:prstGeom prst="rect">
            <a:avLst/>
          </a:prstGeom>
        </p:spPr>
        <p:txBody>
          <a:bodyPr vert="horz" wrap="none" lIns="91440" tIns="45720" rIns="91440" bIns="45720" rtlCol="0">
            <a:noAutofit/>
          </a:bodyPr>
          <a:lstStyle/>
          <a:p>
            <a:pPr algn="l"/>
            <a:r>
              <a:rPr lang="en-US" dirty="0"/>
              <a:t>Cell-centered</a:t>
            </a:r>
          </a:p>
        </p:txBody>
      </p:sp>
      <p:sp>
        <p:nvSpPr>
          <p:cNvPr id="14" name="TextBox 13">
            <a:extLst>
              <a:ext uri="{FF2B5EF4-FFF2-40B4-BE49-F238E27FC236}">
                <a16:creationId xmlns:a16="http://schemas.microsoft.com/office/drawing/2014/main" id="{B1020417-1B07-2A63-DCF9-F724941CF2FD}"/>
              </a:ext>
            </a:extLst>
          </p:cNvPr>
          <p:cNvSpPr txBox="1"/>
          <p:nvPr/>
        </p:nvSpPr>
        <p:spPr>
          <a:xfrm>
            <a:off x="7421106" y="2895601"/>
            <a:ext cx="0" cy="0"/>
          </a:xfrm>
          <a:prstGeom prst="rect">
            <a:avLst/>
          </a:prstGeom>
        </p:spPr>
        <p:txBody>
          <a:bodyPr vert="horz" wrap="none" lIns="91440" tIns="45720" rIns="91440" bIns="45720" rtlCol="0">
            <a:noAutofit/>
          </a:bodyPr>
          <a:lstStyle/>
          <a:p>
            <a:pPr algn="l"/>
            <a:r>
              <a:rPr lang="en-US" dirty="0"/>
              <a:t>Face-centered</a:t>
            </a:r>
          </a:p>
        </p:txBody>
      </p:sp>
      <p:sp>
        <p:nvSpPr>
          <p:cNvPr id="20" name="TextBox 19">
            <a:extLst>
              <a:ext uri="{FF2B5EF4-FFF2-40B4-BE49-F238E27FC236}">
                <a16:creationId xmlns:a16="http://schemas.microsoft.com/office/drawing/2014/main" id="{E62EF56A-9675-B3D3-570A-F12EF0262A18}"/>
              </a:ext>
            </a:extLst>
          </p:cNvPr>
          <p:cNvSpPr txBox="1"/>
          <p:nvPr/>
        </p:nvSpPr>
        <p:spPr>
          <a:xfrm>
            <a:off x="6745278" y="4859306"/>
            <a:ext cx="489310" cy="369332"/>
          </a:xfrm>
          <a:prstGeom prst="rect">
            <a:avLst/>
          </a:prstGeom>
          <a:noFill/>
        </p:spPr>
        <p:txBody>
          <a:bodyPr wrap="square" rtlCol="0">
            <a:spAutoFit/>
          </a:bodyPr>
          <a:lstStyle/>
          <a:p>
            <a:r>
              <a:rPr lang="en-US" dirty="0"/>
              <a:t>2</a:t>
            </a:r>
          </a:p>
        </p:txBody>
      </p:sp>
      <p:sp>
        <p:nvSpPr>
          <p:cNvPr id="21" name="TextBox 20">
            <a:extLst>
              <a:ext uri="{FF2B5EF4-FFF2-40B4-BE49-F238E27FC236}">
                <a16:creationId xmlns:a16="http://schemas.microsoft.com/office/drawing/2014/main" id="{FF5C32EC-66DB-4CD0-C885-55A115004261}"/>
              </a:ext>
            </a:extLst>
          </p:cNvPr>
          <p:cNvSpPr txBox="1"/>
          <p:nvPr/>
        </p:nvSpPr>
        <p:spPr>
          <a:xfrm>
            <a:off x="8750612" y="4859306"/>
            <a:ext cx="306494" cy="369332"/>
          </a:xfrm>
          <a:prstGeom prst="rect">
            <a:avLst/>
          </a:prstGeom>
          <a:noFill/>
        </p:spPr>
        <p:txBody>
          <a:bodyPr wrap="none" rtlCol="0">
            <a:spAutoFit/>
          </a:bodyPr>
          <a:lstStyle/>
          <a:p>
            <a:r>
              <a:rPr lang="en-US" dirty="0"/>
              <a:t>3</a:t>
            </a:r>
          </a:p>
        </p:txBody>
      </p:sp>
      <p:sp>
        <p:nvSpPr>
          <p:cNvPr id="22" name="TextBox 21">
            <a:extLst>
              <a:ext uri="{FF2B5EF4-FFF2-40B4-BE49-F238E27FC236}">
                <a16:creationId xmlns:a16="http://schemas.microsoft.com/office/drawing/2014/main" id="{A8224195-6C9C-8C48-A7D5-9719189CC843}"/>
              </a:ext>
            </a:extLst>
          </p:cNvPr>
          <p:cNvSpPr txBox="1"/>
          <p:nvPr/>
        </p:nvSpPr>
        <p:spPr>
          <a:xfrm>
            <a:off x="3258785" y="4859306"/>
            <a:ext cx="846899" cy="369332"/>
          </a:xfrm>
          <a:prstGeom prst="rect">
            <a:avLst/>
          </a:prstGeom>
          <a:noFill/>
        </p:spPr>
        <p:txBody>
          <a:bodyPr wrap="none" rtlCol="0">
            <a:spAutoFit/>
          </a:bodyPr>
          <a:lstStyle/>
          <a:p>
            <a:r>
              <a:rPr lang="en-US" dirty="0"/>
              <a:t>CC = 1</a:t>
            </a:r>
          </a:p>
        </p:txBody>
      </p:sp>
    </p:spTree>
    <p:extLst>
      <p:ext uri="{BB962C8B-B14F-4D97-AF65-F5344CB8AC3E}">
        <p14:creationId xmlns:p14="http://schemas.microsoft.com/office/powerpoint/2010/main" val="3852924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687396-1C58-77FD-7F31-B5C7F171E336}"/>
              </a:ext>
            </a:extLst>
          </p:cNvPr>
          <p:cNvSpPr>
            <a:spLocks noGrp="1"/>
          </p:cNvSpPr>
          <p:nvPr>
            <p:ph type="title"/>
          </p:nvPr>
        </p:nvSpPr>
        <p:spPr/>
        <p:txBody>
          <a:bodyPr/>
          <a:lstStyle/>
          <a:p>
            <a:r>
              <a:rPr lang="en-US" dirty="0"/>
              <a:t>Basis Function Re-Visited</a:t>
            </a:r>
          </a:p>
        </p:txBody>
      </p:sp>
      <p:sp>
        <p:nvSpPr>
          <p:cNvPr id="3" name="Slide Number Placeholder 2">
            <a:extLst>
              <a:ext uri="{FF2B5EF4-FFF2-40B4-BE49-F238E27FC236}">
                <a16:creationId xmlns:a16="http://schemas.microsoft.com/office/drawing/2014/main" id="{1E48FCDD-DF37-3CFF-C599-0809366E3338}"/>
              </a:ext>
            </a:extLst>
          </p:cNvPr>
          <p:cNvSpPr>
            <a:spLocks noGrp="1"/>
          </p:cNvSpPr>
          <p:nvPr>
            <p:ph type="sldNum" sz="quarter" idx="10"/>
          </p:nvPr>
        </p:nvSpPr>
        <p:spPr/>
        <p:txBody>
          <a:bodyPr/>
          <a:lstStyle/>
          <a:p>
            <a:fld id="{4FAB73BC-B049-4115-A692-8D63A059BFB8}" type="slidenum">
              <a:rPr lang="en-US" smtClean="0"/>
              <a:pPr/>
              <a:t>17</a:t>
            </a:fld>
            <a:endParaRPr lang="en-US"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8C88024D-58CF-A991-E535-C1834E832FE5}"/>
                  </a:ext>
                </a:extLst>
              </p:cNvPr>
              <p:cNvSpPr>
                <a:spLocks noGrp="1"/>
              </p:cNvSpPr>
              <p:nvPr>
                <p:ph sz="quarter" idx="11"/>
              </p:nvPr>
            </p:nvSpPr>
            <p:spPr>
              <a:xfrm>
                <a:off x="647700" y="1409700"/>
                <a:ext cx="8551105" cy="4610100"/>
              </a:xfrm>
            </p:spPr>
            <p:txBody>
              <a:bodyPr/>
              <a:lstStyle/>
              <a:p>
                <a:pPr marL="342900" indent="-342900">
                  <a:buFont typeface="Arial" panose="020B0604020202020204" pitchFamily="34" charset="0"/>
                  <a:buChar char="•"/>
                </a:pPr>
                <a:r>
                  <a:rPr lang="en-US" dirty="0"/>
                  <a:t>Define an iso-parametric base element that varies from -1:+1, with integration point at the location </a:t>
                </a:r>
                <a:r>
                  <a:rPr lang="en-US" dirty="0">
                    <a:latin typeface="Symbol" pitchFamily="2" charset="2"/>
                  </a:rPr>
                  <a:t>x</a:t>
                </a:r>
                <a:r>
                  <a:rPr lang="en-US" dirty="0"/>
                  <a:t>: - defining Lagrange interpolation function, </a:t>
                </a:r>
                <a14:m>
                  <m:oMath xmlns:m="http://schemas.openxmlformats.org/officeDocument/2006/math">
                    <m:sSubSup>
                      <m:sSubSupPr>
                        <m:ctrlPr>
                          <a:rPr lang="en-US" i="1" smtClean="0">
                            <a:latin typeface="Cambria Math" panose="02040503050406030204" pitchFamily="18" charset="0"/>
                          </a:rPr>
                        </m:ctrlPr>
                      </m:sSubSupPr>
                      <m:e>
                        <m:r>
                          <a:rPr lang="en-US" b="0" i="1" smtClean="0">
                            <a:latin typeface="Cambria Math" panose="02040503050406030204" pitchFamily="18" charset="0"/>
                          </a:rPr>
                          <m:t>𝑁</m:t>
                        </m:r>
                      </m:e>
                      <m:sub>
                        <m:r>
                          <a:rPr lang="en-US" b="0" i="1" smtClean="0">
                            <a:latin typeface="Cambria Math" panose="02040503050406030204" pitchFamily="18" charset="0"/>
                          </a:rPr>
                          <m:t>𝑛</m:t>
                        </m:r>
                      </m:sub>
                      <m:sup>
                        <m:r>
                          <a:rPr lang="en-US" b="0" i="1" smtClean="0">
                            <a:latin typeface="Cambria Math" panose="02040503050406030204" pitchFamily="18" charset="0"/>
                          </a:rPr>
                          <m:t>𝑖𝑝</m:t>
                        </m:r>
                      </m:sup>
                    </m:sSubSup>
                    <m:r>
                      <a:rPr lang="en-US" b="0" i="0" smtClean="0">
                        <a:latin typeface="Cambria Math" panose="02040503050406030204" pitchFamily="18" charset="0"/>
                      </a:rPr>
                      <m:t>;</m:t>
                    </m:r>
                  </m:oMath>
                </a14:m>
                <a:r>
                  <a:rPr lang="en-US" dirty="0"/>
                  <a:t> </a:t>
                </a:r>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𝑁</m:t>
                        </m:r>
                      </m:e>
                      <m:sub>
                        <m:r>
                          <a:rPr lang="en-US" i="1">
                            <a:latin typeface="Cambria Math" panose="02040503050406030204" pitchFamily="18" charset="0"/>
                          </a:rPr>
                          <m:t>𝑛</m:t>
                        </m:r>
                      </m:sub>
                      <m:sup>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𝑗</m:t>
                            </m:r>
                          </m:sub>
                        </m:sSub>
                      </m:sup>
                    </m:sSub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𝛿</m:t>
                        </m:r>
                      </m:e>
                      <m:sub>
                        <m:r>
                          <a:rPr lang="en-US" b="0" i="1" smtClean="0">
                            <a:latin typeface="Cambria Math" panose="02040503050406030204" pitchFamily="18" charset="0"/>
                          </a:rPr>
                          <m:t>𝑛𝑗</m:t>
                        </m:r>
                      </m:sub>
                    </m:sSub>
                  </m:oMath>
                </a14:m>
                <a:endParaRPr lang="en-US" dirty="0"/>
              </a:p>
            </p:txBody>
          </p:sp>
        </mc:Choice>
        <mc:Fallback xmlns="">
          <p:sp>
            <p:nvSpPr>
              <p:cNvPr id="4" name="Content Placeholder 3">
                <a:extLst>
                  <a:ext uri="{FF2B5EF4-FFF2-40B4-BE49-F238E27FC236}">
                    <a16:creationId xmlns:a16="http://schemas.microsoft.com/office/drawing/2014/main" id="{8C88024D-58CF-A991-E535-C1834E832FE5}"/>
                  </a:ext>
                </a:extLst>
              </p:cNvPr>
              <p:cNvSpPr>
                <a:spLocks noGrp="1" noRot="1" noChangeAspect="1" noMove="1" noResize="1" noEditPoints="1" noAdjustHandles="1" noChangeArrowheads="1" noChangeShapeType="1" noTextEdit="1"/>
              </p:cNvSpPr>
              <p:nvPr>
                <p:ph sz="quarter" idx="11"/>
              </p:nvPr>
            </p:nvSpPr>
            <p:spPr>
              <a:xfrm>
                <a:off x="647700" y="1409700"/>
                <a:ext cx="8551105" cy="4610100"/>
              </a:xfrm>
              <a:blipFill>
                <a:blip r:embed="rId2"/>
                <a:stretch>
                  <a:fillRect l="-1630" t="-1370"/>
                </a:stretch>
              </a:blipFill>
            </p:spPr>
            <p:txBody>
              <a:bodyPr/>
              <a:lstStyle/>
              <a:p>
                <a:r>
                  <a:rPr lang="en-US">
                    <a:noFill/>
                  </a:rPr>
                  <a:t> </a:t>
                </a:r>
              </a:p>
            </p:txBody>
          </p:sp>
        </mc:Fallback>
      </mc:AlternateContent>
      <p:cxnSp>
        <p:nvCxnSpPr>
          <p:cNvPr id="6" name="Straight Connector 5">
            <a:extLst>
              <a:ext uri="{FF2B5EF4-FFF2-40B4-BE49-F238E27FC236}">
                <a16:creationId xmlns:a16="http://schemas.microsoft.com/office/drawing/2014/main" id="{D83A2315-AB6E-B157-CA62-B1B6E014E773}"/>
              </a:ext>
            </a:extLst>
          </p:cNvPr>
          <p:cNvCxnSpPr>
            <a:cxnSpLocks/>
          </p:cNvCxnSpPr>
          <p:nvPr/>
        </p:nvCxnSpPr>
        <p:spPr>
          <a:xfrm>
            <a:off x="1761164" y="3687963"/>
            <a:ext cx="7802298" cy="23214"/>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059D8A68-C762-56C7-C228-7D04D70424A4}"/>
              </a:ext>
            </a:extLst>
          </p:cNvPr>
          <p:cNvSpPr/>
          <p:nvPr/>
        </p:nvSpPr>
        <p:spPr>
          <a:xfrm>
            <a:off x="1623377" y="3575647"/>
            <a:ext cx="225469" cy="22546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68271EDC-2B75-6C57-9741-64BCEF6523C1}"/>
              </a:ext>
            </a:extLst>
          </p:cNvPr>
          <p:cNvSpPr/>
          <p:nvPr/>
        </p:nvSpPr>
        <p:spPr>
          <a:xfrm>
            <a:off x="5315107" y="3602787"/>
            <a:ext cx="225469" cy="22546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a:extLst>
              <a:ext uri="{FF2B5EF4-FFF2-40B4-BE49-F238E27FC236}">
                <a16:creationId xmlns:a16="http://schemas.microsoft.com/office/drawing/2014/main" id="{DCDD44F5-DE36-05E4-EABE-40F54107F3AD}"/>
              </a:ext>
            </a:extLst>
          </p:cNvPr>
          <p:cNvPicPr>
            <a:picLocks noChangeAspect="1"/>
          </p:cNvPicPr>
          <p:nvPr/>
        </p:nvPicPr>
        <p:blipFill>
          <a:blip r:embed="rId3"/>
          <a:stretch>
            <a:fillRect/>
          </a:stretch>
        </p:blipFill>
        <p:spPr>
          <a:xfrm>
            <a:off x="8394064" y="3586955"/>
            <a:ext cx="241300" cy="241300"/>
          </a:xfrm>
          <a:prstGeom prst="rect">
            <a:avLst/>
          </a:prstGeom>
        </p:spPr>
      </p:pic>
      <p:pic>
        <p:nvPicPr>
          <p:cNvPr id="15" name="Picture 14">
            <a:extLst>
              <a:ext uri="{FF2B5EF4-FFF2-40B4-BE49-F238E27FC236}">
                <a16:creationId xmlns:a16="http://schemas.microsoft.com/office/drawing/2014/main" id="{16ECED0C-5FF2-1B9B-EEFF-42F40E3BB35F}"/>
              </a:ext>
            </a:extLst>
          </p:cNvPr>
          <p:cNvPicPr>
            <a:picLocks noChangeAspect="1"/>
          </p:cNvPicPr>
          <p:nvPr/>
        </p:nvPicPr>
        <p:blipFill>
          <a:blip r:embed="rId3"/>
          <a:stretch>
            <a:fillRect/>
          </a:stretch>
        </p:blipFill>
        <p:spPr>
          <a:xfrm>
            <a:off x="9322162" y="3586955"/>
            <a:ext cx="241300" cy="241300"/>
          </a:xfrm>
          <a:prstGeom prst="rect">
            <a:avLst/>
          </a:prstGeom>
        </p:spPr>
      </p:pic>
      <p:sp>
        <p:nvSpPr>
          <p:cNvPr id="16" name="TextBox 15">
            <a:extLst>
              <a:ext uri="{FF2B5EF4-FFF2-40B4-BE49-F238E27FC236}">
                <a16:creationId xmlns:a16="http://schemas.microsoft.com/office/drawing/2014/main" id="{C6640DC7-5199-842F-FC7D-AA82D56C12C8}"/>
              </a:ext>
            </a:extLst>
          </p:cNvPr>
          <p:cNvSpPr txBox="1"/>
          <p:nvPr/>
        </p:nvSpPr>
        <p:spPr>
          <a:xfrm>
            <a:off x="1354462" y="3188756"/>
            <a:ext cx="1071127" cy="369332"/>
          </a:xfrm>
          <a:prstGeom prst="rect">
            <a:avLst/>
          </a:prstGeom>
          <a:noFill/>
        </p:spPr>
        <p:txBody>
          <a:bodyPr wrap="none" rtlCol="0">
            <a:spAutoFit/>
          </a:bodyPr>
          <a:lstStyle/>
          <a:p>
            <a:r>
              <a:rPr lang="en-US" dirty="0"/>
              <a:t>node = 0</a:t>
            </a:r>
          </a:p>
        </p:txBody>
      </p:sp>
      <p:sp>
        <p:nvSpPr>
          <p:cNvPr id="17" name="TextBox 16">
            <a:extLst>
              <a:ext uri="{FF2B5EF4-FFF2-40B4-BE49-F238E27FC236}">
                <a16:creationId xmlns:a16="http://schemas.microsoft.com/office/drawing/2014/main" id="{E730E543-A4B0-C1B1-C5AF-780413AE6A73}"/>
              </a:ext>
            </a:extLst>
          </p:cNvPr>
          <p:cNvSpPr txBox="1"/>
          <p:nvPr/>
        </p:nvSpPr>
        <p:spPr>
          <a:xfrm>
            <a:off x="5273248" y="3188756"/>
            <a:ext cx="306494" cy="369332"/>
          </a:xfrm>
          <a:prstGeom prst="rect">
            <a:avLst/>
          </a:prstGeom>
          <a:noFill/>
        </p:spPr>
        <p:txBody>
          <a:bodyPr wrap="none" rtlCol="0">
            <a:spAutoFit/>
          </a:bodyPr>
          <a:lstStyle/>
          <a:p>
            <a:r>
              <a:rPr lang="en-US" dirty="0"/>
              <a:t>1</a:t>
            </a:r>
          </a:p>
        </p:txBody>
      </p:sp>
      <p:sp>
        <p:nvSpPr>
          <p:cNvPr id="18" name="TextBox 17">
            <a:extLst>
              <a:ext uri="{FF2B5EF4-FFF2-40B4-BE49-F238E27FC236}">
                <a16:creationId xmlns:a16="http://schemas.microsoft.com/office/drawing/2014/main" id="{C8EB63C2-307B-8B35-B762-20A0A298AFD6}"/>
              </a:ext>
            </a:extLst>
          </p:cNvPr>
          <p:cNvSpPr txBox="1"/>
          <p:nvPr/>
        </p:nvSpPr>
        <p:spPr>
          <a:xfrm>
            <a:off x="8357986" y="3188756"/>
            <a:ext cx="489310" cy="369332"/>
          </a:xfrm>
          <a:prstGeom prst="rect">
            <a:avLst/>
          </a:prstGeom>
          <a:noFill/>
        </p:spPr>
        <p:txBody>
          <a:bodyPr wrap="square" rtlCol="0">
            <a:spAutoFit/>
          </a:bodyPr>
          <a:lstStyle/>
          <a:p>
            <a:r>
              <a:rPr lang="en-US" dirty="0"/>
              <a:t>2</a:t>
            </a:r>
          </a:p>
        </p:txBody>
      </p:sp>
      <p:sp>
        <p:nvSpPr>
          <p:cNvPr id="19" name="TextBox 18">
            <a:extLst>
              <a:ext uri="{FF2B5EF4-FFF2-40B4-BE49-F238E27FC236}">
                <a16:creationId xmlns:a16="http://schemas.microsoft.com/office/drawing/2014/main" id="{0CDDEBA3-C3D1-4D5C-F158-B5B5045D327D}"/>
              </a:ext>
            </a:extLst>
          </p:cNvPr>
          <p:cNvSpPr txBox="1"/>
          <p:nvPr/>
        </p:nvSpPr>
        <p:spPr>
          <a:xfrm>
            <a:off x="9248202" y="3188756"/>
            <a:ext cx="306494" cy="369332"/>
          </a:xfrm>
          <a:prstGeom prst="rect">
            <a:avLst/>
          </a:prstGeom>
          <a:noFill/>
        </p:spPr>
        <p:txBody>
          <a:bodyPr wrap="none" rtlCol="0">
            <a:spAutoFit/>
          </a:bodyPr>
          <a:lstStyle/>
          <a:p>
            <a:r>
              <a:rPr lang="en-US" dirty="0"/>
              <a:t>3</a:t>
            </a:r>
          </a:p>
        </p:txBody>
      </p:sp>
      <p:sp>
        <p:nvSpPr>
          <p:cNvPr id="5" name="TextBox 4">
            <a:extLst>
              <a:ext uri="{FF2B5EF4-FFF2-40B4-BE49-F238E27FC236}">
                <a16:creationId xmlns:a16="http://schemas.microsoft.com/office/drawing/2014/main" id="{935F2CF6-726A-8B63-2B71-C137CC5AD683}"/>
              </a:ext>
            </a:extLst>
          </p:cNvPr>
          <p:cNvSpPr txBox="1"/>
          <p:nvPr/>
        </p:nvSpPr>
        <p:spPr>
          <a:xfrm>
            <a:off x="3431936" y="3488874"/>
            <a:ext cx="300082" cy="369332"/>
          </a:xfrm>
          <a:prstGeom prst="rect">
            <a:avLst/>
          </a:prstGeom>
          <a:noFill/>
        </p:spPr>
        <p:txBody>
          <a:bodyPr wrap="none" rtlCol="0">
            <a:spAutoFit/>
          </a:bodyPr>
          <a:lstStyle/>
          <a:p>
            <a:r>
              <a:rPr lang="en-US" dirty="0"/>
              <a:t>x</a:t>
            </a:r>
          </a:p>
        </p:txBody>
      </p:sp>
      <p:sp>
        <p:nvSpPr>
          <p:cNvPr id="8" name="TextBox 7">
            <a:extLst>
              <a:ext uri="{FF2B5EF4-FFF2-40B4-BE49-F238E27FC236}">
                <a16:creationId xmlns:a16="http://schemas.microsoft.com/office/drawing/2014/main" id="{7F1BB303-733C-538C-A571-72E4E2CBA580}"/>
              </a:ext>
            </a:extLst>
          </p:cNvPr>
          <p:cNvSpPr txBox="1"/>
          <p:nvPr/>
        </p:nvSpPr>
        <p:spPr>
          <a:xfrm>
            <a:off x="6817279" y="3488874"/>
            <a:ext cx="300082" cy="369332"/>
          </a:xfrm>
          <a:prstGeom prst="rect">
            <a:avLst/>
          </a:prstGeom>
          <a:noFill/>
        </p:spPr>
        <p:txBody>
          <a:bodyPr wrap="none" rtlCol="0">
            <a:spAutoFit/>
          </a:bodyPr>
          <a:lstStyle/>
          <a:p>
            <a:r>
              <a:rPr lang="en-US" dirty="0"/>
              <a:t>x</a:t>
            </a:r>
          </a:p>
        </p:txBody>
      </p:sp>
      <p:sp>
        <p:nvSpPr>
          <p:cNvPr id="10" name="TextBox 9">
            <a:extLst>
              <a:ext uri="{FF2B5EF4-FFF2-40B4-BE49-F238E27FC236}">
                <a16:creationId xmlns:a16="http://schemas.microsoft.com/office/drawing/2014/main" id="{0C233A9A-2253-59AF-4365-483609E39BE8}"/>
              </a:ext>
            </a:extLst>
          </p:cNvPr>
          <p:cNvSpPr txBox="1"/>
          <p:nvPr/>
        </p:nvSpPr>
        <p:spPr>
          <a:xfrm>
            <a:off x="8828722" y="3488874"/>
            <a:ext cx="300082" cy="369332"/>
          </a:xfrm>
          <a:prstGeom prst="rect">
            <a:avLst/>
          </a:prstGeom>
          <a:noFill/>
        </p:spPr>
        <p:txBody>
          <a:bodyPr wrap="none" rtlCol="0">
            <a:spAutoFit/>
          </a:bodyPr>
          <a:lstStyle/>
          <a:p>
            <a:r>
              <a:rPr lang="en-US" dirty="0"/>
              <a:t>x</a:t>
            </a:r>
          </a:p>
        </p:txBody>
      </p:sp>
      <p:cxnSp>
        <p:nvCxnSpPr>
          <p:cNvPr id="13" name="Straight Connector 12">
            <a:extLst>
              <a:ext uri="{FF2B5EF4-FFF2-40B4-BE49-F238E27FC236}">
                <a16:creationId xmlns:a16="http://schemas.microsoft.com/office/drawing/2014/main" id="{5AB62A52-758B-38FE-89BA-EF6DF072AD07}"/>
              </a:ext>
            </a:extLst>
          </p:cNvPr>
          <p:cNvCxnSpPr>
            <a:cxnSpLocks/>
          </p:cNvCxnSpPr>
          <p:nvPr/>
        </p:nvCxnSpPr>
        <p:spPr>
          <a:xfrm>
            <a:off x="1696589" y="5402120"/>
            <a:ext cx="7802298" cy="23214"/>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381113E8-C28F-0D00-3700-BD76416ABEEA}"/>
              </a:ext>
            </a:extLst>
          </p:cNvPr>
          <p:cNvSpPr txBox="1"/>
          <p:nvPr/>
        </p:nvSpPr>
        <p:spPr>
          <a:xfrm>
            <a:off x="8345692" y="5205314"/>
            <a:ext cx="300082" cy="369332"/>
          </a:xfrm>
          <a:prstGeom prst="rect">
            <a:avLst/>
          </a:prstGeom>
          <a:noFill/>
        </p:spPr>
        <p:txBody>
          <a:bodyPr wrap="none" rtlCol="0">
            <a:spAutoFit/>
          </a:bodyPr>
          <a:lstStyle/>
          <a:p>
            <a:r>
              <a:rPr lang="en-US" dirty="0"/>
              <a:t>x</a:t>
            </a:r>
          </a:p>
        </p:txBody>
      </p:sp>
      <p:sp>
        <p:nvSpPr>
          <p:cNvPr id="31" name="TextBox 30">
            <a:extLst>
              <a:ext uri="{FF2B5EF4-FFF2-40B4-BE49-F238E27FC236}">
                <a16:creationId xmlns:a16="http://schemas.microsoft.com/office/drawing/2014/main" id="{C63BB9E6-66DD-4DA4-10CF-B3447C4A7ABB}"/>
              </a:ext>
            </a:extLst>
          </p:cNvPr>
          <p:cNvSpPr txBox="1"/>
          <p:nvPr/>
        </p:nvSpPr>
        <p:spPr>
          <a:xfrm>
            <a:off x="9275589" y="5205314"/>
            <a:ext cx="300082" cy="369332"/>
          </a:xfrm>
          <a:prstGeom prst="rect">
            <a:avLst/>
          </a:prstGeom>
          <a:noFill/>
        </p:spPr>
        <p:txBody>
          <a:bodyPr wrap="none" rtlCol="0">
            <a:spAutoFit/>
          </a:bodyPr>
          <a:lstStyle/>
          <a:p>
            <a:r>
              <a:rPr lang="en-US" dirty="0"/>
              <a:t>x</a:t>
            </a:r>
          </a:p>
        </p:txBody>
      </p:sp>
      <p:pic>
        <p:nvPicPr>
          <p:cNvPr id="32" name="Picture 31">
            <a:extLst>
              <a:ext uri="{FF2B5EF4-FFF2-40B4-BE49-F238E27FC236}">
                <a16:creationId xmlns:a16="http://schemas.microsoft.com/office/drawing/2014/main" id="{D20AD0B9-D295-4739-3C7D-2469CCB353AF}"/>
              </a:ext>
            </a:extLst>
          </p:cNvPr>
          <p:cNvPicPr>
            <a:picLocks noChangeAspect="1"/>
          </p:cNvPicPr>
          <p:nvPr/>
        </p:nvPicPr>
        <p:blipFill>
          <a:blip r:embed="rId3"/>
          <a:stretch>
            <a:fillRect/>
          </a:stretch>
        </p:blipFill>
        <p:spPr>
          <a:xfrm>
            <a:off x="8794437" y="5273679"/>
            <a:ext cx="241300" cy="241300"/>
          </a:xfrm>
          <a:prstGeom prst="rect">
            <a:avLst/>
          </a:prstGeom>
        </p:spPr>
      </p:pic>
      <p:pic>
        <p:nvPicPr>
          <p:cNvPr id="33" name="Picture 32">
            <a:extLst>
              <a:ext uri="{FF2B5EF4-FFF2-40B4-BE49-F238E27FC236}">
                <a16:creationId xmlns:a16="http://schemas.microsoft.com/office/drawing/2014/main" id="{6F71CCA5-4FF9-77D1-E938-1E9956A9846E}"/>
              </a:ext>
            </a:extLst>
          </p:cNvPr>
          <p:cNvPicPr>
            <a:picLocks noChangeAspect="1"/>
          </p:cNvPicPr>
          <p:nvPr/>
        </p:nvPicPr>
        <p:blipFill>
          <a:blip r:embed="rId3"/>
          <a:stretch>
            <a:fillRect/>
          </a:stretch>
        </p:blipFill>
        <p:spPr>
          <a:xfrm>
            <a:off x="6808071" y="5273679"/>
            <a:ext cx="241300" cy="241300"/>
          </a:xfrm>
          <a:prstGeom prst="rect">
            <a:avLst/>
          </a:prstGeom>
        </p:spPr>
      </p:pic>
      <p:sp>
        <p:nvSpPr>
          <p:cNvPr id="34" name="TextBox 33">
            <a:extLst>
              <a:ext uri="{FF2B5EF4-FFF2-40B4-BE49-F238E27FC236}">
                <a16:creationId xmlns:a16="http://schemas.microsoft.com/office/drawing/2014/main" id="{4DDC28AF-ECF9-DF8B-F9FB-FA296423008A}"/>
              </a:ext>
            </a:extLst>
          </p:cNvPr>
          <p:cNvSpPr txBox="1"/>
          <p:nvPr/>
        </p:nvSpPr>
        <p:spPr>
          <a:xfrm>
            <a:off x="1542688" y="5205314"/>
            <a:ext cx="300082" cy="369332"/>
          </a:xfrm>
          <a:prstGeom prst="rect">
            <a:avLst/>
          </a:prstGeom>
          <a:noFill/>
        </p:spPr>
        <p:txBody>
          <a:bodyPr wrap="none" rtlCol="0">
            <a:spAutoFit/>
          </a:bodyPr>
          <a:lstStyle/>
          <a:p>
            <a:r>
              <a:rPr lang="en-US" dirty="0"/>
              <a:t>x</a:t>
            </a:r>
          </a:p>
        </p:txBody>
      </p:sp>
      <p:pic>
        <p:nvPicPr>
          <p:cNvPr id="35" name="Picture 34">
            <a:extLst>
              <a:ext uri="{FF2B5EF4-FFF2-40B4-BE49-F238E27FC236}">
                <a16:creationId xmlns:a16="http://schemas.microsoft.com/office/drawing/2014/main" id="{00000EF8-E40B-68AA-471D-9486BD9AA0C9}"/>
              </a:ext>
            </a:extLst>
          </p:cNvPr>
          <p:cNvPicPr>
            <a:picLocks noChangeAspect="1"/>
          </p:cNvPicPr>
          <p:nvPr/>
        </p:nvPicPr>
        <p:blipFill>
          <a:blip r:embed="rId3"/>
          <a:stretch>
            <a:fillRect/>
          </a:stretch>
        </p:blipFill>
        <p:spPr>
          <a:xfrm>
            <a:off x="3442356" y="5273679"/>
            <a:ext cx="241300" cy="241300"/>
          </a:xfrm>
          <a:prstGeom prst="rect">
            <a:avLst/>
          </a:prstGeom>
        </p:spPr>
      </p:pic>
      <p:sp>
        <p:nvSpPr>
          <p:cNvPr id="36" name="TextBox 35">
            <a:extLst>
              <a:ext uri="{FF2B5EF4-FFF2-40B4-BE49-F238E27FC236}">
                <a16:creationId xmlns:a16="http://schemas.microsoft.com/office/drawing/2014/main" id="{49CE5737-3728-7F1E-6667-B4C3CBC5836F}"/>
              </a:ext>
            </a:extLst>
          </p:cNvPr>
          <p:cNvSpPr txBox="1"/>
          <p:nvPr/>
        </p:nvSpPr>
        <p:spPr>
          <a:xfrm>
            <a:off x="5262283" y="5205314"/>
            <a:ext cx="300082" cy="369332"/>
          </a:xfrm>
          <a:prstGeom prst="rect">
            <a:avLst/>
          </a:prstGeom>
          <a:noFill/>
        </p:spPr>
        <p:txBody>
          <a:bodyPr wrap="none" rtlCol="0">
            <a:spAutoFit/>
          </a:bodyPr>
          <a:lstStyle/>
          <a:p>
            <a:r>
              <a:rPr lang="en-US" dirty="0"/>
              <a:t>x</a:t>
            </a:r>
          </a:p>
        </p:txBody>
      </p:sp>
      <p:sp>
        <p:nvSpPr>
          <p:cNvPr id="14" name="TextBox 13">
            <a:extLst>
              <a:ext uri="{FF2B5EF4-FFF2-40B4-BE49-F238E27FC236}">
                <a16:creationId xmlns:a16="http://schemas.microsoft.com/office/drawing/2014/main" id="{B1020417-1B07-2A63-DCF9-F724941CF2FD}"/>
              </a:ext>
            </a:extLst>
          </p:cNvPr>
          <p:cNvSpPr txBox="1"/>
          <p:nvPr/>
        </p:nvSpPr>
        <p:spPr>
          <a:xfrm>
            <a:off x="7421106" y="2895601"/>
            <a:ext cx="0" cy="0"/>
          </a:xfrm>
          <a:prstGeom prst="rect">
            <a:avLst/>
          </a:prstGeom>
        </p:spPr>
        <p:txBody>
          <a:bodyPr vert="horz" wrap="none" lIns="91440" tIns="45720" rIns="91440" bIns="45720" rtlCol="0">
            <a:noAutofit/>
          </a:bodyPr>
          <a:lstStyle/>
          <a:p>
            <a:pPr algn="l"/>
            <a:r>
              <a:rPr lang="en-US" dirty="0"/>
              <a:t>Face-centered</a:t>
            </a:r>
          </a:p>
        </p:txBody>
      </p:sp>
      <p:pic>
        <p:nvPicPr>
          <p:cNvPr id="20" name="Picture 19">
            <a:extLst>
              <a:ext uri="{FF2B5EF4-FFF2-40B4-BE49-F238E27FC236}">
                <a16:creationId xmlns:a16="http://schemas.microsoft.com/office/drawing/2014/main" id="{53110579-28C4-5F29-E19C-BCF6B4F19165}"/>
              </a:ext>
            </a:extLst>
          </p:cNvPr>
          <p:cNvPicPr>
            <a:picLocks noChangeAspect="1"/>
          </p:cNvPicPr>
          <p:nvPr/>
        </p:nvPicPr>
        <p:blipFill>
          <a:blip r:embed="rId4"/>
          <a:stretch>
            <a:fillRect/>
          </a:stretch>
        </p:blipFill>
        <p:spPr>
          <a:xfrm>
            <a:off x="10008331" y="1910342"/>
            <a:ext cx="1574800" cy="1308100"/>
          </a:xfrm>
          <a:prstGeom prst="rect">
            <a:avLst/>
          </a:prstGeom>
        </p:spPr>
      </p:pic>
      <p:cxnSp>
        <p:nvCxnSpPr>
          <p:cNvPr id="22" name="Straight Arrow Connector 21">
            <a:extLst>
              <a:ext uri="{FF2B5EF4-FFF2-40B4-BE49-F238E27FC236}">
                <a16:creationId xmlns:a16="http://schemas.microsoft.com/office/drawing/2014/main" id="{D8EA434A-C31C-4C16-B643-4B6241B85639}"/>
              </a:ext>
            </a:extLst>
          </p:cNvPr>
          <p:cNvCxnSpPr>
            <a:cxnSpLocks/>
          </p:cNvCxnSpPr>
          <p:nvPr/>
        </p:nvCxnSpPr>
        <p:spPr>
          <a:xfrm>
            <a:off x="8989017" y="4157055"/>
            <a:ext cx="650929" cy="71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Rectangle 39">
            <a:extLst>
              <a:ext uri="{FF2B5EF4-FFF2-40B4-BE49-F238E27FC236}">
                <a16:creationId xmlns:a16="http://schemas.microsoft.com/office/drawing/2014/main" id="{49487FEF-0935-4990-410C-7338EB96CF06}"/>
              </a:ext>
            </a:extLst>
          </p:cNvPr>
          <p:cNvSpPr/>
          <p:nvPr/>
        </p:nvSpPr>
        <p:spPr>
          <a:xfrm>
            <a:off x="6980429" y="3505478"/>
            <a:ext cx="2011680" cy="373257"/>
          </a:xfrm>
          <a:prstGeom prst="rect">
            <a:avLst/>
          </a:prstGeom>
          <a:solidFill>
            <a:schemeClr val="accent1">
              <a:alpha val="2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Arrow Connector 45">
            <a:extLst>
              <a:ext uri="{FF2B5EF4-FFF2-40B4-BE49-F238E27FC236}">
                <a16:creationId xmlns:a16="http://schemas.microsoft.com/office/drawing/2014/main" id="{D4DBBF83-87A8-9A75-DF22-654AC1C2EC77}"/>
              </a:ext>
            </a:extLst>
          </p:cNvPr>
          <p:cNvCxnSpPr>
            <a:cxnSpLocks/>
          </p:cNvCxnSpPr>
          <p:nvPr/>
        </p:nvCxnSpPr>
        <p:spPr>
          <a:xfrm>
            <a:off x="8989017" y="5795917"/>
            <a:ext cx="650929" cy="71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BC5DB680-864D-1307-3FED-30E0AD7B49A2}"/>
              </a:ext>
            </a:extLst>
          </p:cNvPr>
          <p:cNvSpPr txBox="1"/>
          <p:nvPr/>
        </p:nvSpPr>
        <p:spPr>
          <a:xfrm>
            <a:off x="9267986" y="6633275"/>
            <a:ext cx="0" cy="0"/>
          </a:xfrm>
          <a:prstGeom prst="rect">
            <a:avLst/>
          </a:prstGeom>
        </p:spPr>
        <p:txBody>
          <a:bodyPr vert="horz" wrap="none" lIns="91440" tIns="45720" rIns="91440" bIns="45720" rtlCol="0">
            <a:noAutofit/>
          </a:bodyPr>
          <a:lstStyle/>
          <a:p>
            <a:pPr algn="l"/>
            <a:endParaRPr lang="en-US" dirty="0"/>
          </a:p>
        </p:txBody>
      </p:sp>
      <p:sp>
        <p:nvSpPr>
          <p:cNvPr id="52" name="Rectangle 51">
            <a:extLst>
              <a:ext uri="{FF2B5EF4-FFF2-40B4-BE49-F238E27FC236}">
                <a16:creationId xmlns:a16="http://schemas.microsoft.com/office/drawing/2014/main" id="{F8AAE958-466F-5187-1ED1-AD3F5BD23F20}"/>
              </a:ext>
            </a:extLst>
          </p:cNvPr>
          <p:cNvSpPr/>
          <p:nvPr/>
        </p:nvSpPr>
        <p:spPr>
          <a:xfrm>
            <a:off x="5390098" y="5205314"/>
            <a:ext cx="3108960" cy="373257"/>
          </a:xfrm>
          <a:prstGeom prst="rect">
            <a:avLst/>
          </a:prstGeom>
          <a:solidFill>
            <a:schemeClr val="accent1">
              <a:alpha val="2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7" name="Picture 56">
            <a:extLst>
              <a:ext uri="{FF2B5EF4-FFF2-40B4-BE49-F238E27FC236}">
                <a16:creationId xmlns:a16="http://schemas.microsoft.com/office/drawing/2014/main" id="{39EC4ADE-0453-0C1F-00AF-F4E4C232833E}"/>
              </a:ext>
            </a:extLst>
          </p:cNvPr>
          <p:cNvPicPr>
            <a:picLocks noChangeAspect="1"/>
          </p:cNvPicPr>
          <p:nvPr/>
        </p:nvPicPr>
        <p:blipFill>
          <a:blip r:embed="rId5"/>
          <a:stretch>
            <a:fillRect/>
          </a:stretch>
        </p:blipFill>
        <p:spPr>
          <a:xfrm>
            <a:off x="4021324" y="2167861"/>
            <a:ext cx="1955800" cy="596900"/>
          </a:xfrm>
          <a:prstGeom prst="rect">
            <a:avLst/>
          </a:prstGeom>
        </p:spPr>
      </p:pic>
      <p:sp>
        <p:nvSpPr>
          <p:cNvPr id="58" name="TextBox 57">
            <a:extLst>
              <a:ext uri="{FF2B5EF4-FFF2-40B4-BE49-F238E27FC236}">
                <a16:creationId xmlns:a16="http://schemas.microsoft.com/office/drawing/2014/main" id="{FE1AAAC5-3729-3397-E0E1-2FE086C9B772}"/>
              </a:ext>
            </a:extLst>
          </p:cNvPr>
          <p:cNvSpPr txBox="1"/>
          <p:nvPr/>
        </p:nvSpPr>
        <p:spPr>
          <a:xfrm>
            <a:off x="5997844" y="5966848"/>
            <a:ext cx="0" cy="0"/>
          </a:xfrm>
          <a:prstGeom prst="rect">
            <a:avLst/>
          </a:prstGeom>
        </p:spPr>
        <p:txBody>
          <a:bodyPr vert="horz" wrap="none" lIns="91440" tIns="45720" rIns="91440" bIns="45720" rtlCol="0">
            <a:noAutofit/>
          </a:bodyPr>
          <a:lstStyle/>
          <a:p>
            <a:pPr algn="l"/>
            <a:r>
              <a:rPr lang="en-US" dirty="0"/>
              <a:t>Cell-centered</a:t>
            </a:r>
          </a:p>
        </p:txBody>
      </p:sp>
      <p:sp>
        <p:nvSpPr>
          <p:cNvPr id="11" name="TextBox 10">
            <a:extLst>
              <a:ext uri="{FF2B5EF4-FFF2-40B4-BE49-F238E27FC236}">
                <a16:creationId xmlns:a16="http://schemas.microsoft.com/office/drawing/2014/main" id="{8865D59B-C9B3-6DD9-3A53-E7BE798C5D29}"/>
              </a:ext>
            </a:extLst>
          </p:cNvPr>
          <p:cNvSpPr txBox="1"/>
          <p:nvPr/>
        </p:nvSpPr>
        <p:spPr>
          <a:xfrm>
            <a:off x="6745278" y="4859306"/>
            <a:ext cx="489310" cy="369332"/>
          </a:xfrm>
          <a:prstGeom prst="rect">
            <a:avLst/>
          </a:prstGeom>
          <a:noFill/>
        </p:spPr>
        <p:txBody>
          <a:bodyPr wrap="square" rtlCol="0">
            <a:spAutoFit/>
          </a:bodyPr>
          <a:lstStyle/>
          <a:p>
            <a:r>
              <a:rPr lang="en-US" dirty="0"/>
              <a:t>2</a:t>
            </a:r>
          </a:p>
        </p:txBody>
      </p:sp>
      <p:sp>
        <p:nvSpPr>
          <p:cNvPr id="21" name="TextBox 20">
            <a:extLst>
              <a:ext uri="{FF2B5EF4-FFF2-40B4-BE49-F238E27FC236}">
                <a16:creationId xmlns:a16="http://schemas.microsoft.com/office/drawing/2014/main" id="{494D5482-AB6C-AA7B-A304-7B5E8B53D074}"/>
              </a:ext>
            </a:extLst>
          </p:cNvPr>
          <p:cNvSpPr txBox="1"/>
          <p:nvPr/>
        </p:nvSpPr>
        <p:spPr>
          <a:xfrm>
            <a:off x="8750612" y="4859306"/>
            <a:ext cx="306494" cy="369332"/>
          </a:xfrm>
          <a:prstGeom prst="rect">
            <a:avLst/>
          </a:prstGeom>
          <a:noFill/>
        </p:spPr>
        <p:txBody>
          <a:bodyPr wrap="none" rtlCol="0">
            <a:spAutoFit/>
          </a:bodyPr>
          <a:lstStyle/>
          <a:p>
            <a:r>
              <a:rPr lang="en-US" dirty="0"/>
              <a:t>3</a:t>
            </a:r>
          </a:p>
        </p:txBody>
      </p:sp>
      <p:sp>
        <p:nvSpPr>
          <p:cNvPr id="23" name="TextBox 22">
            <a:extLst>
              <a:ext uri="{FF2B5EF4-FFF2-40B4-BE49-F238E27FC236}">
                <a16:creationId xmlns:a16="http://schemas.microsoft.com/office/drawing/2014/main" id="{BA8302B3-D68C-DC6F-B56A-18484EFE4D7B}"/>
              </a:ext>
            </a:extLst>
          </p:cNvPr>
          <p:cNvSpPr txBox="1"/>
          <p:nvPr/>
        </p:nvSpPr>
        <p:spPr>
          <a:xfrm>
            <a:off x="3258785" y="4859306"/>
            <a:ext cx="846899" cy="369332"/>
          </a:xfrm>
          <a:prstGeom prst="rect">
            <a:avLst/>
          </a:prstGeom>
          <a:noFill/>
        </p:spPr>
        <p:txBody>
          <a:bodyPr wrap="none" rtlCol="0">
            <a:spAutoFit/>
          </a:bodyPr>
          <a:lstStyle/>
          <a:p>
            <a:r>
              <a:rPr lang="en-US" dirty="0"/>
              <a:t>CC = 1</a:t>
            </a:r>
          </a:p>
        </p:txBody>
      </p:sp>
    </p:spTree>
    <p:extLst>
      <p:ext uri="{BB962C8B-B14F-4D97-AF65-F5344CB8AC3E}">
        <p14:creationId xmlns:p14="http://schemas.microsoft.com/office/powerpoint/2010/main" val="3807810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687396-1C58-77FD-7F31-B5C7F171E336}"/>
              </a:ext>
            </a:extLst>
          </p:cNvPr>
          <p:cNvSpPr>
            <a:spLocks noGrp="1"/>
          </p:cNvSpPr>
          <p:nvPr>
            <p:ph type="title"/>
          </p:nvPr>
        </p:nvSpPr>
        <p:spPr/>
        <p:txBody>
          <a:bodyPr/>
          <a:lstStyle/>
          <a:p>
            <a:r>
              <a:rPr lang="en-US" dirty="0"/>
              <a:t>Basis Function Re-Visited</a:t>
            </a:r>
          </a:p>
        </p:txBody>
      </p:sp>
      <p:sp>
        <p:nvSpPr>
          <p:cNvPr id="3" name="Slide Number Placeholder 2">
            <a:extLst>
              <a:ext uri="{FF2B5EF4-FFF2-40B4-BE49-F238E27FC236}">
                <a16:creationId xmlns:a16="http://schemas.microsoft.com/office/drawing/2014/main" id="{1E48FCDD-DF37-3CFF-C599-0809366E3338}"/>
              </a:ext>
            </a:extLst>
          </p:cNvPr>
          <p:cNvSpPr>
            <a:spLocks noGrp="1"/>
          </p:cNvSpPr>
          <p:nvPr>
            <p:ph type="sldNum" sz="quarter" idx="10"/>
          </p:nvPr>
        </p:nvSpPr>
        <p:spPr/>
        <p:txBody>
          <a:bodyPr/>
          <a:lstStyle/>
          <a:p>
            <a:fld id="{4FAB73BC-B049-4115-A692-8D63A059BFB8}" type="slidenum">
              <a:rPr lang="en-US" smtClean="0"/>
              <a:pPr/>
              <a:t>18</a:t>
            </a:fld>
            <a:endParaRPr lang="en-US" dirty="0"/>
          </a:p>
        </p:txBody>
      </p:sp>
      <p:cxnSp>
        <p:nvCxnSpPr>
          <p:cNvPr id="6" name="Straight Connector 5">
            <a:extLst>
              <a:ext uri="{FF2B5EF4-FFF2-40B4-BE49-F238E27FC236}">
                <a16:creationId xmlns:a16="http://schemas.microsoft.com/office/drawing/2014/main" id="{D83A2315-AB6E-B157-CA62-B1B6E014E773}"/>
              </a:ext>
            </a:extLst>
          </p:cNvPr>
          <p:cNvCxnSpPr>
            <a:cxnSpLocks/>
          </p:cNvCxnSpPr>
          <p:nvPr/>
        </p:nvCxnSpPr>
        <p:spPr>
          <a:xfrm>
            <a:off x="1761164" y="3687963"/>
            <a:ext cx="7802298" cy="23214"/>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059D8A68-C762-56C7-C228-7D04D70424A4}"/>
              </a:ext>
            </a:extLst>
          </p:cNvPr>
          <p:cNvSpPr/>
          <p:nvPr/>
        </p:nvSpPr>
        <p:spPr>
          <a:xfrm>
            <a:off x="1623377" y="3575647"/>
            <a:ext cx="225469" cy="22546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68271EDC-2B75-6C57-9741-64BCEF6523C1}"/>
              </a:ext>
            </a:extLst>
          </p:cNvPr>
          <p:cNvSpPr/>
          <p:nvPr/>
        </p:nvSpPr>
        <p:spPr>
          <a:xfrm>
            <a:off x="5315107" y="3602787"/>
            <a:ext cx="225469" cy="22546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a:extLst>
              <a:ext uri="{FF2B5EF4-FFF2-40B4-BE49-F238E27FC236}">
                <a16:creationId xmlns:a16="http://schemas.microsoft.com/office/drawing/2014/main" id="{DCDD44F5-DE36-05E4-EABE-40F54107F3AD}"/>
              </a:ext>
            </a:extLst>
          </p:cNvPr>
          <p:cNvPicPr>
            <a:picLocks noChangeAspect="1"/>
          </p:cNvPicPr>
          <p:nvPr/>
        </p:nvPicPr>
        <p:blipFill>
          <a:blip r:embed="rId2"/>
          <a:stretch>
            <a:fillRect/>
          </a:stretch>
        </p:blipFill>
        <p:spPr>
          <a:xfrm>
            <a:off x="8394064" y="3586955"/>
            <a:ext cx="241300" cy="241300"/>
          </a:xfrm>
          <a:prstGeom prst="rect">
            <a:avLst/>
          </a:prstGeom>
        </p:spPr>
      </p:pic>
      <p:pic>
        <p:nvPicPr>
          <p:cNvPr id="15" name="Picture 14">
            <a:extLst>
              <a:ext uri="{FF2B5EF4-FFF2-40B4-BE49-F238E27FC236}">
                <a16:creationId xmlns:a16="http://schemas.microsoft.com/office/drawing/2014/main" id="{16ECED0C-5FF2-1B9B-EEFF-42F40E3BB35F}"/>
              </a:ext>
            </a:extLst>
          </p:cNvPr>
          <p:cNvPicPr>
            <a:picLocks noChangeAspect="1"/>
          </p:cNvPicPr>
          <p:nvPr/>
        </p:nvPicPr>
        <p:blipFill>
          <a:blip r:embed="rId2"/>
          <a:stretch>
            <a:fillRect/>
          </a:stretch>
        </p:blipFill>
        <p:spPr>
          <a:xfrm>
            <a:off x="9322162" y="3586955"/>
            <a:ext cx="241300" cy="241300"/>
          </a:xfrm>
          <a:prstGeom prst="rect">
            <a:avLst/>
          </a:prstGeom>
        </p:spPr>
      </p:pic>
      <p:sp>
        <p:nvSpPr>
          <p:cNvPr id="16" name="TextBox 15">
            <a:extLst>
              <a:ext uri="{FF2B5EF4-FFF2-40B4-BE49-F238E27FC236}">
                <a16:creationId xmlns:a16="http://schemas.microsoft.com/office/drawing/2014/main" id="{C6640DC7-5199-842F-FC7D-AA82D56C12C8}"/>
              </a:ext>
            </a:extLst>
          </p:cNvPr>
          <p:cNvSpPr txBox="1"/>
          <p:nvPr/>
        </p:nvSpPr>
        <p:spPr>
          <a:xfrm>
            <a:off x="1354462" y="3188756"/>
            <a:ext cx="1071127" cy="369332"/>
          </a:xfrm>
          <a:prstGeom prst="rect">
            <a:avLst/>
          </a:prstGeom>
          <a:noFill/>
        </p:spPr>
        <p:txBody>
          <a:bodyPr wrap="none" rtlCol="0">
            <a:spAutoFit/>
          </a:bodyPr>
          <a:lstStyle/>
          <a:p>
            <a:r>
              <a:rPr lang="en-US" dirty="0"/>
              <a:t>node = 0</a:t>
            </a:r>
          </a:p>
        </p:txBody>
      </p:sp>
      <p:sp>
        <p:nvSpPr>
          <p:cNvPr id="17" name="TextBox 16">
            <a:extLst>
              <a:ext uri="{FF2B5EF4-FFF2-40B4-BE49-F238E27FC236}">
                <a16:creationId xmlns:a16="http://schemas.microsoft.com/office/drawing/2014/main" id="{E730E543-A4B0-C1B1-C5AF-780413AE6A73}"/>
              </a:ext>
            </a:extLst>
          </p:cNvPr>
          <p:cNvSpPr txBox="1"/>
          <p:nvPr/>
        </p:nvSpPr>
        <p:spPr>
          <a:xfrm>
            <a:off x="5273248" y="3188756"/>
            <a:ext cx="306494" cy="369332"/>
          </a:xfrm>
          <a:prstGeom prst="rect">
            <a:avLst/>
          </a:prstGeom>
          <a:noFill/>
        </p:spPr>
        <p:txBody>
          <a:bodyPr wrap="none" rtlCol="0">
            <a:spAutoFit/>
          </a:bodyPr>
          <a:lstStyle/>
          <a:p>
            <a:r>
              <a:rPr lang="en-US" dirty="0"/>
              <a:t>1</a:t>
            </a:r>
          </a:p>
        </p:txBody>
      </p:sp>
      <p:sp>
        <p:nvSpPr>
          <p:cNvPr id="18" name="TextBox 17">
            <a:extLst>
              <a:ext uri="{FF2B5EF4-FFF2-40B4-BE49-F238E27FC236}">
                <a16:creationId xmlns:a16="http://schemas.microsoft.com/office/drawing/2014/main" id="{C8EB63C2-307B-8B35-B762-20A0A298AFD6}"/>
              </a:ext>
            </a:extLst>
          </p:cNvPr>
          <p:cNvSpPr txBox="1"/>
          <p:nvPr/>
        </p:nvSpPr>
        <p:spPr>
          <a:xfrm>
            <a:off x="8357986" y="3188756"/>
            <a:ext cx="489310" cy="369332"/>
          </a:xfrm>
          <a:prstGeom prst="rect">
            <a:avLst/>
          </a:prstGeom>
          <a:noFill/>
        </p:spPr>
        <p:txBody>
          <a:bodyPr wrap="square" rtlCol="0">
            <a:spAutoFit/>
          </a:bodyPr>
          <a:lstStyle/>
          <a:p>
            <a:r>
              <a:rPr lang="en-US" dirty="0"/>
              <a:t>2</a:t>
            </a:r>
          </a:p>
        </p:txBody>
      </p:sp>
      <p:sp>
        <p:nvSpPr>
          <p:cNvPr id="19" name="TextBox 18">
            <a:extLst>
              <a:ext uri="{FF2B5EF4-FFF2-40B4-BE49-F238E27FC236}">
                <a16:creationId xmlns:a16="http://schemas.microsoft.com/office/drawing/2014/main" id="{0CDDEBA3-C3D1-4D5C-F158-B5B5045D327D}"/>
              </a:ext>
            </a:extLst>
          </p:cNvPr>
          <p:cNvSpPr txBox="1"/>
          <p:nvPr/>
        </p:nvSpPr>
        <p:spPr>
          <a:xfrm>
            <a:off x="9248202" y="3188756"/>
            <a:ext cx="306494" cy="369332"/>
          </a:xfrm>
          <a:prstGeom prst="rect">
            <a:avLst/>
          </a:prstGeom>
          <a:noFill/>
        </p:spPr>
        <p:txBody>
          <a:bodyPr wrap="none" rtlCol="0">
            <a:spAutoFit/>
          </a:bodyPr>
          <a:lstStyle/>
          <a:p>
            <a:r>
              <a:rPr lang="en-US" dirty="0"/>
              <a:t>3</a:t>
            </a:r>
          </a:p>
        </p:txBody>
      </p:sp>
      <p:sp>
        <p:nvSpPr>
          <p:cNvPr id="5" name="TextBox 4">
            <a:extLst>
              <a:ext uri="{FF2B5EF4-FFF2-40B4-BE49-F238E27FC236}">
                <a16:creationId xmlns:a16="http://schemas.microsoft.com/office/drawing/2014/main" id="{935F2CF6-726A-8B63-2B71-C137CC5AD683}"/>
              </a:ext>
            </a:extLst>
          </p:cNvPr>
          <p:cNvSpPr txBox="1"/>
          <p:nvPr/>
        </p:nvSpPr>
        <p:spPr>
          <a:xfrm>
            <a:off x="3431936" y="3488874"/>
            <a:ext cx="300082" cy="369332"/>
          </a:xfrm>
          <a:prstGeom prst="rect">
            <a:avLst/>
          </a:prstGeom>
          <a:noFill/>
        </p:spPr>
        <p:txBody>
          <a:bodyPr wrap="none" rtlCol="0">
            <a:spAutoFit/>
          </a:bodyPr>
          <a:lstStyle/>
          <a:p>
            <a:r>
              <a:rPr lang="en-US" dirty="0"/>
              <a:t>x</a:t>
            </a:r>
          </a:p>
        </p:txBody>
      </p:sp>
      <p:sp>
        <p:nvSpPr>
          <p:cNvPr id="8" name="TextBox 7">
            <a:extLst>
              <a:ext uri="{FF2B5EF4-FFF2-40B4-BE49-F238E27FC236}">
                <a16:creationId xmlns:a16="http://schemas.microsoft.com/office/drawing/2014/main" id="{7F1BB303-733C-538C-A571-72E4E2CBA580}"/>
              </a:ext>
            </a:extLst>
          </p:cNvPr>
          <p:cNvSpPr txBox="1"/>
          <p:nvPr/>
        </p:nvSpPr>
        <p:spPr>
          <a:xfrm>
            <a:off x="6817279" y="3488874"/>
            <a:ext cx="300082" cy="369332"/>
          </a:xfrm>
          <a:prstGeom prst="rect">
            <a:avLst/>
          </a:prstGeom>
          <a:noFill/>
        </p:spPr>
        <p:txBody>
          <a:bodyPr wrap="none" rtlCol="0">
            <a:spAutoFit/>
          </a:bodyPr>
          <a:lstStyle/>
          <a:p>
            <a:r>
              <a:rPr lang="en-US" dirty="0"/>
              <a:t>x</a:t>
            </a:r>
          </a:p>
        </p:txBody>
      </p:sp>
      <p:sp>
        <p:nvSpPr>
          <p:cNvPr id="10" name="TextBox 9">
            <a:extLst>
              <a:ext uri="{FF2B5EF4-FFF2-40B4-BE49-F238E27FC236}">
                <a16:creationId xmlns:a16="http://schemas.microsoft.com/office/drawing/2014/main" id="{0C233A9A-2253-59AF-4365-483609E39BE8}"/>
              </a:ext>
            </a:extLst>
          </p:cNvPr>
          <p:cNvSpPr txBox="1"/>
          <p:nvPr/>
        </p:nvSpPr>
        <p:spPr>
          <a:xfrm>
            <a:off x="8828722" y="3488874"/>
            <a:ext cx="300082" cy="369332"/>
          </a:xfrm>
          <a:prstGeom prst="rect">
            <a:avLst/>
          </a:prstGeom>
          <a:noFill/>
        </p:spPr>
        <p:txBody>
          <a:bodyPr wrap="none" rtlCol="0">
            <a:spAutoFit/>
          </a:bodyPr>
          <a:lstStyle/>
          <a:p>
            <a:r>
              <a:rPr lang="en-US" dirty="0"/>
              <a:t>x</a:t>
            </a:r>
          </a:p>
        </p:txBody>
      </p:sp>
      <p:cxnSp>
        <p:nvCxnSpPr>
          <p:cNvPr id="13" name="Straight Connector 12">
            <a:extLst>
              <a:ext uri="{FF2B5EF4-FFF2-40B4-BE49-F238E27FC236}">
                <a16:creationId xmlns:a16="http://schemas.microsoft.com/office/drawing/2014/main" id="{5AB62A52-758B-38FE-89BA-EF6DF072AD07}"/>
              </a:ext>
            </a:extLst>
          </p:cNvPr>
          <p:cNvCxnSpPr>
            <a:cxnSpLocks/>
          </p:cNvCxnSpPr>
          <p:nvPr/>
        </p:nvCxnSpPr>
        <p:spPr>
          <a:xfrm>
            <a:off x="1696589" y="5402120"/>
            <a:ext cx="7802298" cy="23214"/>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381113E8-C28F-0D00-3700-BD76416ABEEA}"/>
              </a:ext>
            </a:extLst>
          </p:cNvPr>
          <p:cNvSpPr txBox="1"/>
          <p:nvPr/>
        </p:nvSpPr>
        <p:spPr>
          <a:xfrm>
            <a:off x="8345692" y="5205314"/>
            <a:ext cx="300082" cy="369332"/>
          </a:xfrm>
          <a:prstGeom prst="rect">
            <a:avLst/>
          </a:prstGeom>
          <a:noFill/>
        </p:spPr>
        <p:txBody>
          <a:bodyPr wrap="none" rtlCol="0">
            <a:spAutoFit/>
          </a:bodyPr>
          <a:lstStyle/>
          <a:p>
            <a:r>
              <a:rPr lang="en-US" dirty="0"/>
              <a:t>x</a:t>
            </a:r>
          </a:p>
        </p:txBody>
      </p:sp>
      <p:sp>
        <p:nvSpPr>
          <p:cNvPr id="31" name="TextBox 30">
            <a:extLst>
              <a:ext uri="{FF2B5EF4-FFF2-40B4-BE49-F238E27FC236}">
                <a16:creationId xmlns:a16="http://schemas.microsoft.com/office/drawing/2014/main" id="{C63BB9E6-66DD-4DA4-10CF-B3447C4A7ABB}"/>
              </a:ext>
            </a:extLst>
          </p:cNvPr>
          <p:cNvSpPr txBox="1"/>
          <p:nvPr/>
        </p:nvSpPr>
        <p:spPr>
          <a:xfrm>
            <a:off x="9275589" y="5205314"/>
            <a:ext cx="300082" cy="369332"/>
          </a:xfrm>
          <a:prstGeom prst="rect">
            <a:avLst/>
          </a:prstGeom>
          <a:noFill/>
        </p:spPr>
        <p:txBody>
          <a:bodyPr wrap="none" rtlCol="0">
            <a:spAutoFit/>
          </a:bodyPr>
          <a:lstStyle/>
          <a:p>
            <a:r>
              <a:rPr lang="en-US" dirty="0"/>
              <a:t>x</a:t>
            </a:r>
          </a:p>
        </p:txBody>
      </p:sp>
      <p:pic>
        <p:nvPicPr>
          <p:cNvPr id="32" name="Picture 31">
            <a:extLst>
              <a:ext uri="{FF2B5EF4-FFF2-40B4-BE49-F238E27FC236}">
                <a16:creationId xmlns:a16="http://schemas.microsoft.com/office/drawing/2014/main" id="{D20AD0B9-D295-4739-3C7D-2469CCB353AF}"/>
              </a:ext>
            </a:extLst>
          </p:cNvPr>
          <p:cNvPicPr>
            <a:picLocks noChangeAspect="1"/>
          </p:cNvPicPr>
          <p:nvPr/>
        </p:nvPicPr>
        <p:blipFill>
          <a:blip r:embed="rId2"/>
          <a:stretch>
            <a:fillRect/>
          </a:stretch>
        </p:blipFill>
        <p:spPr>
          <a:xfrm>
            <a:off x="8794437" y="5273679"/>
            <a:ext cx="241300" cy="241300"/>
          </a:xfrm>
          <a:prstGeom prst="rect">
            <a:avLst/>
          </a:prstGeom>
        </p:spPr>
      </p:pic>
      <p:pic>
        <p:nvPicPr>
          <p:cNvPr id="33" name="Picture 32">
            <a:extLst>
              <a:ext uri="{FF2B5EF4-FFF2-40B4-BE49-F238E27FC236}">
                <a16:creationId xmlns:a16="http://schemas.microsoft.com/office/drawing/2014/main" id="{6F71CCA5-4FF9-77D1-E938-1E9956A9846E}"/>
              </a:ext>
            </a:extLst>
          </p:cNvPr>
          <p:cNvPicPr>
            <a:picLocks noChangeAspect="1"/>
          </p:cNvPicPr>
          <p:nvPr/>
        </p:nvPicPr>
        <p:blipFill>
          <a:blip r:embed="rId2"/>
          <a:stretch>
            <a:fillRect/>
          </a:stretch>
        </p:blipFill>
        <p:spPr>
          <a:xfrm>
            <a:off x="6808071" y="5273679"/>
            <a:ext cx="241300" cy="241300"/>
          </a:xfrm>
          <a:prstGeom prst="rect">
            <a:avLst/>
          </a:prstGeom>
        </p:spPr>
      </p:pic>
      <p:sp>
        <p:nvSpPr>
          <p:cNvPr id="34" name="TextBox 33">
            <a:extLst>
              <a:ext uri="{FF2B5EF4-FFF2-40B4-BE49-F238E27FC236}">
                <a16:creationId xmlns:a16="http://schemas.microsoft.com/office/drawing/2014/main" id="{4DDC28AF-ECF9-DF8B-F9FB-FA296423008A}"/>
              </a:ext>
            </a:extLst>
          </p:cNvPr>
          <p:cNvSpPr txBox="1"/>
          <p:nvPr/>
        </p:nvSpPr>
        <p:spPr>
          <a:xfrm>
            <a:off x="1542688" y="5205314"/>
            <a:ext cx="300082" cy="369332"/>
          </a:xfrm>
          <a:prstGeom prst="rect">
            <a:avLst/>
          </a:prstGeom>
          <a:noFill/>
        </p:spPr>
        <p:txBody>
          <a:bodyPr wrap="none" rtlCol="0">
            <a:spAutoFit/>
          </a:bodyPr>
          <a:lstStyle/>
          <a:p>
            <a:r>
              <a:rPr lang="en-US" dirty="0"/>
              <a:t>x</a:t>
            </a:r>
          </a:p>
        </p:txBody>
      </p:sp>
      <p:pic>
        <p:nvPicPr>
          <p:cNvPr id="35" name="Picture 34">
            <a:extLst>
              <a:ext uri="{FF2B5EF4-FFF2-40B4-BE49-F238E27FC236}">
                <a16:creationId xmlns:a16="http://schemas.microsoft.com/office/drawing/2014/main" id="{00000EF8-E40B-68AA-471D-9486BD9AA0C9}"/>
              </a:ext>
            </a:extLst>
          </p:cNvPr>
          <p:cNvPicPr>
            <a:picLocks noChangeAspect="1"/>
          </p:cNvPicPr>
          <p:nvPr/>
        </p:nvPicPr>
        <p:blipFill>
          <a:blip r:embed="rId2"/>
          <a:stretch>
            <a:fillRect/>
          </a:stretch>
        </p:blipFill>
        <p:spPr>
          <a:xfrm>
            <a:off x="3442356" y="5273679"/>
            <a:ext cx="241300" cy="241300"/>
          </a:xfrm>
          <a:prstGeom prst="rect">
            <a:avLst/>
          </a:prstGeom>
        </p:spPr>
      </p:pic>
      <p:sp>
        <p:nvSpPr>
          <p:cNvPr id="36" name="TextBox 35">
            <a:extLst>
              <a:ext uri="{FF2B5EF4-FFF2-40B4-BE49-F238E27FC236}">
                <a16:creationId xmlns:a16="http://schemas.microsoft.com/office/drawing/2014/main" id="{49CE5737-3728-7F1E-6667-B4C3CBC5836F}"/>
              </a:ext>
            </a:extLst>
          </p:cNvPr>
          <p:cNvSpPr txBox="1"/>
          <p:nvPr/>
        </p:nvSpPr>
        <p:spPr>
          <a:xfrm>
            <a:off x="5262283" y="5205314"/>
            <a:ext cx="300082" cy="369332"/>
          </a:xfrm>
          <a:prstGeom prst="rect">
            <a:avLst/>
          </a:prstGeom>
          <a:noFill/>
        </p:spPr>
        <p:txBody>
          <a:bodyPr wrap="none" rtlCol="0">
            <a:spAutoFit/>
          </a:bodyPr>
          <a:lstStyle/>
          <a:p>
            <a:r>
              <a:rPr lang="en-US" dirty="0"/>
              <a:t>x</a:t>
            </a:r>
          </a:p>
        </p:txBody>
      </p:sp>
      <p:sp>
        <p:nvSpPr>
          <p:cNvPr id="14" name="TextBox 13">
            <a:extLst>
              <a:ext uri="{FF2B5EF4-FFF2-40B4-BE49-F238E27FC236}">
                <a16:creationId xmlns:a16="http://schemas.microsoft.com/office/drawing/2014/main" id="{B1020417-1B07-2A63-DCF9-F724941CF2FD}"/>
              </a:ext>
            </a:extLst>
          </p:cNvPr>
          <p:cNvSpPr txBox="1"/>
          <p:nvPr/>
        </p:nvSpPr>
        <p:spPr>
          <a:xfrm>
            <a:off x="7421106" y="2895601"/>
            <a:ext cx="0" cy="0"/>
          </a:xfrm>
          <a:prstGeom prst="rect">
            <a:avLst/>
          </a:prstGeom>
        </p:spPr>
        <p:txBody>
          <a:bodyPr vert="horz" wrap="none" lIns="91440" tIns="45720" rIns="91440" bIns="45720" rtlCol="0">
            <a:noAutofit/>
          </a:bodyPr>
          <a:lstStyle/>
          <a:p>
            <a:pPr algn="l"/>
            <a:r>
              <a:rPr lang="en-US" dirty="0"/>
              <a:t>Face-centered</a:t>
            </a:r>
          </a:p>
        </p:txBody>
      </p:sp>
      <p:pic>
        <p:nvPicPr>
          <p:cNvPr id="20" name="Picture 19">
            <a:extLst>
              <a:ext uri="{FF2B5EF4-FFF2-40B4-BE49-F238E27FC236}">
                <a16:creationId xmlns:a16="http://schemas.microsoft.com/office/drawing/2014/main" id="{53110579-28C4-5F29-E19C-BCF6B4F19165}"/>
              </a:ext>
            </a:extLst>
          </p:cNvPr>
          <p:cNvPicPr>
            <a:picLocks noChangeAspect="1"/>
          </p:cNvPicPr>
          <p:nvPr/>
        </p:nvPicPr>
        <p:blipFill>
          <a:blip r:embed="rId3"/>
          <a:stretch>
            <a:fillRect/>
          </a:stretch>
        </p:blipFill>
        <p:spPr>
          <a:xfrm>
            <a:off x="10008331" y="1910342"/>
            <a:ext cx="1574800" cy="1308100"/>
          </a:xfrm>
          <a:prstGeom prst="rect">
            <a:avLst/>
          </a:prstGeom>
        </p:spPr>
      </p:pic>
      <p:cxnSp>
        <p:nvCxnSpPr>
          <p:cNvPr id="22" name="Straight Arrow Connector 21">
            <a:extLst>
              <a:ext uri="{FF2B5EF4-FFF2-40B4-BE49-F238E27FC236}">
                <a16:creationId xmlns:a16="http://schemas.microsoft.com/office/drawing/2014/main" id="{D8EA434A-C31C-4C16-B643-4B6241B85639}"/>
              </a:ext>
            </a:extLst>
          </p:cNvPr>
          <p:cNvCxnSpPr>
            <a:cxnSpLocks/>
          </p:cNvCxnSpPr>
          <p:nvPr/>
        </p:nvCxnSpPr>
        <p:spPr>
          <a:xfrm>
            <a:off x="8989017" y="4157055"/>
            <a:ext cx="650929" cy="71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48" name="Group 47">
            <a:extLst>
              <a:ext uri="{FF2B5EF4-FFF2-40B4-BE49-F238E27FC236}">
                <a16:creationId xmlns:a16="http://schemas.microsoft.com/office/drawing/2014/main" id="{B641CCA2-3437-9118-D1CF-001244F1B15F}"/>
              </a:ext>
            </a:extLst>
          </p:cNvPr>
          <p:cNvGrpSpPr/>
          <p:nvPr/>
        </p:nvGrpSpPr>
        <p:grpSpPr>
          <a:xfrm>
            <a:off x="9874154" y="3935744"/>
            <a:ext cx="1169398" cy="369332"/>
            <a:chOff x="9894814" y="3935744"/>
            <a:chExt cx="1169398" cy="369332"/>
          </a:xfrm>
        </p:grpSpPr>
        <p:pic>
          <p:nvPicPr>
            <p:cNvPr id="21" name="Picture 20">
              <a:extLst>
                <a:ext uri="{FF2B5EF4-FFF2-40B4-BE49-F238E27FC236}">
                  <a16:creationId xmlns:a16="http://schemas.microsoft.com/office/drawing/2014/main" id="{A4700D6D-FF91-8C1A-D676-33DFA9989B6F}"/>
                </a:ext>
              </a:extLst>
            </p:cNvPr>
            <p:cNvPicPr>
              <a:picLocks noChangeAspect="1"/>
            </p:cNvPicPr>
            <p:nvPr/>
          </p:nvPicPr>
          <p:blipFill>
            <a:blip r:embed="rId2"/>
            <a:stretch>
              <a:fillRect/>
            </a:stretch>
          </p:blipFill>
          <p:spPr>
            <a:xfrm>
              <a:off x="9894814" y="4033825"/>
              <a:ext cx="241300" cy="241300"/>
            </a:xfrm>
            <a:prstGeom prst="rect">
              <a:avLst/>
            </a:prstGeom>
          </p:spPr>
        </p:pic>
        <p:pic>
          <p:nvPicPr>
            <p:cNvPr id="23" name="Picture 22">
              <a:extLst>
                <a:ext uri="{FF2B5EF4-FFF2-40B4-BE49-F238E27FC236}">
                  <a16:creationId xmlns:a16="http://schemas.microsoft.com/office/drawing/2014/main" id="{9A75D377-5ABB-D24F-2A4A-D6D3556F8E2A}"/>
                </a:ext>
              </a:extLst>
            </p:cNvPr>
            <p:cNvPicPr>
              <a:picLocks noChangeAspect="1"/>
            </p:cNvPicPr>
            <p:nvPr/>
          </p:nvPicPr>
          <p:blipFill>
            <a:blip r:embed="rId2"/>
            <a:stretch>
              <a:fillRect/>
            </a:stretch>
          </p:blipFill>
          <p:spPr>
            <a:xfrm>
              <a:off x="10822912" y="4033825"/>
              <a:ext cx="241300" cy="241300"/>
            </a:xfrm>
            <a:prstGeom prst="rect">
              <a:avLst/>
            </a:prstGeom>
          </p:spPr>
        </p:pic>
        <p:sp>
          <p:nvSpPr>
            <p:cNvPr id="27" name="TextBox 26">
              <a:extLst>
                <a:ext uri="{FF2B5EF4-FFF2-40B4-BE49-F238E27FC236}">
                  <a16:creationId xmlns:a16="http://schemas.microsoft.com/office/drawing/2014/main" id="{BC7613B6-42DA-5D09-642A-5F53825E950D}"/>
                </a:ext>
              </a:extLst>
            </p:cNvPr>
            <p:cNvSpPr txBox="1"/>
            <p:nvPr/>
          </p:nvSpPr>
          <p:spPr>
            <a:xfrm>
              <a:off x="10329472" y="3935744"/>
              <a:ext cx="300082" cy="369332"/>
            </a:xfrm>
            <a:prstGeom prst="rect">
              <a:avLst/>
            </a:prstGeom>
            <a:noFill/>
          </p:spPr>
          <p:txBody>
            <a:bodyPr wrap="none" rtlCol="0">
              <a:spAutoFit/>
            </a:bodyPr>
            <a:lstStyle/>
            <a:p>
              <a:r>
                <a:rPr lang="en-US" dirty="0"/>
                <a:t>x</a:t>
              </a:r>
            </a:p>
          </p:txBody>
        </p:sp>
        <p:cxnSp>
          <p:nvCxnSpPr>
            <p:cNvPr id="28" name="Straight Connector 27">
              <a:extLst>
                <a:ext uri="{FF2B5EF4-FFF2-40B4-BE49-F238E27FC236}">
                  <a16:creationId xmlns:a16="http://schemas.microsoft.com/office/drawing/2014/main" id="{20C91CEC-0CD4-4068-B3DD-1681FBF0763A}"/>
                </a:ext>
              </a:extLst>
            </p:cNvPr>
            <p:cNvCxnSpPr>
              <a:cxnSpLocks/>
            </p:cNvCxnSpPr>
            <p:nvPr/>
          </p:nvCxnSpPr>
          <p:spPr>
            <a:xfrm flipV="1">
              <a:off x="9993616" y="4144158"/>
              <a:ext cx="829296" cy="9725"/>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0" name="Rectangle 39">
            <a:extLst>
              <a:ext uri="{FF2B5EF4-FFF2-40B4-BE49-F238E27FC236}">
                <a16:creationId xmlns:a16="http://schemas.microsoft.com/office/drawing/2014/main" id="{49487FEF-0935-4990-410C-7338EB96CF06}"/>
              </a:ext>
            </a:extLst>
          </p:cNvPr>
          <p:cNvSpPr/>
          <p:nvPr/>
        </p:nvSpPr>
        <p:spPr>
          <a:xfrm>
            <a:off x="6980429" y="3505478"/>
            <a:ext cx="2011680" cy="373257"/>
          </a:xfrm>
          <a:prstGeom prst="rect">
            <a:avLst/>
          </a:prstGeom>
          <a:solidFill>
            <a:schemeClr val="accent1">
              <a:alpha val="2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Box 48">
            <a:extLst>
              <a:ext uri="{FF2B5EF4-FFF2-40B4-BE49-F238E27FC236}">
                <a16:creationId xmlns:a16="http://schemas.microsoft.com/office/drawing/2014/main" id="{BC5DB680-864D-1307-3FED-30E0AD7B49A2}"/>
              </a:ext>
            </a:extLst>
          </p:cNvPr>
          <p:cNvSpPr txBox="1"/>
          <p:nvPr/>
        </p:nvSpPr>
        <p:spPr>
          <a:xfrm>
            <a:off x="9267986" y="6633275"/>
            <a:ext cx="0" cy="0"/>
          </a:xfrm>
          <a:prstGeom prst="rect">
            <a:avLst/>
          </a:prstGeom>
        </p:spPr>
        <p:txBody>
          <a:bodyPr vert="horz" wrap="none" lIns="91440" tIns="45720" rIns="91440" bIns="45720" rtlCol="0">
            <a:noAutofit/>
          </a:bodyPr>
          <a:lstStyle/>
          <a:p>
            <a:pPr algn="l"/>
            <a:endParaRPr lang="en-US" dirty="0"/>
          </a:p>
        </p:txBody>
      </p:sp>
      <p:sp>
        <p:nvSpPr>
          <p:cNvPr id="50" name="TextBox 49">
            <a:extLst>
              <a:ext uri="{FF2B5EF4-FFF2-40B4-BE49-F238E27FC236}">
                <a16:creationId xmlns:a16="http://schemas.microsoft.com/office/drawing/2014/main" id="{7070B5BE-7DBC-FF14-797A-C393BE16B469}"/>
              </a:ext>
            </a:extLst>
          </p:cNvPr>
          <p:cNvSpPr txBox="1"/>
          <p:nvPr/>
        </p:nvSpPr>
        <p:spPr>
          <a:xfrm>
            <a:off x="9887919" y="3626603"/>
            <a:ext cx="0" cy="0"/>
          </a:xfrm>
          <a:prstGeom prst="rect">
            <a:avLst/>
          </a:prstGeom>
        </p:spPr>
        <p:txBody>
          <a:bodyPr vert="horz" wrap="none" lIns="91440" tIns="45720" rIns="91440" bIns="45720" rtlCol="0">
            <a:noAutofit/>
          </a:bodyPr>
          <a:lstStyle/>
          <a:p>
            <a:pPr algn="l"/>
            <a:r>
              <a:rPr lang="en-US" dirty="0"/>
              <a:t>1	2</a:t>
            </a:r>
          </a:p>
        </p:txBody>
      </p:sp>
      <p:sp>
        <p:nvSpPr>
          <p:cNvPr id="52" name="Rectangle 51">
            <a:extLst>
              <a:ext uri="{FF2B5EF4-FFF2-40B4-BE49-F238E27FC236}">
                <a16:creationId xmlns:a16="http://schemas.microsoft.com/office/drawing/2014/main" id="{F8AAE958-466F-5187-1ED1-AD3F5BD23F20}"/>
              </a:ext>
            </a:extLst>
          </p:cNvPr>
          <p:cNvSpPr/>
          <p:nvPr/>
        </p:nvSpPr>
        <p:spPr>
          <a:xfrm>
            <a:off x="5390098" y="5205314"/>
            <a:ext cx="3108960" cy="373257"/>
          </a:xfrm>
          <a:prstGeom prst="rect">
            <a:avLst/>
          </a:prstGeom>
          <a:solidFill>
            <a:schemeClr val="accent1">
              <a:alpha val="2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D176DB31-5262-35DC-D9B0-CA17BDB0D011}"/>
              </a:ext>
            </a:extLst>
          </p:cNvPr>
          <p:cNvSpPr txBox="1"/>
          <p:nvPr/>
        </p:nvSpPr>
        <p:spPr>
          <a:xfrm>
            <a:off x="10414861" y="4386023"/>
            <a:ext cx="0" cy="0"/>
          </a:xfrm>
          <a:prstGeom prst="rect">
            <a:avLst/>
          </a:prstGeom>
        </p:spPr>
        <p:txBody>
          <a:bodyPr vert="horz" wrap="none" lIns="91440" tIns="45720" rIns="91440" bIns="45720" rtlCol="0">
            <a:noAutofit/>
          </a:bodyPr>
          <a:lstStyle/>
          <a:p>
            <a:pPr algn="l"/>
            <a:r>
              <a:rPr lang="en-US" dirty="0">
                <a:latin typeface="Symbol" pitchFamily="2" charset="2"/>
              </a:rPr>
              <a:t>x</a:t>
            </a:r>
            <a:r>
              <a:rPr lang="en-US" dirty="0"/>
              <a:t> = 0</a:t>
            </a:r>
          </a:p>
        </p:txBody>
      </p:sp>
      <p:pic>
        <p:nvPicPr>
          <p:cNvPr id="55" name="Picture 54">
            <a:extLst>
              <a:ext uri="{FF2B5EF4-FFF2-40B4-BE49-F238E27FC236}">
                <a16:creationId xmlns:a16="http://schemas.microsoft.com/office/drawing/2014/main" id="{8DA61958-7F76-5FEF-2BC5-9AEDD479F75C}"/>
              </a:ext>
            </a:extLst>
          </p:cNvPr>
          <p:cNvPicPr>
            <a:picLocks noChangeAspect="1"/>
          </p:cNvPicPr>
          <p:nvPr/>
        </p:nvPicPr>
        <p:blipFill>
          <a:blip r:embed="rId4"/>
          <a:stretch>
            <a:fillRect/>
          </a:stretch>
        </p:blipFill>
        <p:spPr>
          <a:xfrm>
            <a:off x="10458853" y="4597199"/>
            <a:ext cx="1612900" cy="584200"/>
          </a:xfrm>
          <a:prstGeom prst="rect">
            <a:avLst/>
          </a:prstGeom>
        </p:spPr>
      </p:pic>
      <p:pic>
        <p:nvPicPr>
          <p:cNvPr id="57" name="Picture 56">
            <a:extLst>
              <a:ext uri="{FF2B5EF4-FFF2-40B4-BE49-F238E27FC236}">
                <a16:creationId xmlns:a16="http://schemas.microsoft.com/office/drawing/2014/main" id="{39EC4ADE-0453-0C1F-00AF-F4E4C232833E}"/>
              </a:ext>
            </a:extLst>
          </p:cNvPr>
          <p:cNvPicPr>
            <a:picLocks noChangeAspect="1"/>
          </p:cNvPicPr>
          <p:nvPr/>
        </p:nvPicPr>
        <p:blipFill>
          <a:blip r:embed="rId5"/>
          <a:stretch>
            <a:fillRect/>
          </a:stretch>
        </p:blipFill>
        <p:spPr>
          <a:xfrm>
            <a:off x="4021324" y="2167861"/>
            <a:ext cx="1955800" cy="596900"/>
          </a:xfrm>
          <a:prstGeom prst="rect">
            <a:avLst/>
          </a:prstGeom>
        </p:spPr>
      </p:pic>
      <p:sp>
        <p:nvSpPr>
          <p:cNvPr id="58" name="TextBox 57">
            <a:extLst>
              <a:ext uri="{FF2B5EF4-FFF2-40B4-BE49-F238E27FC236}">
                <a16:creationId xmlns:a16="http://schemas.microsoft.com/office/drawing/2014/main" id="{FE1AAAC5-3729-3397-E0E1-2FE086C9B772}"/>
              </a:ext>
            </a:extLst>
          </p:cNvPr>
          <p:cNvSpPr txBox="1"/>
          <p:nvPr/>
        </p:nvSpPr>
        <p:spPr>
          <a:xfrm>
            <a:off x="5997844" y="5966848"/>
            <a:ext cx="0" cy="0"/>
          </a:xfrm>
          <a:prstGeom prst="rect">
            <a:avLst/>
          </a:prstGeom>
        </p:spPr>
        <p:txBody>
          <a:bodyPr vert="horz" wrap="none" lIns="91440" tIns="45720" rIns="91440" bIns="45720" rtlCol="0">
            <a:noAutofit/>
          </a:bodyPr>
          <a:lstStyle/>
          <a:p>
            <a:pPr algn="l"/>
            <a:r>
              <a:rPr lang="en-US" dirty="0"/>
              <a:t>Cell-centered</a:t>
            </a:r>
          </a:p>
        </p:txBody>
      </p:sp>
      <p:sp>
        <p:nvSpPr>
          <p:cNvPr id="11" name="TextBox 10">
            <a:extLst>
              <a:ext uri="{FF2B5EF4-FFF2-40B4-BE49-F238E27FC236}">
                <a16:creationId xmlns:a16="http://schemas.microsoft.com/office/drawing/2014/main" id="{C0488DE4-E28B-E5A3-E840-76B6C6C9EEEA}"/>
              </a:ext>
            </a:extLst>
          </p:cNvPr>
          <p:cNvSpPr txBox="1"/>
          <p:nvPr/>
        </p:nvSpPr>
        <p:spPr>
          <a:xfrm>
            <a:off x="9010184" y="4315522"/>
            <a:ext cx="0" cy="0"/>
          </a:xfrm>
          <a:prstGeom prst="rect">
            <a:avLst/>
          </a:prstGeom>
        </p:spPr>
        <p:txBody>
          <a:bodyPr vert="horz" wrap="none" lIns="91440" tIns="45720" rIns="91440" bIns="45720" rtlCol="0">
            <a:noAutofit/>
          </a:bodyPr>
          <a:lstStyle/>
          <a:p>
            <a:pPr algn="l"/>
            <a:r>
              <a:rPr lang="en-US" b="1" dirty="0"/>
              <a:t>2</a:t>
            </a:r>
            <a:r>
              <a:rPr lang="en-US" b="1" dirty="0">
                <a:sym typeface="Wingdings" pitchFamily="2" charset="2"/>
              </a:rPr>
              <a:t></a:t>
            </a:r>
            <a:r>
              <a:rPr lang="en-US" b="1" dirty="0"/>
              <a:t>3</a:t>
            </a:r>
          </a:p>
        </p:txBody>
      </p:sp>
      <p:sp>
        <p:nvSpPr>
          <p:cNvPr id="30" name="TextBox 29">
            <a:extLst>
              <a:ext uri="{FF2B5EF4-FFF2-40B4-BE49-F238E27FC236}">
                <a16:creationId xmlns:a16="http://schemas.microsoft.com/office/drawing/2014/main" id="{91063E62-ADC1-48B8-A40E-5409BFFA67B4}"/>
              </a:ext>
            </a:extLst>
          </p:cNvPr>
          <p:cNvSpPr txBox="1"/>
          <p:nvPr/>
        </p:nvSpPr>
        <p:spPr>
          <a:xfrm>
            <a:off x="6745278" y="4859306"/>
            <a:ext cx="489310" cy="369332"/>
          </a:xfrm>
          <a:prstGeom prst="rect">
            <a:avLst/>
          </a:prstGeom>
          <a:noFill/>
        </p:spPr>
        <p:txBody>
          <a:bodyPr wrap="square" rtlCol="0">
            <a:spAutoFit/>
          </a:bodyPr>
          <a:lstStyle/>
          <a:p>
            <a:r>
              <a:rPr lang="en-US" dirty="0"/>
              <a:t>2</a:t>
            </a:r>
          </a:p>
        </p:txBody>
      </p:sp>
      <p:sp>
        <p:nvSpPr>
          <p:cNvPr id="37" name="TextBox 36">
            <a:extLst>
              <a:ext uri="{FF2B5EF4-FFF2-40B4-BE49-F238E27FC236}">
                <a16:creationId xmlns:a16="http://schemas.microsoft.com/office/drawing/2014/main" id="{776BF2A8-E5B9-A839-6DAF-449993F5EC1C}"/>
              </a:ext>
            </a:extLst>
          </p:cNvPr>
          <p:cNvSpPr txBox="1"/>
          <p:nvPr/>
        </p:nvSpPr>
        <p:spPr>
          <a:xfrm>
            <a:off x="8750612" y="4859306"/>
            <a:ext cx="306494" cy="369332"/>
          </a:xfrm>
          <a:prstGeom prst="rect">
            <a:avLst/>
          </a:prstGeom>
          <a:noFill/>
        </p:spPr>
        <p:txBody>
          <a:bodyPr wrap="none" rtlCol="0">
            <a:spAutoFit/>
          </a:bodyPr>
          <a:lstStyle/>
          <a:p>
            <a:r>
              <a:rPr lang="en-US" dirty="0"/>
              <a:t>3</a:t>
            </a:r>
          </a:p>
        </p:txBody>
      </p:sp>
      <p:sp>
        <p:nvSpPr>
          <p:cNvPr id="38" name="TextBox 37">
            <a:extLst>
              <a:ext uri="{FF2B5EF4-FFF2-40B4-BE49-F238E27FC236}">
                <a16:creationId xmlns:a16="http://schemas.microsoft.com/office/drawing/2014/main" id="{28A0C919-698B-DB30-540D-5FB033C208CF}"/>
              </a:ext>
            </a:extLst>
          </p:cNvPr>
          <p:cNvSpPr txBox="1"/>
          <p:nvPr/>
        </p:nvSpPr>
        <p:spPr>
          <a:xfrm>
            <a:off x="3258785" y="4859306"/>
            <a:ext cx="846899" cy="369332"/>
          </a:xfrm>
          <a:prstGeom prst="rect">
            <a:avLst/>
          </a:prstGeom>
          <a:noFill/>
        </p:spPr>
        <p:txBody>
          <a:bodyPr wrap="none" rtlCol="0">
            <a:spAutoFit/>
          </a:bodyPr>
          <a:lstStyle/>
          <a:p>
            <a:r>
              <a:rPr lang="en-US" dirty="0"/>
              <a:t>CC = 1</a:t>
            </a:r>
          </a:p>
        </p:txBody>
      </p:sp>
      <mc:AlternateContent xmlns:mc="http://schemas.openxmlformats.org/markup-compatibility/2006" xmlns:a14="http://schemas.microsoft.com/office/drawing/2010/main">
        <mc:Choice Requires="a14">
          <p:sp>
            <p:nvSpPr>
              <p:cNvPr id="26" name="Content Placeholder 3">
                <a:extLst>
                  <a:ext uri="{FF2B5EF4-FFF2-40B4-BE49-F238E27FC236}">
                    <a16:creationId xmlns:a16="http://schemas.microsoft.com/office/drawing/2014/main" id="{412C4225-78A3-30A3-C980-8D54331310DE}"/>
                  </a:ext>
                </a:extLst>
              </p:cNvPr>
              <p:cNvSpPr>
                <a:spLocks noGrp="1"/>
              </p:cNvSpPr>
              <p:nvPr>
                <p:ph sz="quarter" idx="11"/>
              </p:nvPr>
            </p:nvSpPr>
            <p:spPr>
              <a:xfrm>
                <a:off x="647700" y="1409700"/>
                <a:ext cx="8551105" cy="4610100"/>
              </a:xfrm>
            </p:spPr>
            <p:txBody>
              <a:bodyPr/>
              <a:lstStyle/>
              <a:p>
                <a:pPr marL="342900" indent="-342900">
                  <a:buFont typeface="Arial" panose="020B0604020202020204" pitchFamily="34" charset="0"/>
                  <a:buChar char="•"/>
                </a:pPr>
                <a:r>
                  <a:rPr lang="en-US" dirty="0"/>
                  <a:t>Define an iso-parametric base element that varies from -1:+1, with integration point at the location </a:t>
                </a:r>
                <a:r>
                  <a:rPr lang="en-US" dirty="0">
                    <a:latin typeface="Symbol" pitchFamily="2" charset="2"/>
                  </a:rPr>
                  <a:t>x</a:t>
                </a:r>
                <a:r>
                  <a:rPr lang="en-US" dirty="0"/>
                  <a:t>: - defining Lagrange interpolation function, </a:t>
                </a:r>
                <a14:m>
                  <m:oMath xmlns:m="http://schemas.openxmlformats.org/officeDocument/2006/math">
                    <m:sSubSup>
                      <m:sSubSupPr>
                        <m:ctrlPr>
                          <a:rPr lang="en-US" i="1" smtClean="0">
                            <a:latin typeface="Cambria Math" panose="02040503050406030204" pitchFamily="18" charset="0"/>
                          </a:rPr>
                        </m:ctrlPr>
                      </m:sSubSupPr>
                      <m:e>
                        <m:r>
                          <a:rPr lang="en-US" b="0" i="1" smtClean="0">
                            <a:latin typeface="Cambria Math" panose="02040503050406030204" pitchFamily="18" charset="0"/>
                          </a:rPr>
                          <m:t>𝑁</m:t>
                        </m:r>
                      </m:e>
                      <m:sub>
                        <m:r>
                          <a:rPr lang="en-US" b="0" i="1" smtClean="0">
                            <a:latin typeface="Cambria Math" panose="02040503050406030204" pitchFamily="18" charset="0"/>
                          </a:rPr>
                          <m:t>𝑛</m:t>
                        </m:r>
                      </m:sub>
                      <m:sup>
                        <m:r>
                          <a:rPr lang="en-US" b="0" i="1" smtClean="0">
                            <a:latin typeface="Cambria Math" panose="02040503050406030204" pitchFamily="18" charset="0"/>
                          </a:rPr>
                          <m:t>𝑖𝑝</m:t>
                        </m:r>
                      </m:sup>
                    </m:sSubSup>
                    <m:r>
                      <a:rPr lang="en-US" b="0" i="0" smtClean="0">
                        <a:latin typeface="Cambria Math" panose="02040503050406030204" pitchFamily="18" charset="0"/>
                      </a:rPr>
                      <m:t>;</m:t>
                    </m:r>
                  </m:oMath>
                </a14:m>
                <a:r>
                  <a:rPr lang="en-US" dirty="0"/>
                  <a:t> </a:t>
                </a:r>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𝑁</m:t>
                        </m:r>
                      </m:e>
                      <m:sub>
                        <m:r>
                          <a:rPr lang="en-US" i="1">
                            <a:latin typeface="Cambria Math" panose="02040503050406030204" pitchFamily="18" charset="0"/>
                          </a:rPr>
                          <m:t>𝑛</m:t>
                        </m:r>
                      </m:sub>
                      <m:sup>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𝑗</m:t>
                            </m:r>
                          </m:sub>
                        </m:sSub>
                      </m:sup>
                    </m:sSub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𝛿</m:t>
                        </m:r>
                      </m:e>
                      <m:sub>
                        <m:r>
                          <a:rPr lang="en-US" b="0" i="1" smtClean="0">
                            <a:latin typeface="Cambria Math" panose="02040503050406030204" pitchFamily="18" charset="0"/>
                          </a:rPr>
                          <m:t>𝑛𝑗</m:t>
                        </m:r>
                      </m:sub>
                    </m:sSub>
                  </m:oMath>
                </a14:m>
                <a:endParaRPr lang="en-US" dirty="0"/>
              </a:p>
            </p:txBody>
          </p:sp>
        </mc:Choice>
        <mc:Fallback xmlns="">
          <p:sp>
            <p:nvSpPr>
              <p:cNvPr id="26" name="Content Placeholder 3">
                <a:extLst>
                  <a:ext uri="{FF2B5EF4-FFF2-40B4-BE49-F238E27FC236}">
                    <a16:creationId xmlns:a16="http://schemas.microsoft.com/office/drawing/2014/main" id="{412C4225-78A3-30A3-C980-8D54331310DE}"/>
                  </a:ext>
                </a:extLst>
              </p:cNvPr>
              <p:cNvSpPr>
                <a:spLocks noGrp="1" noRot="1" noChangeAspect="1" noMove="1" noResize="1" noEditPoints="1" noAdjustHandles="1" noChangeArrowheads="1" noChangeShapeType="1" noTextEdit="1"/>
              </p:cNvSpPr>
              <p:nvPr>
                <p:ph sz="quarter" idx="11"/>
              </p:nvPr>
            </p:nvSpPr>
            <p:spPr>
              <a:xfrm>
                <a:off x="647700" y="1409700"/>
                <a:ext cx="8551105" cy="4610100"/>
              </a:xfrm>
              <a:blipFill>
                <a:blip r:embed="rId6"/>
                <a:stretch>
                  <a:fillRect l="-1630" t="-1370"/>
                </a:stretch>
              </a:blipFill>
            </p:spPr>
            <p:txBody>
              <a:bodyPr/>
              <a:lstStyle/>
              <a:p>
                <a:r>
                  <a:rPr lang="en-US">
                    <a:noFill/>
                  </a:rPr>
                  <a:t> </a:t>
                </a:r>
              </a:p>
            </p:txBody>
          </p:sp>
        </mc:Fallback>
      </mc:AlternateContent>
    </p:spTree>
    <p:extLst>
      <p:ext uri="{BB962C8B-B14F-4D97-AF65-F5344CB8AC3E}">
        <p14:creationId xmlns:p14="http://schemas.microsoft.com/office/powerpoint/2010/main" val="1891704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687396-1C58-77FD-7F31-B5C7F171E336}"/>
              </a:ext>
            </a:extLst>
          </p:cNvPr>
          <p:cNvSpPr>
            <a:spLocks noGrp="1"/>
          </p:cNvSpPr>
          <p:nvPr>
            <p:ph type="title"/>
          </p:nvPr>
        </p:nvSpPr>
        <p:spPr/>
        <p:txBody>
          <a:bodyPr/>
          <a:lstStyle/>
          <a:p>
            <a:r>
              <a:rPr lang="en-US" dirty="0"/>
              <a:t>Basis Function Re-Visited</a:t>
            </a:r>
          </a:p>
        </p:txBody>
      </p:sp>
      <p:sp>
        <p:nvSpPr>
          <p:cNvPr id="3" name="Slide Number Placeholder 2">
            <a:extLst>
              <a:ext uri="{FF2B5EF4-FFF2-40B4-BE49-F238E27FC236}">
                <a16:creationId xmlns:a16="http://schemas.microsoft.com/office/drawing/2014/main" id="{1E48FCDD-DF37-3CFF-C599-0809366E3338}"/>
              </a:ext>
            </a:extLst>
          </p:cNvPr>
          <p:cNvSpPr>
            <a:spLocks noGrp="1"/>
          </p:cNvSpPr>
          <p:nvPr>
            <p:ph type="sldNum" sz="quarter" idx="10"/>
          </p:nvPr>
        </p:nvSpPr>
        <p:spPr/>
        <p:txBody>
          <a:bodyPr/>
          <a:lstStyle/>
          <a:p>
            <a:fld id="{4FAB73BC-B049-4115-A692-8D63A059BFB8}" type="slidenum">
              <a:rPr lang="en-US" smtClean="0"/>
              <a:pPr/>
              <a:t>19</a:t>
            </a:fld>
            <a:endParaRPr lang="en-US" dirty="0"/>
          </a:p>
        </p:txBody>
      </p:sp>
      <p:cxnSp>
        <p:nvCxnSpPr>
          <p:cNvPr id="6" name="Straight Connector 5">
            <a:extLst>
              <a:ext uri="{FF2B5EF4-FFF2-40B4-BE49-F238E27FC236}">
                <a16:creationId xmlns:a16="http://schemas.microsoft.com/office/drawing/2014/main" id="{D83A2315-AB6E-B157-CA62-B1B6E014E773}"/>
              </a:ext>
            </a:extLst>
          </p:cNvPr>
          <p:cNvCxnSpPr>
            <a:cxnSpLocks/>
          </p:cNvCxnSpPr>
          <p:nvPr/>
        </p:nvCxnSpPr>
        <p:spPr>
          <a:xfrm>
            <a:off x="1761164" y="3687963"/>
            <a:ext cx="7802298" cy="23214"/>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059D8A68-C762-56C7-C228-7D04D70424A4}"/>
              </a:ext>
            </a:extLst>
          </p:cNvPr>
          <p:cNvSpPr/>
          <p:nvPr/>
        </p:nvSpPr>
        <p:spPr>
          <a:xfrm>
            <a:off x="1623377" y="3575647"/>
            <a:ext cx="225469" cy="22546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68271EDC-2B75-6C57-9741-64BCEF6523C1}"/>
              </a:ext>
            </a:extLst>
          </p:cNvPr>
          <p:cNvSpPr/>
          <p:nvPr/>
        </p:nvSpPr>
        <p:spPr>
          <a:xfrm>
            <a:off x="5315107" y="3602787"/>
            <a:ext cx="225469" cy="22546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a:extLst>
              <a:ext uri="{FF2B5EF4-FFF2-40B4-BE49-F238E27FC236}">
                <a16:creationId xmlns:a16="http://schemas.microsoft.com/office/drawing/2014/main" id="{DCDD44F5-DE36-05E4-EABE-40F54107F3AD}"/>
              </a:ext>
            </a:extLst>
          </p:cNvPr>
          <p:cNvPicPr>
            <a:picLocks noChangeAspect="1"/>
          </p:cNvPicPr>
          <p:nvPr/>
        </p:nvPicPr>
        <p:blipFill>
          <a:blip r:embed="rId2"/>
          <a:stretch>
            <a:fillRect/>
          </a:stretch>
        </p:blipFill>
        <p:spPr>
          <a:xfrm>
            <a:off x="8394064" y="3586955"/>
            <a:ext cx="241300" cy="241300"/>
          </a:xfrm>
          <a:prstGeom prst="rect">
            <a:avLst/>
          </a:prstGeom>
        </p:spPr>
      </p:pic>
      <p:pic>
        <p:nvPicPr>
          <p:cNvPr id="15" name="Picture 14">
            <a:extLst>
              <a:ext uri="{FF2B5EF4-FFF2-40B4-BE49-F238E27FC236}">
                <a16:creationId xmlns:a16="http://schemas.microsoft.com/office/drawing/2014/main" id="{16ECED0C-5FF2-1B9B-EEFF-42F40E3BB35F}"/>
              </a:ext>
            </a:extLst>
          </p:cNvPr>
          <p:cNvPicPr>
            <a:picLocks noChangeAspect="1"/>
          </p:cNvPicPr>
          <p:nvPr/>
        </p:nvPicPr>
        <p:blipFill>
          <a:blip r:embed="rId2"/>
          <a:stretch>
            <a:fillRect/>
          </a:stretch>
        </p:blipFill>
        <p:spPr>
          <a:xfrm>
            <a:off x="9322162" y="3586955"/>
            <a:ext cx="241300" cy="241300"/>
          </a:xfrm>
          <a:prstGeom prst="rect">
            <a:avLst/>
          </a:prstGeom>
        </p:spPr>
      </p:pic>
      <p:sp>
        <p:nvSpPr>
          <p:cNvPr id="16" name="TextBox 15">
            <a:extLst>
              <a:ext uri="{FF2B5EF4-FFF2-40B4-BE49-F238E27FC236}">
                <a16:creationId xmlns:a16="http://schemas.microsoft.com/office/drawing/2014/main" id="{C6640DC7-5199-842F-FC7D-AA82D56C12C8}"/>
              </a:ext>
            </a:extLst>
          </p:cNvPr>
          <p:cNvSpPr txBox="1"/>
          <p:nvPr/>
        </p:nvSpPr>
        <p:spPr>
          <a:xfrm>
            <a:off x="1354462" y="3188756"/>
            <a:ext cx="1071127" cy="369332"/>
          </a:xfrm>
          <a:prstGeom prst="rect">
            <a:avLst/>
          </a:prstGeom>
          <a:noFill/>
        </p:spPr>
        <p:txBody>
          <a:bodyPr wrap="none" rtlCol="0">
            <a:spAutoFit/>
          </a:bodyPr>
          <a:lstStyle/>
          <a:p>
            <a:r>
              <a:rPr lang="en-US" dirty="0"/>
              <a:t>node = 0</a:t>
            </a:r>
          </a:p>
        </p:txBody>
      </p:sp>
      <p:sp>
        <p:nvSpPr>
          <p:cNvPr id="17" name="TextBox 16">
            <a:extLst>
              <a:ext uri="{FF2B5EF4-FFF2-40B4-BE49-F238E27FC236}">
                <a16:creationId xmlns:a16="http://schemas.microsoft.com/office/drawing/2014/main" id="{E730E543-A4B0-C1B1-C5AF-780413AE6A73}"/>
              </a:ext>
            </a:extLst>
          </p:cNvPr>
          <p:cNvSpPr txBox="1"/>
          <p:nvPr/>
        </p:nvSpPr>
        <p:spPr>
          <a:xfrm>
            <a:off x="5273248" y="3188756"/>
            <a:ext cx="306494" cy="369332"/>
          </a:xfrm>
          <a:prstGeom prst="rect">
            <a:avLst/>
          </a:prstGeom>
          <a:noFill/>
        </p:spPr>
        <p:txBody>
          <a:bodyPr wrap="none" rtlCol="0">
            <a:spAutoFit/>
          </a:bodyPr>
          <a:lstStyle/>
          <a:p>
            <a:r>
              <a:rPr lang="en-US" dirty="0"/>
              <a:t>1</a:t>
            </a:r>
          </a:p>
        </p:txBody>
      </p:sp>
      <p:sp>
        <p:nvSpPr>
          <p:cNvPr id="18" name="TextBox 17">
            <a:extLst>
              <a:ext uri="{FF2B5EF4-FFF2-40B4-BE49-F238E27FC236}">
                <a16:creationId xmlns:a16="http://schemas.microsoft.com/office/drawing/2014/main" id="{C8EB63C2-307B-8B35-B762-20A0A298AFD6}"/>
              </a:ext>
            </a:extLst>
          </p:cNvPr>
          <p:cNvSpPr txBox="1"/>
          <p:nvPr/>
        </p:nvSpPr>
        <p:spPr>
          <a:xfrm>
            <a:off x="8357986" y="3188756"/>
            <a:ext cx="489310" cy="369332"/>
          </a:xfrm>
          <a:prstGeom prst="rect">
            <a:avLst/>
          </a:prstGeom>
          <a:noFill/>
        </p:spPr>
        <p:txBody>
          <a:bodyPr wrap="square" rtlCol="0">
            <a:spAutoFit/>
          </a:bodyPr>
          <a:lstStyle/>
          <a:p>
            <a:r>
              <a:rPr lang="en-US" dirty="0"/>
              <a:t>2</a:t>
            </a:r>
          </a:p>
        </p:txBody>
      </p:sp>
      <p:sp>
        <p:nvSpPr>
          <p:cNvPr id="19" name="TextBox 18">
            <a:extLst>
              <a:ext uri="{FF2B5EF4-FFF2-40B4-BE49-F238E27FC236}">
                <a16:creationId xmlns:a16="http://schemas.microsoft.com/office/drawing/2014/main" id="{0CDDEBA3-C3D1-4D5C-F158-B5B5045D327D}"/>
              </a:ext>
            </a:extLst>
          </p:cNvPr>
          <p:cNvSpPr txBox="1"/>
          <p:nvPr/>
        </p:nvSpPr>
        <p:spPr>
          <a:xfrm>
            <a:off x="9248202" y="3188756"/>
            <a:ext cx="306494" cy="369332"/>
          </a:xfrm>
          <a:prstGeom prst="rect">
            <a:avLst/>
          </a:prstGeom>
          <a:noFill/>
        </p:spPr>
        <p:txBody>
          <a:bodyPr wrap="none" rtlCol="0">
            <a:spAutoFit/>
          </a:bodyPr>
          <a:lstStyle/>
          <a:p>
            <a:r>
              <a:rPr lang="en-US" dirty="0"/>
              <a:t>3</a:t>
            </a:r>
          </a:p>
        </p:txBody>
      </p:sp>
      <p:sp>
        <p:nvSpPr>
          <p:cNvPr id="5" name="TextBox 4">
            <a:extLst>
              <a:ext uri="{FF2B5EF4-FFF2-40B4-BE49-F238E27FC236}">
                <a16:creationId xmlns:a16="http://schemas.microsoft.com/office/drawing/2014/main" id="{935F2CF6-726A-8B63-2B71-C137CC5AD683}"/>
              </a:ext>
            </a:extLst>
          </p:cNvPr>
          <p:cNvSpPr txBox="1"/>
          <p:nvPr/>
        </p:nvSpPr>
        <p:spPr>
          <a:xfrm>
            <a:off x="3431936" y="3488874"/>
            <a:ext cx="300082" cy="369332"/>
          </a:xfrm>
          <a:prstGeom prst="rect">
            <a:avLst/>
          </a:prstGeom>
          <a:noFill/>
        </p:spPr>
        <p:txBody>
          <a:bodyPr wrap="none" rtlCol="0">
            <a:spAutoFit/>
          </a:bodyPr>
          <a:lstStyle/>
          <a:p>
            <a:r>
              <a:rPr lang="en-US" dirty="0"/>
              <a:t>x</a:t>
            </a:r>
          </a:p>
        </p:txBody>
      </p:sp>
      <p:sp>
        <p:nvSpPr>
          <p:cNvPr id="8" name="TextBox 7">
            <a:extLst>
              <a:ext uri="{FF2B5EF4-FFF2-40B4-BE49-F238E27FC236}">
                <a16:creationId xmlns:a16="http://schemas.microsoft.com/office/drawing/2014/main" id="{7F1BB303-733C-538C-A571-72E4E2CBA580}"/>
              </a:ext>
            </a:extLst>
          </p:cNvPr>
          <p:cNvSpPr txBox="1"/>
          <p:nvPr/>
        </p:nvSpPr>
        <p:spPr>
          <a:xfrm>
            <a:off x="6817279" y="3488874"/>
            <a:ext cx="300082" cy="369332"/>
          </a:xfrm>
          <a:prstGeom prst="rect">
            <a:avLst/>
          </a:prstGeom>
          <a:noFill/>
        </p:spPr>
        <p:txBody>
          <a:bodyPr wrap="none" rtlCol="0">
            <a:spAutoFit/>
          </a:bodyPr>
          <a:lstStyle/>
          <a:p>
            <a:r>
              <a:rPr lang="en-US" dirty="0"/>
              <a:t>x</a:t>
            </a:r>
          </a:p>
        </p:txBody>
      </p:sp>
      <p:sp>
        <p:nvSpPr>
          <p:cNvPr id="10" name="TextBox 9">
            <a:extLst>
              <a:ext uri="{FF2B5EF4-FFF2-40B4-BE49-F238E27FC236}">
                <a16:creationId xmlns:a16="http://schemas.microsoft.com/office/drawing/2014/main" id="{0C233A9A-2253-59AF-4365-483609E39BE8}"/>
              </a:ext>
            </a:extLst>
          </p:cNvPr>
          <p:cNvSpPr txBox="1"/>
          <p:nvPr/>
        </p:nvSpPr>
        <p:spPr>
          <a:xfrm>
            <a:off x="8828722" y="3488874"/>
            <a:ext cx="300082" cy="369332"/>
          </a:xfrm>
          <a:prstGeom prst="rect">
            <a:avLst/>
          </a:prstGeom>
          <a:noFill/>
        </p:spPr>
        <p:txBody>
          <a:bodyPr wrap="none" rtlCol="0">
            <a:spAutoFit/>
          </a:bodyPr>
          <a:lstStyle/>
          <a:p>
            <a:r>
              <a:rPr lang="en-US" dirty="0"/>
              <a:t>x</a:t>
            </a:r>
          </a:p>
        </p:txBody>
      </p:sp>
      <p:cxnSp>
        <p:nvCxnSpPr>
          <p:cNvPr id="13" name="Straight Connector 12">
            <a:extLst>
              <a:ext uri="{FF2B5EF4-FFF2-40B4-BE49-F238E27FC236}">
                <a16:creationId xmlns:a16="http://schemas.microsoft.com/office/drawing/2014/main" id="{5AB62A52-758B-38FE-89BA-EF6DF072AD07}"/>
              </a:ext>
            </a:extLst>
          </p:cNvPr>
          <p:cNvCxnSpPr>
            <a:cxnSpLocks/>
          </p:cNvCxnSpPr>
          <p:nvPr/>
        </p:nvCxnSpPr>
        <p:spPr>
          <a:xfrm>
            <a:off x="1696589" y="5402120"/>
            <a:ext cx="7802298" cy="23214"/>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381113E8-C28F-0D00-3700-BD76416ABEEA}"/>
              </a:ext>
            </a:extLst>
          </p:cNvPr>
          <p:cNvSpPr txBox="1"/>
          <p:nvPr/>
        </p:nvSpPr>
        <p:spPr>
          <a:xfrm>
            <a:off x="8345692" y="5205314"/>
            <a:ext cx="300082" cy="369332"/>
          </a:xfrm>
          <a:prstGeom prst="rect">
            <a:avLst/>
          </a:prstGeom>
          <a:noFill/>
        </p:spPr>
        <p:txBody>
          <a:bodyPr wrap="none" rtlCol="0">
            <a:spAutoFit/>
          </a:bodyPr>
          <a:lstStyle/>
          <a:p>
            <a:r>
              <a:rPr lang="en-US" dirty="0"/>
              <a:t>x</a:t>
            </a:r>
          </a:p>
        </p:txBody>
      </p:sp>
      <p:sp>
        <p:nvSpPr>
          <p:cNvPr id="31" name="TextBox 30">
            <a:extLst>
              <a:ext uri="{FF2B5EF4-FFF2-40B4-BE49-F238E27FC236}">
                <a16:creationId xmlns:a16="http://schemas.microsoft.com/office/drawing/2014/main" id="{C63BB9E6-66DD-4DA4-10CF-B3447C4A7ABB}"/>
              </a:ext>
            </a:extLst>
          </p:cNvPr>
          <p:cNvSpPr txBox="1"/>
          <p:nvPr/>
        </p:nvSpPr>
        <p:spPr>
          <a:xfrm>
            <a:off x="9275589" y="5205314"/>
            <a:ext cx="300082" cy="369332"/>
          </a:xfrm>
          <a:prstGeom prst="rect">
            <a:avLst/>
          </a:prstGeom>
          <a:noFill/>
        </p:spPr>
        <p:txBody>
          <a:bodyPr wrap="none" rtlCol="0">
            <a:spAutoFit/>
          </a:bodyPr>
          <a:lstStyle/>
          <a:p>
            <a:r>
              <a:rPr lang="en-US" dirty="0"/>
              <a:t>x</a:t>
            </a:r>
          </a:p>
        </p:txBody>
      </p:sp>
      <p:pic>
        <p:nvPicPr>
          <p:cNvPr id="32" name="Picture 31">
            <a:extLst>
              <a:ext uri="{FF2B5EF4-FFF2-40B4-BE49-F238E27FC236}">
                <a16:creationId xmlns:a16="http://schemas.microsoft.com/office/drawing/2014/main" id="{D20AD0B9-D295-4739-3C7D-2469CCB353AF}"/>
              </a:ext>
            </a:extLst>
          </p:cNvPr>
          <p:cNvPicPr>
            <a:picLocks noChangeAspect="1"/>
          </p:cNvPicPr>
          <p:nvPr/>
        </p:nvPicPr>
        <p:blipFill>
          <a:blip r:embed="rId2"/>
          <a:stretch>
            <a:fillRect/>
          </a:stretch>
        </p:blipFill>
        <p:spPr>
          <a:xfrm>
            <a:off x="8794437" y="5273679"/>
            <a:ext cx="241300" cy="241300"/>
          </a:xfrm>
          <a:prstGeom prst="rect">
            <a:avLst/>
          </a:prstGeom>
        </p:spPr>
      </p:pic>
      <p:pic>
        <p:nvPicPr>
          <p:cNvPr id="33" name="Picture 32">
            <a:extLst>
              <a:ext uri="{FF2B5EF4-FFF2-40B4-BE49-F238E27FC236}">
                <a16:creationId xmlns:a16="http://schemas.microsoft.com/office/drawing/2014/main" id="{6F71CCA5-4FF9-77D1-E938-1E9956A9846E}"/>
              </a:ext>
            </a:extLst>
          </p:cNvPr>
          <p:cNvPicPr>
            <a:picLocks noChangeAspect="1"/>
          </p:cNvPicPr>
          <p:nvPr/>
        </p:nvPicPr>
        <p:blipFill>
          <a:blip r:embed="rId2"/>
          <a:stretch>
            <a:fillRect/>
          </a:stretch>
        </p:blipFill>
        <p:spPr>
          <a:xfrm>
            <a:off x="6808071" y="5273679"/>
            <a:ext cx="241300" cy="241300"/>
          </a:xfrm>
          <a:prstGeom prst="rect">
            <a:avLst/>
          </a:prstGeom>
        </p:spPr>
      </p:pic>
      <p:sp>
        <p:nvSpPr>
          <p:cNvPr id="34" name="TextBox 33">
            <a:extLst>
              <a:ext uri="{FF2B5EF4-FFF2-40B4-BE49-F238E27FC236}">
                <a16:creationId xmlns:a16="http://schemas.microsoft.com/office/drawing/2014/main" id="{4DDC28AF-ECF9-DF8B-F9FB-FA296423008A}"/>
              </a:ext>
            </a:extLst>
          </p:cNvPr>
          <p:cNvSpPr txBox="1"/>
          <p:nvPr/>
        </p:nvSpPr>
        <p:spPr>
          <a:xfrm>
            <a:off x="1542688" y="5205314"/>
            <a:ext cx="300082" cy="369332"/>
          </a:xfrm>
          <a:prstGeom prst="rect">
            <a:avLst/>
          </a:prstGeom>
          <a:noFill/>
        </p:spPr>
        <p:txBody>
          <a:bodyPr wrap="none" rtlCol="0">
            <a:spAutoFit/>
          </a:bodyPr>
          <a:lstStyle/>
          <a:p>
            <a:r>
              <a:rPr lang="en-US" dirty="0"/>
              <a:t>x</a:t>
            </a:r>
          </a:p>
        </p:txBody>
      </p:sp>
      <p:pic>
        <p:nvPicPr>
          <p:cNvPr id="35" name="Picture 34">
            <a:extLst>
              <a:ext uri="{FF2B5EF4-FFF2-40B4-BE49-F238E27FC236}">
                <a16:creationId xmlns:a16="http://schemas.microsoft.com/office/drawing/2014/main" id="{00000EF8-E40B-68AA-471D-9486BD9AA0C9}"/>
              </a:ext>
            </a:extLst>
          </p:cNvPr>
          <p:cNvPicPr>
            <a:picLocks noChangeAspect="1"/>
          </p:cNvPicPr>
          <p:nvPr/>
        </p:nvPicPr>
        <p:blipFill>
          <a:blip r:embed="rId2"/>
          <a:stretch>
            <a:fillRect/>
          </a:stretch>
        </p:blipFill>
        <p:spPr>
          <a:xfrm>
            <a:off x="3442356" y="5273679"/>
            <a:ext cx="241300" cy="241300"/>
          </a:xfrm>
          <a:prstGeom prst="rect">
            <a:avLst/>
          </a:prstGeom>
        </p:spPr>
      </p:pic>
      <p:sp>
        <p:nvSpPr>
          <p:cNvPr id="36" name="TextBox 35">
            <a:extLst>
              <a:ext uri="{FF2B5EF4-FFF2-40B4-BE49-F238E27FC236}">
                <a16:creationId xmlns:a16="http://schemas.microsoft.com/office/drawing/2014/main" id="{49CE5737-3728-7F1E-6667-B4C3CBC5836F}"/>
              </a:ext>
            </a:extLst>
          </p:cNvPr>
          <p:cNvSpPr txBox="1"/>
          <p:nvPr/>
        </p:nvSpPr>
        <p:spPr>
          <a:xfrm>
            <a:off x="5262283" y="5205314"/>
            <a:ext cx="300082" cy="369332"/>
          </a:xfrm>
          <a:prstGeom prst="rect">
            <a:avLst/>
          </a:prstGeom>
          <a:noFill/>
        </p:spPr>
        <p:txBody>
          <a:bodyPr wrap="none" rtlCol="0">
            <a:spAutoFit/>
          </a:bodyPr>
          <a:lstStyle/>
          <a:p>
            <a:r>
              <a:rPr lang="en-US" dirty="0"/>
              <a:t>x</a:t>
            </a:r>
          </a:p>
        </p:txBody>
      </p:sp>
      <p:sp>
        <p:nvSpPr>
          <p:cNvPr id="14" name="TextBox 13">
            <a:extLst>
              <a:ext uri="{FF2B5EF4-FFF2-40B4-BE49-F238E27FC236}">
                <a16:creationId xmlns:a16="http://schemas.microsoft.com/office/drawing/2014/main" id="{B1020417-1B07-2A63-DCF9-F724941CF2FD}"/>
              </a:ext>
            </a:extLst>
          </p:cNvPr>
          <p:cNvSpPr txBox="1"/>
          <p:nvPr/>
        </p:nvSpPr>
        <p:spPr>
          <a:xfrm>
            <a:off x="7421106" y="2895601"/>
            <a:ext cx="0" cy="0"/>
          </a:xfrm>
          <a:prstGeom prst="rect">
            <a:avLst/>
          </a:prstGeom>
        </p:spPr>
        <p:txBody>
          <a:bodyPr vert="horz" wrap="none" lIns="91440" tIns="45720" rIns="91440" bIns="45720" rtlCol="0">
            <a:noAutofit/>
          </a:bodyPr>
          <a:lstStyle/>
          <a:p>
            <a:pPr algn="l"/>
            <a:r>
              <a:rPr lang="en-US" dirty="0"/>
              <a:t>Face-centered</a:t>
            </a:r>
          </a:p>
        </p:txBody>
      </p:sp>
      <p:pic>
        <p:nvPicPr>
          <p:cNvPr id="20" name="Picture 19">
            <a:extLst>
              <a:ext uri="{FF2B5EF4-FFF2-40B4-BE49-F238E27FC236}">
                <a16:creationId xmlns:a16="http://schemas.microsoft.com/office/drawing/2014/main" id="{53110579-28C4-5F29-E19C-BCF6B4F19165}"/>
              </a:ext>
            </a:extLst>
          </p:cNvPr>
          <p:cNvPicPr>
            <a:picLocks noChangeAspect="1"/>
          </p:cNvPicPr>
          <p:nvPr/>
        </p:nvPicPr>
        <p:blipFill>
          <a:blip r:embed="rId3"/>
          <a:stretch>
            <a:fillRect/>
          </a:stretch>
        </p:blipFill>
        <p:spPr>
          <a:xfrm>
            <a:off x="10008331" y="1910342"/>
            <a:ext cx="1574800" cy="1308100"/>
          </a:xfrm>
          <a:prstGeom prst="rect">
            <a:avLst/>
          </a:prstGeom>
        </p:spPr>
      </p:pic>
      <p:cxnSp>
        <p:nvCxnSpPr>
          <p:cNvPr id="22" name="Straight Arrow Connector 21">
            <a:extLst>
              <a:ext uri="{FF2B5EF4-FFF2-40B4-BE49-F238E27FC236}">
                <a16:creationId xmlns:a16="http://schemas.microsoft.com/office/drawing/2014/main" id="{D8EA434A-C31C-4C16-B643-4B6241B85639}"/>
              </a:ext>
            </a:extLst>
          </p:cNvPr>
          <p:cNvCxnSpPr>
            <a:cxnSpLocks/>
          </p:cNvCxnSpPr>
          <p:nvPr/>
        </p:nvCxnSpPr>
        <p:spPr>
          <a:xfrm>
            <a:off x="8989017" y="4157055"/>
            <a:ext cx="650929" cy="71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48" name="Group 47">
            <a:extLst>
              <a:ext uri="{FF2B5EF4-FFF2-40B4-BE49-F238E27FC236}">
                <a16:creationId xmlns:a16="http://schemas.microsoft.com/office/drawing/2014/main" id="{B641CCA2-3437-9118-D1CF-001244F1B15F}"/>
              </a:ext>
            </a:extLst>
          </p:cNvPr>
          <p:cNvGrpSpPr/>
          <p:nvPr/>
        </p:nvGrpSpPr>
        <p:grpSpPr>
          <a:xfrm>
            <a:off x="9874154" y="3935744"/>
            <a:ext cx="1169398" cy="369332"/>
            <a:chOff x="9894814" y="3935744"/>
            <a:chExt cx="1169398" cy="369332"/>
          </a:xfrm>
        </p:grpSpPr>
        <p:pic>
          <p:nvPicPr>
            <p:cNvPr id="21" name="Picture 20">
              <a:extLst>
                <a:ext uri="{FF2B5EF4-FFF2-40B4-BE49-F238E27FC236}">
                  <a16:creationId xmlns:a16="http://schemas.microsoft.com/office/drawing/2014/main" id="{A4700D6D-FF91-8C1A-D676-33DFA9989B6F}"/>
                </a:ext>
              </a:extLst>
            </p:cNvPr>
            <p:cNvPicPr>
              <a:picLocks noChangeAspect="1"/>
            </p:cNvPicPr>
            <p:nvPr/>
          </p:nvPicPr>
          <p:blipFill>
            <a:blip r:embed="rId2"/>
            <a:stretch>
              <a:fillRect/>
            </a:stretch>
          </p:blipFill>
          <p:spPr>
            <a:xfrm>
              <a:off x="9894814" y="4033825"/>
              <a:ext cx="241300" cy="241300"/>
            </a:xfrm>
            <a:prstGeom prst="rect">
              <a:avLst/>
            </a:prstGeom>
          </p:spPr>
        </p:pic>
        <p:pic>
          <p:nvPicPr>
            <p:cNvPr id="23" name="Picture 22">
              <a:extLst>
                <a:ext uri="{FF2B5EF4-FFF2-40B4-BE49-F238E27FC236}">
                  <a16:creationId xmlns:a16="http://schemas.microsoft.com/office/drawing/2014/main" id="{9A75D377-5ABB-D24F-2A4A-D6D3556F8E2A}"/>
                </a:ext>
              </a:extLst>
            </p:cNvPr>
            <p:cNvPicPr>
              <a:picLocks noChangeAspect="1"/>
            </p:cNvPicPr>
            <p:nvPr/>
          </p:nvPicPr>
          <p:blipFill>
            <a:blip r:embed="rId2"/>
            <a:stretch>
              <a:fillRect/>
            </a:stretch>
          </p:blipFill>
          <p:spPr>
            <a:xfrm>
              <a:off x="10822912" y="4033825"/>
              <a:ext cx="241300" cy="241300"/>
            </a:xfrm>
            <a:prstGeom prst="rect">
              <a:avLst/>
            </a:prstGeom>
          </p:spPr>
        </p:pic>
        <p:sp>
          <p:nvSpPr>
            <p:cNvPr id="27" name="TextBox 26">
              <a:extLst>
                <a:ext uri="{FF2B5EF4-FFF2-40B4-BE49-F238E27FC236}">
                  <a16:creationId xmlns:a16="http://schemas.microsoft.com/office/drawing/2014/main" id="{BC7613B6-42DA-5D09-642A-5F53825E950D}"/>
                </a:ext>
              </a:extLst>
            </p:cNvPr>
            <p:cNvSpPr txBox="1"/>
            <p:nvPr/>
          </p:nvSpPr>
          <p:spPr>
            <a:xfrm>
              <a:off x="10329472" y="3935744"/>
              <a:ext cx="300082" cy="369332"/>
            </a:xfrm>
            <a:prstGeom prst="rect">
              <a:avLst/>
            </a:prstGeom>
            <a:noFill/>
          </p:spPr>
          <p:txBody>
            <a:bodyPr wrap="none" rtlCol="0">
              <a:spAutoFit/>
            </a:bodyPr>
            <a:lstStyle/>
            <a:p>
              <a:r>
                <a:rPr lang="en-US" dirty="0"/>
                <a:t>x</a:t>
              </a:r>
            </a:p>
          </p:txBody>
        </p:sp>
        <p:cxnSp>
          <p:nvCxnSpPr>
            <p:cNvPr id="28" name="Straight Connector 27">
              <a:extLst>
                <a:ext uri="{FF2B5EF4-FFF2-40B4-BE49-F238E27FC236}">
                  <a16:creationId xmlns:a16="http://schemas.microsoft.com/office/drawing/2014/main" id="{20C91CEC-0CD4-4068-B3DD-1681FBF0763A}"/>
                </a:ext>
              </a:extLst>
            </p:cNvPr>
            <p:cNvCxnSpPr>
              <a:cxnSpLocks/>
            </p:cNvCxnSpPr>
            <p:nvPr/>
          </p:nvCxnSpPr>
          <p:spPr>
            <a:xfrm flipV="1">
              <a:off x="9993616" y="4144158"/>
              <a:ext cx="829296" cy="9725"/>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0" name="Rectangle 39">
            <a:extLst>
              <a:ext uri="{FF2B5EF4-FFF2-40B4-BE49-F238E27FC236}">
                <a16:creationId xmlns:a16="http://schemas.microsoft.com/office/drawing/2014/main" id="{49487FEF-0935-4990-410C-7338EB96CF06}"/>
              </a:ext>
            </a:extLst>
          </p:cNvPr>
          <p:cNvSpPr/>
          <p:nvPr/>
        </p:nvSpPr>
        <p:spPr>
          <a:xfrm>
            <a:off x="6980429" y="3505478"/>
            <a:ext cx="2011680" cy="373257"/>
          </a:xfrm>
          <a:prstGeom prst="rect">
            <a:avLst/>
          </a:prstGeom>
          <a:solidFill>
            <a:schemeClr val="accent1">
              <a:alpha val="2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7" name="Group 46">
            <a:extLst>
              <a:ext uri="{FF2B5EF4-FFF2-40B4-BE49-F238E27FC236}">
                <a16:creationId xmlns:a16="http://schemas.microsoft.com/office/drawing/2014/main" id="{B93203CC-9C12-6643-D8D1-0158F672458E}"/>
              </a:ext>
            </a:extLst>
          </p:cNvPr>
          <p:cNvGrpSpPr/>
          <p:nvPr/>
        </p:nvGrpSpPr>
        <p:grpSpPr>
          <a:xfrm>
            <a:off x="9874154" y="5605686"/>
            <a:ext cx="2227666" cy="369332"/>
            <a:chOff x="9874154" y="5605686"/>
            <a:chExt cx="2227666" cy="369332"/>
          </a:xfrm>
        </p:grpSpPr>
        <p:sp>
          <p:nvSpPr>
            <p:cNvPr id="41" name="TextBox 40">
              <a:extLst>
                <a:ext uri="{FF2B5EF4-FFF2-40B4-BE49-F238E27FC236}">
                  <a16:creationId xmlns:a16="http://schemas.microsoft.com/office/drawing/2014/main" id="{D8913110-94D9-DEB1-5545-73AD60082B01}"/>
                </a:ext>
              </a:extLst>
            </p:cNvPr>
            <p:cNvSpPr txBox="1"/>
            <p:nvPr/>
          </p:nvSpPr>
          <p:spPr>
            <a:xfrm>
              <a:off x="11411775" y="5605686"/>
              <a:ext cx="300082" cy="369332"/>
            </a:xfrm>
            <a:prstGeom prst="rect">
              <a:avLst/>
            </a:prstGeom>
            <a:noFill/>
          </p:spPr>
          <p:txBody>
            <a:bodyPr wrap="none" rtlCol="0">
              <a:spAutoFit/>
            </a:bodyPr>
            <a:lstStyle/>
            <a:p>
              <a:r>
                <a:rPr lang="en-US" dirty="0"/>
                <a:t>x</a:t>
              </a:r>
            </a:p>
          </p:txBody>
        </p:sp>
        <p:pic>
          <p:nvPicPr>
            <p:cNvPr id="42" name="Picture 41">
              <a:extLst>
                <a:ext uri="{FF2B5EF4-FFF2-40B4-BE49-F238E27FC236}">
                  <a16:creationId xmlns:a16="http://schemas.microsoft.com/office/drawing/2014/main" id="{F8BA1E79-A2E1-EE9C-1193-0FE6FFF0022A}"/>
                </a:ext>
              </a:extLst>
            </p:cNvPr>
            <p:cNvPicPr>
              <a:picLocks noChangeAspect="1"/>
            </p:cNvPicPr>
            <p:nvPr/>
          </p:nvPicPr>
          <p:blipFill>
            <a:blip r:embed="rId2"/>
            <a:stretch>
              <a:fillRect/>
            </a:stretch>
          </p:blipFill>
          <p:spPr>
            <a:xfrm>
              <a:off x="11860520" y="5674051"/>
              <a:ext cx="241300" cy="241300"/>
            </a:xfrm>
            <a:prstGeom prst="rect">
              <a:avLst/>
            </a:prstGeom>
          </p:spPr>
        </p:pic>
        <p:pic>
          <p:nvPicPr>
            <p:cNvPr id="43" name="Picture 42">
              <a:extLst>
                <a:ext uri="{FF2B5EF4-FFF2-40B4-BE49-F238E27FC236}">
                  <a16:creationId xmlns:a16="http://schemas.microsoft.com/office/drawing/2014/main" id="{D6C8E623-3D79-C71D-3071-7EE229CD4DA4}"/>
                </a:ext>
              </a:extLst>
            </p:cNvPr>
            <p:cNvPicPr>
              <a:picLocks noChangeAspect="1"/>
            </p:cNvPicPr>
            <p:nvPr/>
          </p:nvPicPr>
          <p:blipFill>
            <a:blip r:embed="rId2"/>
            <a:stretch>
              <a:fillRect/>
            </a:stretch>
          </p:blipFill>
          <p:spPr>
            <a:xfrm>
              <a:off x="9874154" y="5674051"/>
              <a:ext cx="241300" cy="241300"/>
            </a:xfrm>
            <a:prstGeom prst="rect">
              <a:avLst/>
            </a:prstGeom>
          </p:spPr>
        </p:pic>
        <p:cxnSp>
          <p:nvCxnSpPr>
            <p:cNvPr id="44" name="Straight Connector 43">
              <a:extLst>
                <a:ext uri="{FF2B5EF4-FFF2-40B4-BE49-F238E27FC236}">
                  <a16:creationId xmlns:a16="http://schemas.microsoft.com/office/drawing/2014/main" id="{0590587B-81DA-7CCD-26D6-1F7403BF4917}"/>
                </a:ext>
              </a:extLst>
            </p:cNvPr>
            <p:cNvCxnSpPr>
              <a:cxnSpLocks/>
            </p:cNvCxnSpPr>
            <p:nvPr/>
          </p:nvCxnSpPr>
          <p:spPr>
            <a:xfrm>
              <a:off x="9994804" y="5796218"/>
              <a:ext cx="1943510"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46" name="Straight Arrow Connector 45">
            <a:extLst>
              <a:ext uri="{FF2B5EF4-FFF2-40B4-BE49-F238E27FC236}">
                <a16:creationId xmlns:a16="http://schemas.microsoft.com/office/drawing/2014/main" id="{D4DBBF83-87A8-9A75-DF22-654AC1C2EC77}"/>
              </a:ext>
            </a:extLst>
          </p:cNvPr>
          <p:cNvCxnSpPr>
            <a:cxnSpLocks/>
          </p:cNvCxnSpPr>
          <p:nvPr/>
        </p:nvCxnSpPr>
        <p:spPr>
          <a:xfrm>
            <a:off x="8989017" y="5795917"/>
            <a:ext cx="650929" cy="71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BC5DB680-864D-1307-3FED-30E0AD7B49A2}"/>
              </a:ext>
            </a:extLst>
          </p:cNvPr>
          <p:cNvSpPr txBox="1"/>
          <p:nvPr/>
        </p:nvSpPr>
        <p:spPr>
          <a:xfrm>
            <a:off x="9267986" y="6633275"/>
            <a:ext cx="0" cy="0"/>
          </a:xfrm>
          <a:prstGeom prst="rect">
            <a:avLst/>
          </a:prstGeom>
        </p:spPr>
        <p:txBody>
          <a:bodyPr vert="horz" wrap="none" lIns="91440" tIns="45720" rIns="91440" bIns="45720" rtlCol="0">
            <a:noAutofit/>
          </a:bodyPr>
          <a:lstStyle/>
          <a:p>
            <a:pPr algn="l"/>
            <a:endParaRPr lang="en-US" dirty="0"/>
          </a:p>
        </p:txBody>
      </p:sp>
      <p:sp>
        <p:nvSpPr>
          <p:cNvPr id="50" name="TextBox 49">
            <a:extLst>
              <a:ext uri="{FF2B5EF4-FFF2-40B4-BE49-F238E27FC236}">
                <a16:creationId xmlns:a16="http://schemas.microsoft.com/office/drawing/2014/main" id="{7070B5BE-7DBC-FF14-797A-C393BE16B469}"/>
              </a:ext>
            </a:extLst>
          </p:cNvPr>
          <p:cNvSpPr txBox="1"/>
          <p:nvPr/>
        </p:nvSpPr>
        <p:spPr>
          <a:xfrm>
            <a:off x="9887919" y="3626603"/>
            <a:ext cx="0" cy="0"/>
          </a:xfrm>
          <a:prstGeom prst="rect">
            <a:avLst/>
          </a:prstGeom>
        </p:spPr>
        <p:txBody>
          <a:bodyPr vert="horz" wrap="none" lIns="91440" tIns="45720" rIns="91440" bIns="45720" rtlCol="0">
            <a:noAutofit/>
          </a:bodyPr>
          <a:lstStyle/>
          <a:p>
            <a:pPr algn="l"/>
            <a:r>
              <a:rPr lang="en-US" dirty="0"/>
              <a:t>1	2</a:t>
            </a:r>
          </a:p>
        </p:txBody>
      </p:sp>
      <p:sp>
        <p:nvSpPr>
          <p:cNvPr id="51" name="TextBox 50">
            <a:extLst>
              <a:ext uri="{FF2B5EF4-FFF2-40B4-BE49-F238E27FC236}">
                <a16:creationId xmlns:a16="http://schemas.microsoft.com/office/drawing/2014/main" id="{665A469E-E66E-DB19-2307-08E2D107EFBF}"/>
              </a:ext>
            </a:extLst>
          </p:cNvPr>
          <p:cNvSpPr txBox="1"/>
          <p:nvPr/>
        </p:nvSpPr>
        <p:spPr>
          <a:xfrm>
            <a:off x="9887918" y="5331416"/>
            <a:ext cx="0" cy="0"/>
          </a:xfrm>
          <a:prstGeom prst="rect">
            <a:avLst/>
          </a:prstGeom>
        </p:spPr>
        <p:txBody>
          <a:bodyPr vert="horz" wrap="none" lIns="91440" tIns="45720" rIns="91440" bIns="45720" rtlCol="0">
            <a:noAutofit/>
          </a:bodyPr>
          <a:lstStyle/>
          <a:p>
            <a:pPr algn="l"/>
            <a:r>
              <a:rPr lang="en-US" dirty="0"/>
              <a:t>1		   2</a:t>
            </a:r>
          </a:p>
        </p:txBody>
      </p:sp>
      <p:sp>
        <p:nvSpPr>
          <p:cNvPr id="52" name="Rectangle 51">
            <a:extLst>
              <a:ext uri="{FF2B5EF4-FFF2-40B4-BE49-F238E27FC236}">
                <a16:creationId xmlns:a16="http://schemas.microsoft.com/office/drawing/2014/main" id="{F8AAE958-466F-5187-1ED1-AD3F5BD23F20}"/>
              </a:ext>
            </a:extLst>
          </p:cNvPr>
          <p:cNvSpPr/>
          <p:nvPr/>
        </p:nvSpPr>
        <p:spPr>
          <a:xfrm>
            <a:off x="5390098" y="5205314"/>
            <a:ext cx="3108960" cy="373257"/>
          </a:xfrm>
          <a:prstGeom prst="rect">
            <a:avLst/>
          </a:prstGeom>
          <a:solidFill>
            <a:schemeClr val="accent1">
              <a:alpha val="2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D176DB31-5262-35DC-D9B0-CA17BDB0D011}"/>
              </a:ext>
            </a:extLst>
          </p:cNvPr>
          <p:cNvSpPr txBox="1"/>
          <p:nvPr/>
        </p:nvSpPr>
        <p:spPr>
          <a:xfrm>
            <a:off x="10414861" y="4386023"/>
            <a:ext cx="0" cy="0"/>
          </a:xfrm>
          <a:prstGeom prst="rect">
            <a:avLst/>
          </a:prstGeom>
        </p:spPr>
        <p:txBody>
          <a:bodyPr vert="horz" wrap="none" lIns="91440" tIns="45720" rIns="91440" bIns="45720" rtlCol="0">
            <a:noAutofit/>
          </a:bodyPr>
          <a:lstStyle/>
          <a:p>
            <a:pPr algn="l"/>
            <a:r>
              <a:rPr lang="en-US" dirty="0">
                <a:latin typeface="Symbol" pitchFamily="2" charset="2"/>
              </a:rPr>
              <a:t>x</a:t>
            </a:r>
            <a:r>
              <a:rPr lang="en-US" dirty="0"/>
              <a:t> = 0</a:t>
            </a:r>
          </a:p>
        </p:txBody>
      </p:sp>
      <p:sp>
        <p:nvSpPr>
          <p:cNvPr id="54" name="TextBox 53">
            <a:extLst>
              <a:ext uri="{FF2B5EF4-FFF2-40B4-BE49-F238E27FC236}">
                <a16:creationId xmlns:a16="http://schemas.microsoft.com/office/drawing/2014/main" id="{889996A4-4CB9-FF66-F818-78CE8807E129}"/>
              </a:ext>
            </a:extLst>
          </p:cNvPr>
          <p:cNvSpPr txBox="1"/>
          <p:nvPr/>
        </p:nvSpPr>
        <p:spPr>
          <a:xfrm>
            <a:off x="11404167" y="6010766"/>
            <a:ext cx="0" cy="0"/>
          </a:xfrm>
          <a:prstGeom prst="rect">
            <a:avLst/>
          </a:prstGeom>
        </p:spPr>
        <p:txBody>
          <a:bodyPr vert="horz" wrap="none" lIns="91440" tIns="45720" rIns="91440" bIns="45720" rtlCol="0">
            <a:noAutofit/>
          </a:bodyPr>
          <a:lstStyle/>
          <a:p>
            <a:pPr algn="l"/>
            <a:r>
              <a:rPr lang="en-US" dirty="0">
                <a:latin typeface="Symbol" pitchFamily="2" charset="2"/>
              </a:rPr>
              <a:t>x</a:t>
            </a:r>
            <a:r>
              <a:rPr lang="en-US" dirty="0"/>
              <a:t> = 1/2</a:t>
            </a:r>
          </a:p>
        </p:txBody>
      </p:sp>
      <p:pic>
        <p:nvPicPr>
          <p:cNvPr id="55" name="Picture 54">
            <a:extLst>
              <a:ext uri="{FF2B5EF4-FFF2-40B4-BE49-F238E27FC236}">
                <a16:creationId xmlns:a16="http://schemas.microsoft.com/office/drawing/2014/main" id="{8DA61958-7F76-5FEF-2BC5-9AEDD479F75C}"/>
              </a:ext>
            </a:extLst>
          </p:cNvPr>
          <p:cNvPicPr>
            <a:picLocks noChangeAspect="1"/>
          </p:cNvPicPr>
          <p:nvPr/>
        </p:nvPicPr>
        <p:blipFill>
          <a:blip r:embed="rId4"/>
          <a:stretch>
            <a:fillRect/>
          </a:stretch>
        </p:blipFill>
        <p:spPr>
          <a:xfrm>
            <a:off x="10458853" y="4597199"/>
            <a:ext cx="1612900" cy="584200"/>
          </a:xfrm>
          <a:prstGeom prst="rect">
            <a:avLst/>
          </a:prstGeom>
        </p:spPr>
      </p:pic>
      <p:pic>
        <p:nvPicPr>
          <p:cNvPr id="56" name="Picture 55">
            <a:extLst>
              <a:ext uri="{FF2B5EF4-FFF2-40B4-BE49-F238E27FC236}">
                <a16:creationId xmlns:a16="http://schemas.microsoft.com/office/drawing/2014/main" id="{0414E9F7-A32E-755F-4A3E-5E758EB573F3}"/>
              </a:ext>
            </a:extLst>
          </p:cNvPr>
          <p:cNvPicPr>
            <a:picLocks noChangeAspect="1"/>
          </p:cNvPicPr>
          <p:nvPr/>
        </p:nvPicPr>
        <p:blipFill>
          <a:blip r:embed="rId5"/>
          <a:stretch>
            <a:fillRect/>
          </a:stretch>
        </p:blipFill>
        <p:spPr>
          <a:xfrm>
            <a:off x="9338675" y="6127468"/>
            <a:ext cx="1943100" cy="584200"/>
          </a:xfrm>
          <a:prstGeom prst="rect">
            <a:avLst/>
          </a:prstGeom>
        </p:spPr>
      </p:pic>
      <p:pic>
        <p:nvPicPr>
          <p:cNvPr id="57" name="Picture 56">
            <a:extLst>
              <a:ext uri="{FF2B5EF4-FFF2-40B4-BE49-F238E27FC236}">
                <a16:creationId xmlns:a16="http://schemas.microsoft.com/office/drawing/2014/main" id="{39EC4ADE-0453-0C1F-00AF-F4E4C232833E}"/>
              </a:ext>
            </a:extLst>
          </p:cNvPr>
          <p:cNvPicPr>
            <a:picLocks noChangeAspect="1"/>
          </p:cNvPicPr>
          <p:nvPr/>
        </p:nvPicPr>
        <p:blipFill>
          <a:blip r:embed="rId6"/>
          <a:stretch>
            <a:fillRect/>
          </a:stretch>
        </p:blipFill>
        <p:spPr>
          <a:xfrm>
            <a:off x="4021324" y="2167861"/>
            <a:ext cx="1955800" cy="596900"/>
          </a:xfrm>
          <a:prstGeom prst="rect">
            <a:avLst/>
          </a:prstGeom>
        </p:spPr>
      </p:pic>
      <p:sp>
        <p:nvSpPr>
          <p:cNvPr id="58" name="TextBox 57">
            <a:extLst>
              <a:ext uri="{FF2B5EF4-FFF2-40B4-BE49-F238E27FC236}">
                <a16:creationId xmlns:a16="http://schemas.microsoft.com/office/drawing/2014/main" id="{FE1AAAC5-3729-3397-E0E1-2FE086C9B772}"/>
              </a:ext>
            </a:extLst>
          </p:cNvPr>
          <p:cNvSpPr txBox="1"/>
          <p:nvPr/>
        </p:nvSpPr>
        <p:spPr>
          <a:xfrm>
            <a:off x="5997844" y="5966848"/>
            <a:ext cx="0" cy="0"/>
          </a:xfrm>
          <a:prstGeom prst="rect">
            <a:avLst/>
          </a:prstGeom>
        </p:spPr>
        <p:txBody>
          <a:bodyPr vert="horz" wrap="none" lIns="91440" tIns="45720" rIns="91440" bIns="45720" rtlCol="0">
            <a:noAutofit/>
          </a:bodyPr>
          <a:lstStyle/>
          <a:p>
            <a:pPr algn="l"/>
            <a:r>
              <a:rPr lang="en-US" dirty="0"/>
              <a:t>Cell-centered</a:t>
            </a:r>
          </a:p>
        </p:txBody>
      </p:sp>
      <p:sp>
        <p:nvSpPr>
          <p:cNvPr id="11" name="TextBox 10">
            <a:extLst>
              <a:ext uri="{FF2B5EF4-FFF2-40B4-BE49-F238E27FC236}">
                <a16:creationId xmlns:a16="http://schemas.microsoft.com/office/drawing/2014/main" id="{1A921B6C-8CA6-9666-0367-7E8EF3133F2B}"/>
              </a:ext>
            </a:extLst>
          </p:cNvPr>
          <p:cNvSpPr txBox="1"/>
          <p:nvPr/>
        </p:nvSpPr>
        <p:spPr>
          <a:xfrm>
            <a:off x="9010184" y="4315522"/>
            <a:ext cx="0" cy="0"/>
          </a:xfrm>
          <a:prstGeom prst="rect">
            <a:avLst/>
          </a:prstGeom>
        </p:spPr>
        <p:txBody>
          <a:bodyPr vert="horz" wrap="none" lIns="91440" tIns="45720" rIns="91440" bIns="45720" rtlCol="0">
            <a:noAutofit/>
          </a:bodyPr>
          <a:lstStyle/>
          <a:p>
            <a:pPr algn="l"/>
            <a:r>
              <a:rPr lang="en-US" b="1" dirty="0"/>
              <a:t>2</a:t>
            </a:r>
            <a:r>
              <a:rPr lang="en-US" b="1" dirty="0">
                <a:sym typeface="Wingdings" pitchFamily="2" charset="2"/>
              </a:rPr>
              <a:t></a:t>
            </a:r>
            <a:r>
              <a:rPr lang="en-US" b="1" dirty="0"/>
              <a:t>3</a:t>
            </a:r>
          </a:p>
        </p:txBody>
      </p:sp>
      <p:sp>
        <p:nvSpPr>
          <p:cNvPr id="30" name="TextBox 29">
            <a:extLst>
              <a:ext uri="{FF2B5EF4-FFF2-40B4-BE49-F238E27FC236}">
                <a16:creationId xmlns:a16="http://schemas.microsoft.com/office/drawing/2014/main" id="{3EADFC88-1E62-C94C-3B53-E7A7E21BED4E}"/>
              </a:ext>
            </a:extLst>
          </p:cNvPr>
          <p:cNvSpPr txBox="1"/>
          <p:nvPr/>
        </p:nvSpPr>
        <p:spPr>
          <a:xfrm>
            <a:off x="9010184" y="5906427"/>
            <a:ext cx="0" cy="0"/>
          </a:xfrm>
          <a:prstGeom prst="rect">
            <a:avLst/>
          </a:prstGeom>
        </p:spPr>
        <p:txBody>
          <a:bodyPr vert="horz" wrap="none" lIns="91440" tIns="45720" rIns="91440" bIns="45720" rtlCol="0">
            <a:noAutofit/>
          </a:bodyPr>
          <a:lstStyle/>
          <a:p>
            <a:pPr algn="l"/>
            <a:r>
              <a:rPr lang="en-US" b="1" dirty="0">
                <a:sym typeface="Wingdings" pitchFamily="2" charset="2"/>
              </a:rPr>
              <a:t>23</a:t>
            </a:r>
            <a:endParaRPr lang="en-US" b="1" dirty="0"/>
          </a:p>
        </p:txBody>
      </p:sp>
      <p:sp>
        <p:nvSpPr>
          <p:cNvPr id="37" name="TextBox 36">
            <a:extLst>
              <a:ext uri="{FF2B5EF4-FFF2-40B4-BE49-F238E27FC236}">
                <a16:creationId xmlns:a16="http://schemas.microsoft.com/office/drawing/2014/main" id="{97A7BCAE-8A69-8AB4-89DE-D8FABCBBB58A}"/>
              </a:ext>
            </a:extLst>
          </p:cNvPr>
          <p:cNvSpPr txBox="1"/>
          <p:nvPr/>
        </p:nvSpPr>
        <p:spPr>
          <a:xfrm>
            <a:off x="6745278" y="4859306"/>
            <a:ext cx="489310" cy="369332"/>
          </a:xfrm>
          <a:prstGeom prst="rect">
            <a:avLst/>
          </a:prstGeom>
          <a:noFill/>
        </p:spPr>
        <p:txBody>
          <a:bodyPr wrap="square" rtlCol="0">
            <a:spAutoFit/>
          </a:bodyPr>
          <a:lstStyle/>
          <a:p>
            <a:r>
              <a:rPr lang="en-US" dirty="0"/>
              <a:t>2</a:t>
            </a:r>
          </a:p>
        </p:txBody>
      </p:sp>
      <p:sp>
        <p:nvSpPr>
          <p:cNvPr id="38" name="TextBox 37">
            <a:extLst>
              <a:ext uri="{FF2B5EF4-FFF2-40B4-BE49-F238E27FC236}">
                <a16:creationId xmlns:a16="http://schemas.microsoft.com/office/drawing/2014/main" id="{B03A327D-5639-E3FA-26C4-2F75F01D175E}"/>
              </a:ext>
            </a:extLst>
          </p:cNvPr>
          <p:cNvSpPr txBox="1"/>
          <p:nvPr/>
        </p:nvSpPr>
        <p:spPr>
          <a:xfrm>
            <a:off x="8750612" y="4859306"/>
            <a:ext cx="306494" cy="369332"/>
          </a:xfrm>
          <a:prstGeom prst="rect">
            <a:avLst/>
          </a:prstGeom>
          <a:noFill/>
        </p:spPr>
        <p:txBody>
          <a:bodyPr wrap="none" rtlCol="0">
            <a:spAutoFit/>
          </a:bodyPr>
          <a:lstStyle/>
          <a:p>
            <a:r>
              <a:rPr lang="en-US" dirty="0"/>
              <a:t>3</a:t>
            </a:r>
          </a:p>
        </p:txBody>
      </p:sp>
      <p:sp>
        <p:nvSpPr>
          <p:cNvPr id="39" name="TextBox 38">
            <a:extLst>
              <a:ext uri="{FF2B5EF4-FFF2-40B4-BE49-F238E27FC236}">
                <a16:creationId xmlns:a16="http://schemas.microsoft.com/office/drawing/2014/main" id="{19F5FC8C-8BE8-511E-2809-326E53A4738B}"/>
              </a:ext>
            </a:extLst>
          </p:cNvPr>
          <p:cNvSpPr txBox="1"/>
          <p:nvPr/>
        </p:nvSpPr>
        <p:spPr>
          <a:xfrm>
            <a:off x="3258785" y="4859306"/>
            <a:ext cx="846899" cy="369332"/>
          </a:xfrm>
          <a:prstGeom prst="rect">
            <a:avLst/>
          </a:prstGeom>
          <a:noFill/>
        </p:spPr>
        <p:txBody>
          <a:bodyPr wrap="none" rtlCol="0">
            <a:spAutoFit/>
          </a:bodyPr>
          <a:lstStyle/>
          <a:p>
            <a:r>
              <a:rPr lang="en-US" dirty="0"/>
              <a:t>CC = 1</a:t>
            </a:r>
          </a:p>
        </p:txBody>
      </p:sp>
      <mc:AlternateContent xmlns:mc="http://schemas.openxmlformats.org/markup-compatibility/2006" xmlns:a14="http://schemas.microsoft.com/office/drawing/2010/main">
        <mc:Choice Requires="a14">
          <p:sp>
            <p:nvSpPr>
              <p:cNvPr id="26" name="Content Placeholder 3">
                <a:extLst>
                  <a:ext uri="{FF2B5EF4-FFF2-40B4-BE49-F238E27FC236}">
                    <a16:creationId xmlns:a16="http://schemas.microsoft.com/office/drawing/2014/main" id="{C13E0C4A-C299-9BD6-53E1-A8A478DE2A5F}"/>
                  </a:ext>
                </a:extLst>
              </p:cNvPr>
              <p:cNvSpPr>
                <a:spLocks noGrp="1"/>
              </p:cNvSpPr>
              <p:nvPr>
                <p:ph sz="quarter" idx="11"/>
              </p:nvPr>
            </p:nvSpPr>
            <p:spPr>
              <a:xfrm>
                <a:off x="647700" y="1409700"/>
                <a:ext cx="8551105" cy="4610100"/>
              </a:xfrm>
            </p:spPr>
            <p:txBody>
              <a:bodyPr/>
              <a:lstStyle/>
              <a:p>
                <a:pPr marL="342900" indent="-342900">
                  <a:buFont typeface="Arial" panose="020B0604020202020204" pitchFamily="34" charset="0"/>
                  <a:buChar char="•"/>
                </a:pPr>
                <a:r>
                  <a:rPr lang="en-US" dirty="0"/>
                  <a:t>Define an iso-parametric base element that varies from -1:+1, with integration point at the location </a:t>
                </a:r>
                <a:r>
                  <a:rPr lang="en-US" dirty="0">
                    <a:latin typeface="Symbol" pitchFamily="2" charset="2"/>
                  </a:rPr>
                  <a:t>x</a:t>
                </a:r>
                <a:r>
                  <a:rPr lang="en-US" dirty="0"/>
                  <a:t>: - defining Lagrange interpolation function, </a:t>
                </a:r>
                <a14:m>
                  <m:oMath xmlns:m="http://schemas.openxmlformats.org/officeDocument/2006/math">
                    <m:sSubSup>
                      <m:sSubSupPr>
                        <m:ctrlPr>
                          <a:rPr lang="en-US" i="1" smtClean="0">
                            <a:latin typeface="Cambria Math" panose="02040503050406030204" pitchFamily="18" charset="0"/>
                          </a:rPr>
                        </m:ctrlPr>
                      </m:sSubSupPr>
                      <m:e>
                        <m:r>
                          <a:rPr lang="en-US" b="0" i="1" smtClean="0">
                            <a:latin typeface="Cambria Math" panose="02040503050406030204" pitchFamily="18" charset="0"/>
                          </a:rPr>
                          <m:t>𝑁</m:t>
                        </m:r>
                      </m:e>
                      <m:sub>
                        <m:r>
                          <a:rPr lang="en-US" b="0" i="1" smtClean="0">
                            <a:latin typeface="Cambria Math" panose="02040503050406030204" pitchFamily="18" charset="0"/>
                          </a:rPr>
                          <m:t>𝑛</m:t>
                        </m:r>
                      </m:sub>
                      <m:sup>
                        <m:r>
                          <a:rPr lang="en-US" b="0" i="1" smtClean="0">
                            <a:latin typeface="Cambria Math" panose="02040503050406030204" pitchFamily="18" charset="0"/>
                          </a:rPr>
                          <m:t>𝑖𝑝</m:t>
                        </m:r>
                      </m:sup>
                    </m:sSubSup>
                    <m:r>
                      <a:rPr lang="en-US" b="0" i="0" smtClean="0">
                        <a:latin typeface="Cambria Math" panose="02040503050406030204" pitchFamily="18" charset="0"/>
                      </a:rPr>
                      <m:t>;</m:t>
                    </m:r>
                  </m:oMath>
                </a14:m>
                <a:r>
                  <a:rPr lang="en-US" dirty="0"/>
                  <a:t> </a:t>
                </a:r>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𝑁</m:t>
                        </m:r>
                      </m:e>
                      <m:sub>
                        <m:r>
                          <a:rPr lang="en-US" i="1">
                            <a:latin typeface="Cambria Math" panose="02040503050406030204" pitchFamily="18" charset="0"/>
                          </a:rPr>
                          <m:t>𝑛</m:t>
                        </m:r>
                      </m:sub>
                      <m:sup>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𝑗</m:t>
                            </m:r>
                          </m:sub>
                        </m:sSub>
                      </m:sup>
                    </m:sSub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𝛿</m:t>
                        </m:r>
                      </m:e>
                      <m:sub>
                        <m:r>
                          <a:rPr lang="en-US" b="0" i="1" smtClean="0">
                            <a:latin typeface="Cambria Math" panose="02040503050406030204" pitchFamily="18" charset="0"/>
                          </a:rPr>
                          <m:t>𝑛𝑗</m:t>
                        </m:r>
                      </m:sub>
                    </m:sSub>
                  </m:oMath>
                </a14:m>
                <a:endParaRPr lang="en-US" dirty="0"/>
              </a:p>
            </p:txBody>
          </p:sp>
        </mc:Choice>
        <mc:Fallback xmlns="">
          <p:sp>
            <p:nvSpPr>
              <p:cNvPr id="26" name="Content Placeholder 3">
                <a:extLst>
                  <a:ext uri="{FF2B5EF4-FFF2-40B4-BE49-F238E27FC236}">
                    <a16:creationId xmlns:a16="http://schemas.microsoft.com/office/drawing/2014/main" id="{C13E0C4A-C299-9BD6-53E1-A8A478DE2A5F}"/>
                  </a:ext>
                </a:extLst>
              </p:cNvPr>
              <p:cNvSpPr>
                <a:spLocks noGrp="1" noRot="1" noChangeAspect="1" noMove="1" noResize="1" noEditPoints="1" noAdjustHandles="1" noChangeArrowheads="1" noChangeShapeType="1" noTextEdit="1"/>
              </p:cNvSpPr>
              <p:nvPr>
                <p:ph sz="quarter" idx="11"/>
              </p:nvPr>
            </p:nvSpPr>
            <p:spPr>
              <a:xfrm>
                <a:off x="647700" y="1409700"/>
                <a:ext cx="8551105" cy="4610100"/>
              </a:xfrm>
              <a:blipFill>
                <a:blip r:embed="rId7"/>
                <a:stretch>
                  <a:fillRect l="-1630" t="-1370"/>
                </a:stretch>
              </a:blipFill>
            </p:spPr>
            <p:txBody>
              <a:bodyPr/>
              <a:lstStyle/>
              <a:p>
                <a:r>
                  <a:rPr lang="en-US">
                    <a:noFill/>
                  </a:rPr>
                  <a:t> </a:t>
                </a:r>
              </a:p>
            </p:txBody>
          </p:sp>
        </mc:Fallback>
      </mc:AlternateContent>
    </p:spTree>
    <p:extLst>
      <p:ext uri="{BB962C8B-B14F-4D97-AF65-F5344CB8AC3E}">
        <p14:creationId xmlns:p14="http://schemas.microsoft.com/office/powerpoint/2010/main" val="3312876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0CB5C-E3EB-351D-0365-51CEA870A197}"/>
              </a:ext>
            </a:extLst>
          </p:cNvPr>
          <p:cNvSpPr>
            <a:spLocks noGrp="1"/>
          </p:cNvSpPr>
          <p:nvPr>
            <p:ph type="title"/>
          </p:nvPr>
        </p:nvSpPr>
        <p:spPr/>
        <p:txBody>
          <a:bodyPr>
            <a:normAutofit/>
          </a:bodyPr>
          <a:lstStyle/>
          <a:p>
            <a:r>
              <a:rPr lang="en-US" dirty="0"/>
              <a:t>Review of Discretization Options</a:t>
            </a:r>
          </a:p>
        </p:txBody>
      </p:sp>
      <p:sp>
        <p:nvSpPr>
          <p:cNvPr id="3" name="Slide Number Placeholder 2">
            <a:extLst>
              <a:ext uri="{FF2B5EF4-FFF2-40B4-BE49-F238E27FC236}">
                <a16:creationId xmlns:a16="http://schemas.microsoft.com/office/drawing/2014/main" id="{15132145-812B-7A44-D3BB-B1198B9D84DE}"/>
              </a:ext>
            </a:extLst>
          </p:cNvPr>
          <p:cNvSpPr>
            <a:spLocks noGrp="1"/>
          </p:cNvSpPr>
          <p:nvPr>
            <p:ph type="sldNum" sz="quarter" idx="10"/>
          </p:nvPr>
        </p:nvSpPr>
        <p:spPr/>
        <p:txBody>
          <a:bodyPr/>
          <a:lstStyle/>
          <a:p>
            <a:fld id="{4FAB73BC-B049-4115-A692-8D63A059BFB8}" type="slidenum">
              <a:rPr lang="en-US" smtClean="0"/>
              <a:pPr/>
              <a:t>2</a:t>
            </a:fld>
            <a:endParaRPr lang="en-US" dirty="0"/>
          </a:p>
        </p:txBody>
      </p:sp>
      <p:sp>
        <p:nvSpPr>
          <p:cNvPr id="4" name="Content Placeholder 3">
            <a:extLst>
              <a:ext uri="{FF2B5EF4-FFF2-40B4-BE49-F238E27FC236}">
                <a16:creationId xmlns:a16="http://schemas.microsoft.com/office/drawing/2014/main" id="{AC483D1C-25C1-8144-1393-6550999390AA}"/>
              </a:ext>
            </a:extLst>
          </p:cNvPr>
          <p:cNvSpPr>
            <a:spLocks noGrp="1"/>
          </p:cNvSpPr>
          <p:nvPr>
            <p:ph sz="quarter" idx="11"/>
          </p:nvPr>
        </p:nvSpPr>
        <p:spPr/>
        <p:txBody>
          <a:bodyPr/>
          <a:lstStyle/>
          <a:p>
            <a:pPr marL="342900" indent="-342900">
              <a:buFont typeface="Arial" panose="020B0604020202020204" pitchFamily="34" charset="0"/>
              <a:buChar char="•"/>
            </a:pPr>
            <a:r>
              <a:rPr lang="en-US" dirty="0"/>
              <a:t>Degree-of-freedom (DOF) for:</a:t>
            </a:r>
          </a:p>
          <a:p>
            <a:pPr marL="726948" lvl="1" indent="-342900">
              <a:buFont typeface="Arial" panose="020B0604020202020204" pitchFamily="34" charset="0"/>
              <a:buChar char="•"/>
            </a:pPr>
            <a:r>
              <a:rPr lang="en-US" dirty="0"/>
              <a:t>Cell-centered: Stencil is based on an </a:t>
            </a:r>
            <a:r>
              <a:rPr lang="en-US" dirty="0" err="1"/>
              <a:t>element:face:element</a:t>
            </a:r>
            <a:endParaRPr lang="en-US" dirty="0"/>
          </a:p>
          <a:p>
            <a:pPr marL="726948" lvl="1" indent="-342900">
              <a:buFont typeface="Arial" panose="020B0604020202020204" pitchFamily="34" charset="0"/>
              <a:buChar char="•"/>
            </a:pPr>
            <a:r>
              <a:rPr lang="en-US" dirty="0"/>
              <a:t>DOFs at vertices of elements, or “nodes”, </a:t>
            </a:r>
            <a:r>
              <a:rPr lang="en-US" dirty="0" err="1"/>
              <a:t>element:node</a:t>
            </a:r>
            <a:r>
              <a:rPr lang="en-US" dirty="0"/>
              <a:t> (CVFEM, FEM), </a:t>
            </a:r>
            <a:r>
              <a:rPr lang="en-US" dirty="0" err="1"/>
              <a:t>edge:node</a:t>
            </a:r>
            <a:r>
              <a:rPr lang="en-US" dirty="0"/>
              <a:t> (EBVC)</a:t>
            </a:r>
          </a:p>
        </p:txBody>
      </p:sp>
      <p:pic>
        <p:nvPicPr>
          <p:cNvPr id="9" name="Picture 8">
            <a:extLst>
              <a:ext uri="{FF2B5EF4-FFF2-40B4-BE49-F238E27FC236}">
                <a16:creationId xmlns:a16="http://schemas.microsoft.com/office/drawing/2014/main" id="{2E36E122-3C78-A9DD-E0C3-2B865F8ECF57}"/>
              </a:ext>
            </a:extLst>
          </p:cNvPr>
          <p:cNvPicPr>
            <a:picLocks noChangeAspect="1"/>
          </p:cNvPicPr>
          <p:nvPr/>
        </p:nvPicPr>
        <p:blipFill>
          <a:blip r:embed="rId2"/>
          <a:stretch>
            <a:fillRect/>
          </a:stretch>
        </p:blipFill>
        <p:spPr>
          <a:xfrm>
            <a:off x="512631" y="2603809"/>
            <a:ext cx="7912100" cy="3962400"/>
          </a:xfrm>
          <a:prstGeom prst="rect">
            <a:avLst/>
          </a:prstGeom>
        </p:spPr>
      </p:pic>
    </p:spTree>
    <p:extLst>
      <p:ext uri="{BB962C8B-B14F-4D97-AF65-F5344CB8AC3E}">
        <p14:creationId xmlns:p14="http://schemas.microsoft.com/office/powerpoint/2010/main" val="40760356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7918E9-7B78-5A4D-2852-F68796E164E4}"/>
              </a:ext>
            </a:extLst>
          </p:cNvPr>
          <p:cNvSpPr>
            <a:spLocks noGrp="1"/>
          </p:cNvSpPr>
          <p:nvPr>
            <p:ph type="title"/>
          </p:nvPr>
        </p:nvSpPr>
        <p:spPr/>
        <p:txBody>
          <a:bodyPr/>
          <a:lstStyle/>
          <a:p>
            <a:r>
              <a:rPr lang="en-US" dirty="0"/>
              <a:t>Other Examples of a Basis (This will become important for the element-based schemes)</a:t>
            </a:r>
          </a:p>
        </p:txBody>
      </p:sp>
      <p:sp>
        <p:nvSpPr>
          <p:cNvPr id="3" name="Slide Number Placeholder 2">
            <a:extLst>
              <a:ext uri="{FF2B5EF4-FFF2-40B4-BE49-F238E27FC236}">
                <a16:creationId xmlns:a16="http://schemas.microsoft.com/office/drawing/2014/main" id="{D3841918-61ED-0911-2A85-8E35CD54E081}"/>
              </a:ext>
            </a:extLst>
          </p:cNvPr>
          <p:cNvSpPr>
            <a:spLocks noGrp="1"/>
          </p:cNvSpPr>
          <p:nvPr>
            <p:ph type="sldNum" sz="quarter" idx="10"/>
          </p:nvPr>
        </p:nvSpPr>
        <p:spPr/>
        <p:txBody>
          <a:bodyPr/>
          <a:lstStyle/>
          <a:p>
            <a:fld id="{4FAB73BC-B049-4115-A692-8D63A059BFB8}" type="slidenum">
              <a:rPr lang="en-US" smtClean="0"/>
              <a:pPr/>
              <a:t>20</a:t>
            </a:fld>
            <a:endParaRPr lang="en-US" dirty="0"/>
          </a:p>
        </p:txBody>
      </p:sp>
      <p:pic>
        <p:nvPicPr>
          <p:cNvPr id="5" name="Picture 4">
            <a:extLst>
              <a:ext uri="{FF2B5EF4-FFF2-40B4-BE49-F238E27FC236}">
                <a16:creationId xmlns:a16="http://schemas.microsoft.com/office/drawing/2014/main" id="{D842B198-29E8-A3C5-DEEA-246616CDC15F}"/>
              </a:ext>
            </a:extLst>
          </p:cNvPr>
          <p:cNvPicPr>
            <a:picLocks noChangeAspect="1"/>
          </p:cNvPicPr>
          <p:nvPr/>
        </p:nvPicPr>
        <p:blipFill>
          <a:blip r:embed="rId2"/>
          <a:stretch>
            <a:fillRect/>
          </a:stretch>
        </p:blipFill>
        <p:spPr>
          <a:xfrm>
            <a:off x="3090633" y="3082043"/>
            <a:ext cx="4866822" cy="3631315"/>
          </a:xfrm>
          <a:prstGeom prst="rect">
            <a:avLst/>
          </a:prstGeom>
        </p:spPr>
      </p:pic>
      <p:pic>
        <p:nvPicPr>
          <p:cNvPr id="6" name="Picture 5">
            <a:extLst>
              <a:ext uri="{FF2B5EF4-FFF2-40B4-BE49-F238E27FC236}">
                <a16:creationId xmlns:a16="http://schemas.microsoft.com/office/drawing/2014/main" id="{66F586D8-8A84-BB1F-5260-A8E7DB02E8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97708" y="3088970"/>
            <a:ext cx="2175762" cy="3252801"/>
          </a:xfrm>
          <a:prstGeom prst="rect">
            <a:avLst/>
          </a:prstGeom>
        </p:spPr>
      </p:pic>
      <p:sp>
        <p:nvSpPr>
          <p:cNvPr id="7" name="TextBox 6">
            <a:extLst>
              <a:ext uri="{FF2B5EF4-FFF2-40B4-BE49-F238E27FC236}">
                <a16:creationId xmlns:a16="http://schemas.microsoft.com/office/drawing/2014/main" id="{F8E99CD6-D2D3-8EF1-5D4E-2D6B052DE6F9}"/>
              </a:ext>
            </a:extLst>
          </p:cNvPr>
          <p:cNvSpPr txBox="1"/>
          <p:nvPr/>
        </p:nvSpPr>
        <p:spPr>
          <a:xfrm>
            <a:off x="8609089" y="6479176"/>
            <a:ext cx="3038204" cy="369332"/>
          </a:xfrm>
          <a:prstGeom prst="rect">
            <a:avLst/>
          </a:prstGeom>
          <a:noFill/>
        </p:spPr>
        <p:txBody>
          <a:bodyPr wrap="none" rtlCol="0">
            <a:spAutoFit/>
          </a:bodyPr>
          <a:lstStyle/>
          <a:p>
            <a:r>
              <a:rPr lang="en-US" dirty="0"/>
              <a:t>Two-dimensional promotion</a:t>
            </a:r>
          </a:p>
        </p:txBody>
      </p:sp>
      <p:sp>
        <p:nvSpPr>
          <p:cNvPr id="8" name="TextBox 7">
            <a:extLst>
              <a:ext uri="{FF2B5EF4-FFF2-40B4-BE49-F238E27FC236}">
                <a16:creationId xmlns:a16="http://schemas.microsoft.com/office/drawing/2014/main" id="{080DA358-E8C0-EDAC-76B1-D30FD9DF8FD8}"/>
              </a:ext>
            </a:extLst>
          </p:cNvPr>
          <p:cNvSpPr txBox="1"/>
          <p:nvPr/>
        </p:nvSpPr>
        <p:spPr>
          <a:xfrm>
            <a:off x="647570" y="4445045"/>
            <a:ext cx="1874424" cy="369332"/>
          </a:xfrm>
          <a:prstGeom prst="rect">
            <a:avLst/>
          </a:prstGeom>
          <a:noFill/>
        </p:spPr>
        <p:txBody>
          <a:bodyPr wrap="none" rtlCol="0">
            <a:spAutoFit/>
          </a:bodyPr>
          <a:lstStyle/>
          <a:p>
            <a:r>
              <a:rPr lang="en-US" dirty="0"/>
              <a:t>Quadratic (Bar3)</a:t>
            </a:r>
          </a:p>
        </p:txBody>
      </p:sp>
      <p:grpSp>
        <p:nvGrpSpPr>
          <p:cNvPr id="10" name="Group 9">
            <a:extLst>
              <a:ext uri="{FF2B5EF4-FFF2-40B4-BE49-F238E27FC236}">
                <a16:creationId xmlns:a16="http://schemas.microsoft.com/office/drawing/2014/main" id="{1417776B-A168-3EDE-627D-EAB4C8016B3C}"/>
              </a:ext>
            </a:extLst>
          </p:cNvPr>
          <p:cNvGrpSpPr/>
          <p:nvPr/>
        </p:nvGrpSpPr>
        <p:grpSpPr>
          <a:xfrm>
            <a:off x="6050810" y="1266649"/>
            <a:ext cx="4438332" cy="1298448"/>
            <a:chOff x="2359038" y="3961459"/>
            <a:chExt cx="4438332" cy="1298448"/>
          </a:xfrm>
        </p:grpSpPr>
        <p:grpSp>
          <p:nvGrpSpPr>
            <p:cNvPr id="11" name="Group 10">
              <a:extLst>
                <a:ext uri="{FF2B5EF4-FFF2-40B4-BE49-F238E27FC236}">
                  <a16:creationId xmlns:a16="http://schemas.microsoft.com/office/drawing/2014/main" id="{8D77CEE0-11E7-47B4-FCE2-81B4270414B3}"/>
                </a:ext>
              </a:extLst>
            </p:cNvPr>
            <p:cNvGrpSpPr/>
            <p:nvPr/>
          </p:nvGrpSpPr>
          <p:grpSpPr>
            <a:xfrm>
              <a:off x="2359038" y="4158066"/>
              <a:ext cx="4438332" cy="550812"/>
              <a:chOff x="2422230" y="2834231"/>
              <a:chExt cx="4438332" cy="550812"/>
            </a:xfrm>
          </p:grpSpPr>
          <p:cxnSp>
            <p:nvCxnSpPr>
              <p:cNvPr id="16" name="Straight Connector 15">
                <a:extLst>
                  <a:ext uri="{FF2B5EF4-FFF2-40B4-BE49-F238E27FC236}">
                    <a16:creationId xmlns:a16="http://schemas.microsoft.com/office/drawing/2014/main" id="{C27FEABA-EDEE-9F59-E915-9D17D22FE1E1}"/>
                  </a:ext>
                </a:extLst>
              </p:cNvPr>
              <p:cNvCxnSpPr>
                <a:cxnSpLocks/>
                <a:stCxn id="17" idx="2"/>
                <a:endCxn id="18" idx="6"/>
              </p:cNvCxnSpPr>
              <p:nvPr/>
            </p:nvCxnSpPr>
            <p:spPr>
              <a:xfrm flipV="1">
                <a:off x="2422230" y="3256753"/>
                <a:ext cx="4347860" cy="3653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F1609EC8-88D0-6EED-C5F9-936D4A443034}"/>
                  </a:ext>
                </a:extLst>
              </p:cNvPr>
              <p:cNvSpPr/>
              <p:nvPr/>
            </p:nvSpPr>
            <p:spPr>
              <a:xfrm>
                <a:off x="2422230" y="3201523"/>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F4660758-3A2B-0E3A-4E17-B3511C49A8F2}"/>
                  </a:ext>
                </a:extLst>
              </p:cNvPr>
              <p:cNvSpPr/>
              <p:nvPr/>
            </p:nvSpPr>
            <p:spPr>
              <a:xfrm>
                <a:off x="6587210" y="3164993"/>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0E89CB7E-0D47-843E-4016-0219723CF11E}"/>
                  </a:ext>
                </a:extLst>
              </p:cNvPr>
              <p:cNvSpPr/>
              <p:nvPr/>
            </p:nvSpPr>
            <p:spPr>
              <a:xfrm>
                <a:off x="4504720" y="3173993"/>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C1B96904-84D1-7FA1-0790-7C70B6BAD7E0}"/>
                  </a:ext>
                </a:extLst>
              </p:cNvPr>
              <p:cNvSpPr txBox="1"/>
              <p:nvPr/>
            </p:nvSpPr>
            <p:spPr>
              <a:xfrm>
                <a:off x="4442912" y="2834231"/>
                <a:ext cx="2417650" cy="369332"/>
              </a:xfrm>
              <a:prstGeom prst="rect">
                <a:avLst/>
              </a:prstGeom>
              <a:noFill/>
            </p:spPr>
            <p:txBody>
              <a:bodyPr wrap="none" rtlCol="0">
                <a:spAutoFit/>
              </a:bodyPr>
              <a:lstStyle/>
              <a:p>
                <a:r>
                  <a:rPr lang="en-US" dirty="0"/>
                  <a:t>1                 3              2</a:t>
                </a:r>
              </a:p>
            </p:txBody>
          </p:sp>
        </p:grpSp>
        <p:sp>
          <p:nvSpPr>
            <p:cNvPr id="12" name="Oval 11">
              <a:extLst>
                <a:ext uri="{FF2B5EF4-FFF2-40B4-BE49-F238E27FC236}">
                  <a16:creationId xmlns:a16="http://schemas.microsoft.com/office/drawing/2014/main" id="{E2C6B44A-3AA1-F371-FC30-9D6E87D78EB9}"/>
                </a:ext>
              </a:extLst>
            </p:cNvPr>
            <p:cNvSpPr/>
            <p:nvPr/>
          </p:nvSpPr>
          <p:spPr>
            <a:xfrm>
              <a:off x="5566074" y="4519425"/>
              <a:ext cx="137160" cy="1371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val 12">
              <a:extLst>
                <a:ext uri="{FF2B5EF4-FFF2-40B4-BE49-F238E27FC236}">
                  <a16:creationId xmlns:a16="http://schemas.microsoft.com/office/drawing/2014/main" id="{9C697EA1-137F-2618-BFAD-4BA61A76FDD0}"/>
                </a:ext>
              </a:extLst>
            </p:cNvPr>
            <p:cNvSpPr/>
            <p:nvPr/>
          </p:nvSpPr>
          <p:spPr>
            <a:xfrm>
              <a:off x="3341034" y="4541195"/>
              <a:ext cx="137160" cy="1371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DF017FFF-F040-69FD-74CC-DC3CA614ACDF}"/>
                </a:ext>
              </a:extLst>
            </p:cNvPr>
            <p:cNvSpPr/>
            <p:nvPr/>
          </p:nvSpPr>
          <p:spPr>
            <a:xfrm>
              <a:off x="4059802" y="3961459"/>
              <a:ext cx="925902" cy="1298448"/>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BEBBA1C8-2D27-06FA-3D22-8B6768EF4D53}"/>
                </a:ext>
              </a:extLst>
            </p:cNvPr>
            <p:cNvSpPr/>
            <p:nvPr/>
          </p:nvSpPr>
          <p:spPr>
            <a:xfrm>
              <a:off x="4549211" y="4442919"/>
              <a:ext cx="2103120" cy="266312"/>
            </a:xfrm>
            <a:prstGeom prst="rect">
              <a:avLst/>
            </a:prstGeom>
            <a:solidFill>
              <a:schemeClr val="accent1">
                <a:alpha val="16747"/>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3D821B9F-E60C-B579-9A03-79158FAE8326}"/>
              </a:ext>
            </a:extLst>
          </p:cNvPr>
          <p:cNvSpPr txBox="1"/>
          <p:nvPr/>
        </p:nvSpPr>
        <p:spPr>
          <a:xfrm>
            <a:off x="647570" y="1200262"/>
            <a:ext cx="1718740" cy="369332"/>
          </a:xfrm>
          <a:prstGeom prst="rect">
            <a:avLst/>
          </a:prstGeom>
          <a:noFill/>
        </p:spPr>
        <p:txBody>
          <a:bodyPr wrap="none" rtlCol="0">
            <a:spAutoFit/>
          </a:bodyPr>
          <a:lstStyle/>
          <a:p>
            <a:r>
              <a:rPr lang="en-US" dirty="0"/>
              <a:t>Linear (Quad4)</a:t>
            </a:r>
          </a:p>
        </p:txBody>
      </p:sp>
      <p:pic>
        <p:nvPicPr>
          <p:cNvPr id="26" name="Picture 25">
            <a:extLst>
              <a:ext uri="{FF2B5EF4-FFF2-40B4-BE49-F238E27FC236}">
                <a16:creationId xmlns:a16="http://schemas.microsoft.com/office/drawing/2014/main" id="{0EF8B2BB-BECC-395A-AA68-14E2FE6D0390}"/>
              </a:ext>
            </a:extLst>
          </p:cNvPr>
          <p:cNvPicPr>
            <a:picLocks noChangeAspect="1"/>
          </p:cNvPicPr>
          <p:nvPr/>
        </p:nvPicPr>
        <p:blipFill>
          <a:blip r:embed="rId4"/>
          <a:stretch>
            <a:fillRect/>
          </a:stretch>
        </p:blipFill>
        <p:spPr>
          <a:xfrm>
            <a:off x="385531" y="1638001"/>
            <a:ext cx="2565400" cy="2590800"/>
          </a:xfrm>
          <a:prstGeom prst="rect">
            <a:avLst/>
          </a:prstGeom>
        </p:spPr>
      </p:pic>
      <p:pic>
        <p:nvPicPr>
          <p:cNvPr id="29" name="Picture 28">
            <a:extLst>
              <a:ext uri="{FF2B5EF4-FFF2-40B4-BE49-F238E27FC236}">
                <a16:creationId xmlns:a16="http://schemas.microsoft.com/office/drawing/2014/main" id="{426E5893-DB0D-0EB4-C091-66098C1C59A2}"/>
              </a:ext>
            </a:extLst>
          </p:cNvPr>
          <p:cNvPicPr>
            <a:picLocks noChangeAspect="1"/>
          </p:cNvPicPr>
          <p:nvPr/>
        </p:nvPicPr>
        <p:blipFill>
          <a:blip r:embed="rId5"/>
          <a:stretch>
            <a:fillRect/>
          </a:stretch>
        </p:blipFill>
        <p:spPr>
          <a:xfrm>
            <a:off x="385531" y="4897573"/>
            <a:ext cx="2362200" cy="1714500"/>
          </a:xfrm>
          <a:prstGeom prst="rect">
            <a:avLst/>
          </a:prstGeom>
        </p:spPr>
      </p:pic>
    </p:spTree>
    <p:extLst>
      <p:ext uri="{BB962C8B-B14F-4D97-AF65-F5344CB8AC3E}">
        <p14:creationId xmlns:p14="http://schemas.microsoft.com/office/powerpoint/2010/main" val="3335594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B9A753-9A9F-C4F2-3903-2F89425B594F}"/>
              </a:ext>
            </a:extLst>
          </p:cNvPr>
          <p:cNvSpPr>
            <a:spLocks noGrp="1"/>
          </p:cNvSpPr>
          <p:nvPr>
            <p:ph type="title"/>
          </p:nvPr>
        </p:nvSpPr>
        <p:spPr/>
        <p:txBody>
          <a:bodyPr/>
          <a:lstStyle/>
          <a:p>
            <a:r>
              <a:rPr lang="en-US" dirty="0"/>
              <a:t>Model Passive Scalar Transport: Introducing the Test Function, w</a:t>
            </a:r>
          </a:p>
        </p:txBody>
      </p:sp>
      <p:sp>
        <p:nvSpPr>
          <p:cNvPr id="3" name="Slide Number Placeholder 2">
            <a:extLst>
              <a:ext uri="{FF2B5EF4-FFF2-40B4-BE49-F238E27FC236}">
                <a16:creationId xmlns:a16="http://schemas.microsoft.com/office/drawing/2014/main" id="{315C0569-E65F-DF2D-2EA3-14251C072D2C}"/>
              </a:ext>
            </a:extLst>
          </p:cNvPr>
          <p:cNvSpPr>
            <a:spLocks noGrp="1"/>
          </p:cNvSpPr>
          <p:nvPr>
            <p:ph type="sldNum" sz="quarter" idx="10"/>
          </p:nvPr>
        </p:nvSpPr>
        <p:spPr/>
        <p:txBody>
          <a:bodyPr/>
          <a:lstStyle/>
          <a:p>
            <a:fld id="{4FAB73BC-B049-4115-A692-8D63A059BFB8}" type="slidenum">
              <a:rPr lang="en-US" smtClean="0"/>
              <a:pPr/>
              <a:t>21</a:t>
            </a:fld>
            <a:endParaRPr lang="en-US" dirty="0"/>
          </a:p>
        </p:txBody>
      </p:sp>
      <p:sp>
        <p:nvSpPr>
          <p:cNvPr id="4" name="Content Placeholder 3">
            <a:extLst>
              <a:ext uri="{FF2B5EF4-FFF2-40B4-BE49-F238E27FC236}">
                <a16:creationId xmlns:a16="http://schemas.microsoft.com/office/drawing/2014/main" id="{E5FAFC13-7926-4D18-2A29-DB18A8A3CCF9}"/>
              </a:ext>
            </a:extLst>
          </p:cNvPr>
          <p:cNvSpPr>
            <a:spLocks noGrp="1"/>
          </p:cNvSpPr>
          <p:nvPr>
            <p:ph sz="quarter" idx="11"/>
          </p:nvPr>
        </p:nvSpPr>
        <p:spPr>
          <a:xfrm>
            <a:off x="647700" y="1409700"/>
            <a:ext cx="11049000" cy="5426812"/>
          </a:xfrm>
        </p:spPr>
        <p:txBody>
          <a:bodyPr>
            <a:normAutofit/>
          </a:bodyPr>
          <a:lstStyle/>
          <a:p>
            <a:pPr marL="342900" indent="-342900">
              <a:buFont typeface="Arial" panose="020B0604020202020204" pitchFamily="34" charset="0"/>
              <a:buChar char="•"/>
            </a:pPr>
            <a:r>
              <a:rPr lang="en-US" dirty="0"/>
              <a:t>Time/</a:t>
            </a:r>
            <a:r>
              <a:rPr lang="en-US" dirty="0" err="1"/>
              <a:t>Src</a:t>
            </a:r>
            <a:r>
              <a:rPr lang="en-US" dirty="0"/>
              <a:t>/Advection/Diffusion equation for scalar </a:t>
            </a:r>
            <a:r>
              <a:rPr lang="en-US" dirty="0">
                <a:latin typeface="Symbol" pitchFamily="2" charset="2"/>
              </a:rPr>
              <a:t>f</a:t>
            </a:r>
          </a:p>
          <a:p>
            <a:pPr marL="342900" indent="-342900">
              <a:buFont typeface="Arial" panose="020B0604020202020204" pitchFamily="34" charset="0"/>
              <a:buChar char="•"/>
            </a:pPr>
            <a:endParaRPr lang="en-US" dirty="0">
              <a:latin typeface="Symbol" pitchFamily="2" charset="2"/>
            </a:endParaRPr>
          </a:p>
          <a:p>
            <a:pPr marL="342900" indent="-342900">
              <a:buFont typeface="Arial" panose="020B0604020202020204" pitchFamily="34" charset="0"/>
              <a:buChar char="•"/>
            </a:pPr>
            <a:endParaRPr lang="en-US" dirty="0">
              <a:latin typeface="Symbol" pitchFamily="2" charset="2"/>
            </a:endParaRPr>
          </a:p>
          <a:p>
            <a:pPr marL="342900" indent="-342900">
              <a:buFont typeface="Arial" panose="020B0604020202020204" pitchFamily="34" charset="0"/>
              <a:buChar char="•"/>
            </a:pPr>
            <a:endParaRPr lang="en-US" dirty="0">
              <a:latin typeface="Symbol" pitchFamily="2" charset="2"/>
            </a:endParaRPr>
          </a:p>
          <a:p>
            <a:endParaRPr lang="en-US" dirty="0">
              <a:latin typeface="Symbol" pitchFamily="2" charset="2"/>
            </a:endParaRPr>
          </a:p>
          <a:p>
            <a:r>
              <a:rPr lang="en-US" dirty="0"/>
              <a:t>Under the assumption,		          yields: </a:t>
            </a:r>
          </a:p>
          <a:p>
            <a:endParaRPr lang="en-US" dirty="0"/>
          </a:p>
          <a:p>
            <a:r>
              <a:rPr lang="en-US" dirty="0"/>
              <a:t>We can also integrate this PDE over the volume, while introducing a test function, w</a:t>
            </a:r>
          </a:p>
          <a:p>
            <a:endParaRPr lang="en-US" dirty="0">
              <a:solidFill>
                <a:srgbClr val="000000"/>
              </a:solidFill>
              <a:effectLst/>
            </a:endParaRPr>
          </a:p>
          <a:p>
            <a:endParaRPr lang="en-US" dirty="0">
              <a:solidFill>
                <a:srgbClr val="000000"/>
              </a:solidFill>
              <a:effectLst/>
            </a:endParaRPr>
          </a:p>
          <a:p>
            <a:pPr marL="342900" indent="-342900">
              <a:buFont typeface="Arial" panose="020B0604020202020204" pitchFamily="34" charset="0"/>
              <a:buChar char="•"/>
            </a:pPr>
            <a:r>
              <a:rPr lang="en-US" dirty="0">
                <a:solidFill>
                  <a:srgbClr val="000000"/>
                </a:solidFill>
                <a:effectLst/>
              </a:rPr>
              <a:t>The above is the so-called weak-form of the original (strong form) partial differential equation</a:t>
            </a:r>
          </a:p>
          <a:p>
            <a:pPr marL="342900" indent="-342900">
              <a:buFont typeface="Arial" panose="020B0604020202020204" pitchFamily="34" charset="0"/>
              <a:buChar char="•"/>
            </a:pPr>
            <a:r>
              <a:rPr lang="en-US" dirty="0">
                <a:solidFill>
                  <a:srgbClr val="000000"/>
                </a:solidFill>
                <a:effectLst/>
              </a:rPr>
              <a:t>The elegant concept of a weighted residual statement is to seek a weak solution such that the residual is orthogonal to a selected space of weight functions</a:t>
            </a:r>
          </a:p>
          <a:p>
            <a:endParaRPr lang="en-US" dirty="0"/>
          </a:p>
        </p:txBody>
      </p:sp>
      <p:pic>
        <p:nvPicPr>
          <p:cNvPr id="5" name="Picture 4">
            <a:extLst>
              <a:ext uri="{FF2B5EF4-FFF2-40B4-BE49-F238E27FC236}">
                <a16:creationId xmlns:a16="http://schemas.microsoft.com/office/drawing/2014/main" id="{615501AC-7664-D67B-2542-DA056483C816}"/>
              </a:ext>
            </a:extLst>
          </p:cNvPr>
          <p:cNvPicPr>
            <a:picLocks noChangeAspect="1"/>
          </p:cNvPicPr>
          <p:nvPr/>
        </p:nvPicPr>
        <p:blipFill>
          <a:blip r:embed="rId2"/>
          <a:stretch>
            <a:fillRect/>
          </a:stretch>
        </p:blipFill>
        <p:spPr>
          <a:xfrm>
            <a:off x="5976964" y="3089913"/>
            <a:ext cx="4546600" cy="685800"/>
          </a:xfrm>
          <a:prstGeom prst="rect">
            <a:avLst/>
          </a:prstGeom>
        </p:spPr>
      </p:pic>
      <p:pic>
        <p:nvPicPr>
          <p:cNvPr id="7" name="Picture 6">
            <a:extLst>
              <a:ext uri="{FF2B5EF4-FFF2-40B4-BE49-F238E27FC236}">
                <a16:creationId xmlns:a16="http://schemas.microsoft.com/office/drawing/2014/main" id="{CAF1FE3B-43C6-2E4F-ACF0-EEA925CF3561}"/>
              </a:ext>
            </a:extLst>
          </p:cNvPr>
          <p:cNvPicPr>
            <a:picLocks noChangeAspect="1"/>
          </p:cNvPicPr>
          <p:nvPr/>
        </p:nvPicPr>
        <p:blipFill>
          <a:blip r:embed="rId3"/>
          <a:stretch>
            <a:fillRect/>
          </a:stretch>
        </p:blipFill>
        <p:spPr>
          <a:xfrm>
            <a:off x="3134425" y="1972810"/>
            <a:ext cx="4559300" cy="685800"/>
          </a:xfrm>
          <a:prstGeom prst="rect">
            <a:avLst/>
          </a:prstGeom>
        </p:spPr>
      </p:pic>
      <p:pic>
        <p:nvPicPr>
          <p:cNvPr id="8" name="Picture 7">
            <a:extLst>
              <a:ext uri="{FF2B5EF4-FFF2-40B4-BE49-F238E27FC236}">
                <a16:creationId xmlns:a16="http://schemas.microsoft.com/office/drawing/2014/main" id="{F565C1AF-0146-38F7-1B4E-29937B7E2DE1}"/>
              </a:ext>
            </a:extLst>
          </p:cNvPr>
          <p:cNvPicPr>
            <a:picLocks noChangeAspect="1"/>
          </p:cNvPicPr>
          <p:nvPr/>
        </p:nvPicPr>
        <p:blipFill>
          <a:blip r:embed="rId4"/>
          <a:stretch>
            <a:fillRect/>
          </a:stretch>
        </p:blipFill>
        <p:spPr>
          <a:xfrm>
            <a:off x="3550622" y="3187961"/>
            <a:ext cx="1092200" cy="520700"/>
          </a:xfrm>
          <a:prstGeom prst="rect">
            <a:avLst/>
          </a:prstGeom>
        </p:spPr>
      </p:pic>
      <p:pic>
        <p:nvPicPr>
          <p:cNvPr id="12" name="Picture 11">
            <a:extLst>
              <a:ext uri="{FF2B5EF4-FFF2-40B4-BE49-F238E27FC236}">
                <a16:creationId xmlns:a16="http://schemas.microsoft.com/office/drawing/2014/main" id="{5546E49D-B369-FE66-5E9D-B130BE7FBBB9}"/>
              </a:ext>
            </a:extLst>
          </p:cNvPr>
          <p:cNvPicPr>
            <a:picLocks noChangeAspect="1"/>
          </p:cNvPicPr>
          <p:nvPr/>
        </p:nvPicPr>
        <p:blipFill>
          <a:blip r:embed="rId5"/>
          <a:stretch>
            <a:fillRect/>
          </a:stretch>
        </p:blipFill>
        <p:spPr>
          <a:xfrm>
            <a:off x="1922651" y="4599539"/>
            <a:ext cx="7416800" cy="685800"/>
          </a:xfrm>
          <a:prstGeom prst="rect">
            <a:avLst/>
          </a:prstGeom>
        </p:spPr>
      </p:pic>
    </p:spTree>
    <p:extLst>
      <p:ext uri="{BB962C8B-B14F-4D97-AF65-F5344CB8AC3E}">
        <p14:creationId xmlns:p14="http://schemas.microsoft.com/office/powerpoint/2010/main" val="30661764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B9A753-9A9F-C4F2-3903-2F89425B594F}"/>
              </a:ext>
            </a:extLst>
          </p:cNvPr>
          <p:cNvSpPr>
            <a:spLocks noGrp="1"/>
          </p:cNvSpPr>
          <p:nvPr>
            <p:ph type="title"/>
          </p:nvPr>
        </p:nvSpPr>
        <p:spPr/>
        <p:txBody>
          <a:bodyPr/>
          <a:lstStyle/>
          <a:p>
            <a:r>
              <a:rPr lang="en-US" dirty="0"/>
              <a:t>Model Passive Scalar Transport: Integration-by-Parts</a:t>
            </a:r>
          </a:p>
        </p:txBody>
      </p:sp>
      <p:sp>
        <p:nvSpPr>
          <p:cNvPr id="3" name="Slide Number Placeholder 2">
            <a:extLst>
              <a:ext uri="{FF2B5EF4-FFF2-40B4-BE49-F238E27FC236}">
                <a16:creationId xmlns:a16="http://schemas.microsoft.com/office/drawing/2014/main" id="{315C0569-E65F-DF2D-2EA3-14251C072D2C}"/>
              </a:ext>
            </a:extLst>
          </p:cNvPr>
          <p:cNvSpPr>
            <a:spLocks noGrp="1"/>
          </p:cNvSpPr>
          <p:nvPr>
            <p:ph type="sldNum" sz="quarter" idx="10"/>
          </p:nvPr>
        </p:nvSpPr>
        <p:spPr/>
        <p:txBody>
          <a:bodyPr/>
          <a:lstStyle/>
          <a:p>
            <a:fld id="{4FAB73BC-B049-4115-A692-8D63A059BFB8}" type="slidenum">
              <a:rPr lang="en-US" smtClean="0"/>
              <a:pPr/>
              <a:t>22</a:t>
            </a:fld>
            <a:endParaRPr lang="en-US" dirty="0"/>
          </a:p>
        </p:txBody>
      </p:sp>
      <p:sp>
        <p:nvSpPr>
          <p:cNvPr id="4" name="Content Placeholder 3">
            <a:extLst>
              <a:ext uri="{FF2B5EF4-FFF2-40B4-BE49-F238E27FC236}">
                <a16:creationId xmlns:a16="http://schemas.microsoft.com/office/drawing/2014/main" id="{E5FAFC13-7926-4D18-2A29-DB18A8A3CCF9}"/>
              </a:ext>
            </a:extLst>
          </p:cNvPr>
          <p:cNvSpPr>
            <a:spLocks noGrp="1"/>
          </p:cNvSpPr>
          <p:nvPr>
            <p:ph sz="quarter" idx="11"/>
          </p:nvPr>
        </p:nvSpPr>
        <p:spPr>
          <a:xfrm>
            <a:off x="647700" y="1409700"/>
            <a:ext cx="11049000" cy="5426812"/>
          </a:xfrm>
        </p:spPr>
        <p:txBody>
          <a:bodyPr>
            <a:normAutofit/>
          </a:bodyPr>
          <a:lstStyle/>
          <a:p>
            <a:pPr marL="342900" indent="-342900">
              <a:buFont typeface="Arial" panose="020B0604020202020204" pitchFamily="34" charset="0"/>
              <a:buChar char="•"/>
            </a:pPr>
            <a:r>
              <a:rPr lang="en-US" dirty="0"/>
              <a:t>Recall, integration-by-parts, for example,</a:t>
            </a:r>
          </a:p>
          <a:p>
            <a:pPr marL="342900" indent="-342900">
              <a:buFont typeface="Arial" panose="020B0604020202020204" pitchFamily="34" charset="0"/>
              <a:buChar char="•"/>
            </a:pPr>
            <a:endParaRPr lang="en-US" dirty="0"/>
          </a:p>
          <a:p>
            <a:endParaRPr lang="en-US" dirty="0"/>
          </a:p>
          <a:p>
            <a:pPr marL="342900" indent="-342900">
              <a:buFont typeface="Arial" panose="020B0604020202020204" pitchFamily="34" charset="0"/>
              <a:buChar char="•"/>
            </a:pPr>
            <a:r>
              <a:rPr lang="en-US" dirty="0"/>
              <a:t>Note, that w must be differentiable at least once</a:t>
            </a:r>
          </a:p>
          <a:p>
            <a:pPr marL="342900" indent="-342900">
              <a:buFont typeface="Arial" panose="020B0604020202020204" pitchFamily="34" charset="0"/>
              <a:buChar char="•"/>
            </a:pPr>
            <a:r>
              <a:rPr lang="en-US" dirty="0"/>
              <a:t>Under the special designation of w to be a piecewise constant, or Heaviside function, the gradient of this is a (negative) Dirac delta function</a:t>
            </a:r>
          </a:p>
          <a:p>
            <a:r>
              <a:rPr lang="en-US" dirty="0"/>
              <a:t> </a:t>
            </a:r>
          </a:p>
          <a:p>
            <a:pPr marL="342900" indent="-342900">
              <a:buFont typeface="Arial" panose="020B0604020202020204" pitchFamily="34" charset="0"/>
              <a:buChar char="•"/>
            </a:pPr>
            <a:r>
              <a:rPr lang="en-US" dirty="0">
                <a:solidFill>
                  <a:srgbClr val="000000"/>
                </a:solidFill>
                <a:effectLst/>
              </a:rPr>
              <a:t>A key property of this function is that the gradient of the piece-wise constant test function is a distribution of delta functions on the sub-control volume surface yielding,</a:t>
            </a:r>
          </a:p>
          <a:p>
            <a:pPr marL="342900" indent="-342900">
              <a:buFont typeface="Arial" panose="020B0604020202020204" pitchFamily="34" charset="0"/>
              <a:buChar char="•"/>
            </a:pPr>
            <a:endParaRPr lang="en-US" dirty="0">
              <a:solidFill>
                <a:srgbClr val="000000"/>
              </a:solidFill>
            </a:endParaRPr>
          </a:p>
          <a:p>
            <a:pPr marL="342900" indent="-342900">
              <a:buFont typeface="Arial" panose="020B0604020202020204" pitchFamily="34" charset="0"/>
              <a:buChar char="•"/>
            </a:pPr>
            <a:endParaRPr lang="en-US" dirty="0">
              <a:solidFill>
                <a:srgbClr val="000000"/>
              </a:solidFill>
              <a:effectLst/>
            </a:endParaRPr>
          </a:p>
          <a:p>
            <a:pPr marL="342900" indent="-342900">
              <a:buFont typeface="Arial" panose="020B0604020202020204" pitchFamily="34" charset="0"/>
              <a:buChar char="•"/>
            </a:pPr>
            <a:r>
              <a:rPr lang="en-US" dirty="0">
                <a:solidFill>
                  <a:srgbClr val="000000"/>
                </a:solidFill>
              </a:rPr>
              <a:t>Recall, we could have arrived at this form by simply usage of Gauss-Divergence, however, this formality allows us to view a finite volume scheme as a Petrov-</a:t>
            </a:r>
            <a:r>
              <a:rPr lang="en-US" dirty="0" err="1">
                <a:solidFill>
                  <a:srgbClr val="000000"/>
                </a:solidFill>
              </a:rPr>
              <a:t>Galerkin</a:t>
            </a:r>
            <a:r>
              <a:rPr lang="en-US" dirty="0">
                <a:solidFill>
                  <a:srgbClr val="000000"/>
                </a:solidFill>
              </a:rPr>
              <a:t> scheme, i.e., the underlying basis differs from the test function</a:t>
            </a:r>
          </a:p>
        </p:txBody>
      </p:sp>
      <p:pic>
        <p:nvPicPr>
          <p:cNvPr id="11" name="Picture 10">
            <a:extLst>
              <a:ext uri="{FF2B5EF4-FFF2-40B4-BE49-F238E27FC236}">
                <a16:creationId xmlns:a16="http://schemas.microsoft.com/office/drawing/2014/main" id="{1361A1B9-F205-EDFC-F7A8-C43D34FE8C4B}"/>
              </a:ext>
            </a:extLst>
          </p:cNvPr>
          <p:cNvPicPr>
            <a:picLocks noChangeAspect="1"/>
          </p:cNvPicPr>
          <p:nvPr/>
        </p:nvPicPr>
        <p:blipFill>
          <a:blip r:embed="rId2"/>
          <a:stretch>
            <a:fillRect/>
          </a:stretch>
        </p:blipFill>
        <p:spPr>
          <a:xfrm>
            <a:off x="2175790" y="1899086"/>
            <a:ext cx="6197600" cy="673100"/>
          </a:xfrm>
          <a:prstGeom prst="rect">
            <a:avLst/>
          </a:prstGeom>
        </p:spPr>
      </p:pic>
      <p:pic>
        <p:nvPicPr>
          <p:cNvPr id="14" name="Picture 13">
            <a:extLst>
              <a:ext uri="{FF2B5EF4-FFF2-40B4-BE49-F238E27FC236}">
                <a16:creationId xmlns:a16="http://schemas.microsoft.com/office/drawing/2014/main" id="{5AF9C751-DFDE-689E-33DB-D02DF031895B}"/>
              </a:ext>
            </a:extLst>
          </p:cNvPr>
          <p:cNvPicPr>
            <a:picLocks noChangeAspect="1"/>
          </p:cNvPicPr>
          <p:nvPr/>
        </p:nvPicPr>
        <p:blipFill>
          <a:blip r:embed="rId3"/>
          <a:stretch>
            <a:fillRect/>
          </a:stretch>
        </p:blipFill>
        <p:spPr>
          <a:xfrm>
            <a:off x="3448050" y="4762500"/>
            <a:ext cx="6400800" cy="685800"/>
          </a:xfrm>
          <a:prstGeom prst="rect">
            <a:avLst/>
          </a:prstGeom>
        </p:spPr>
      </p:pic>
      <p:pic>
        <p:nvPicPr>
          <p:cNvPr id="5" name="Picture 4">
            <a:extLst>
              <a:ext uri="{FF2B5EF4-FFF2-40B4-BE49-F238E27FC236}">
                <a16:creationId xmlns:a16="http://schemas.microsoft.com/office/drawing/2014/main" id="{BDF49114-330F-76C6-331F-99F5EDED7EBB}"/>
              </a:ext>
            </a:extLst>
          </p:cNvPr>
          <p:cNvPicPr>
            <a:picLocks noChangeAspect="1"/>
          </p:cNvPicPr>
          <p:nvPr/>
        </p:nvPicPr>
        <p:blipFill>
          <a:blip r:embed="rId4"/>
          <a:stretch>
            <a:fillRect/>
          </a:stretch>
        </p:blipFill>
        <p:spPr>
          <a:xfrm>
            <a:off x="7238690" y="3374288"/>
            <a:ext cx="3937000" cy="673100"/>
          </a:xfrm>
          <a:prstGeom prst="rect">
            <a:avLst/>
          </a:prstGeom>
        </p:spPr>
      </p:pic>
    </p:spTree>
    <p:extLst>
      <p:ext uri="{BB962C8B-B14F-4D97-AF65-F5344CB8AC3E}">
        <p14:creationId xmlns:p14="http://schemas.microsoft.com/office/powerpoint/2010/main" val="506343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9CF45B-9C79-717C-6CC2-B939B0F9B1D8}"/>
              </a:ext>
            </a:extLst>
          </p:cNvPr>
          <p:cNvSpPr>
            <a:spLocks noGrp="1"/>
          </p:cNvSpPr>
          <p:nvPr>
            <p:ph type="title"/>
          </p:nvPr>
        </p:nvSpPr>
        <p:spPr/>
        <p:txBody>
          <a:bodyPr/>
          <a:lstStyle/>
          <a:p>
            <a:r>
              <a:rPr lang="en-US" dirty="0"/>
              <a:t>Deep Dive on EBVC: Node and Edge-loops</a:t>
            </a:r>
          </a:p>
        </p:txBody>
      </p:sp>
      <p:sp>
        <p:nvSpPr>
          <p:cNvPr id="3" name="Slide Number Placeholder 2">
            <a:extLst>
              <a:ext uri="{FF2B5EF4-FFF2-40B4-BE49-F238E27FC236}">
                <a16:creationId xmlns:a16="http://schemas.microsoft.com/office/drawing/2014/main" id="{6A0B6BB6-0D9E-4AAE-5741-36814790CCB6}"/>
              </a:ext>
            </a:extLst>
          </p:cNvPr>
          <p:cNvSpPr>
            <a:spLocks noGrp="1"/>
          </p:cNvSpPr>
          <p:nvPr>
            <p:ph type="sldNum" sz="quarter" idx="10"/>
          </p:nvPr>
        </p:nvSpPr>
        <p:spPr/>
        <p:txBody>
          <a:bodyPr/>
          <a:lstStyle/>
          <a:p>
            <a:fld id="{4FAB73BC-B049-4115-A692-8D63A059BFB8}" type="slidenum">
              <a:rPr lang="en-US" smtClean="0"/>
              <a:pPr/>
              <a:t>23</a:t>
            </a:fld>
            <a:endParaRPr lang="en-US" dirty="0"/>
          </a:p>
        </p:txBody>
      </p:sp>
      <p:sp>
        <p:nvSpPr>
          <p:cNvPr id="4" name="Content Placeholder 3">
            <a:extLst>
              <a:ext uri="{FF2B5EF4-FFF2-40B4-BE49-F238E27FC236}">
                <a16:creationId xmlns:a16="http://schemas.microsoft.com/office/drawing/2014/main" id="{724A8115-19C3-4C14-18A2-A0C9DD3A2B70}"/>
              </a:ext>
            </a:extLst>
          </p:cNvPr>
          <p:cNvSpPr>
            <a:spLocks noGrp="1"/>
          </p:cNvSpPr>
          <p:nvPr>
            <p:ph sz="quarter" idx="11"/>
          </p:nvPr>
        </p:nvSpPr>
        <p:spPr/>
        <p:txBody>
          <a:bodyPr/>
          <a:lstStyle/>
          <a:p>
            <a:r>
              <a:rPr lang="en-US" dirty="0"/>
              <a:t>EBVC is a discretization scheme that:</a:t>
            </a:r>
          </a:p>
          <a:p>
            <a:pPr marL="342900" indent="-342900">
              <a:buFont typeface="Arial" panose="020B0604020202020204" pitchFamily="34" charset="0"/>
              <a:buChar char="•"/>
            </a:pPr>
            <a:r>
              <a:rPr lang="en-US" dirty="0"/>
              <a:t>Uses a piecewise-constant test function</a:t>
            </a:r>
          </a:p>
          <a:p>
            <a:pPr marL="342900" indent="-342900">
              <a:buFont typeface="Arial" panose="020B0604020202020204" pitchFamily="34" charset="0"/>
              <a:buChar char="•"/>
            </a:pPr>
            <a:r>
              <a:rPr lang="en-US" dirty="0"/>
              <a:t>Is a two-state flux approach, with a face-centered arrangement</a:t>
            </a:r>
          </a:p>
          <a:p>
            <a:pPr marL="342900" indent="-342900">
              <a:buFont typeface="Arial" panose="020B0604020202020204" pitchFamily="34" charset="0"/>
              <a:buChar char="•"/>
            </a:pPr>
            <a:r>
              <a:rPr lang="en-US" dirty="0"/>
              <a:t>Iterates over locally-owned nodes for Time/Source/etc. (volumetric-based terms)</a:t>
            </a:r>
          </a:p>
          <a:p>
            <a:pPr marL="342900" indent="-342900">
              <a:buFont typeface="Arial" panose="020B0604020202020204" pitchFamily="34" charset="0"/>
              <a:buChar char="•"/>
            </a:pPr>
            <a:r>
              <a:rPr lang="en-US" dirty="0"/>
              <a:t>Iterates over locally-owned edges for Advection/Diffusion terms (surface-based terms)</a:t>
            </a:r>
          </a:p>
          <a:p>
            <a:endParaRPr lang="en-US" dirty="0"/>
          </a:p>
        </p:txBody>
      </p:sp>
      <p:grpSp>
        <p:nvGrpSpPr>
          <p:cNvPr id="5" name="Group 4">
            <a:extLst>
              <a:ext uri="{FF2B5EF4-FFF2-40B4-BE49-F238E27FC236}">
                <a16:creationId xmlns:a16="http://schemas.microsoft.com/office/drawing/2014/main" id="{C37ACEC3-2653-6FDD-5920-1130B9BCFEE1}"/>
              </a:ext>
            </a:extLst>
          </p:cNvPr>
          <p:cNvGrpSpPr/>
          <p:nvPr/>
        </p:nvGrpSpPr>
        <p:grpSpPr>
          <a:xfrm>
            <a:off x="309898" y="3425063"/>
            <a:ext cx="3358249" cy="3168978"/>
            <a:chOff x="476994" y="1089765"/>
            <a:chExt cx="3358249" cy="3168978"/>
          </a:xfrm>
        </p:grpSpPr>
        <p:grpSp>
          <p:nvGrpSpPr>
            <p:cNvPr id="6" name="Group 5">
              <a:extLst>
                <a:ext uri="{FF2B5EF4-FFF2-40B4-BE49-F238E27FC236}">
                  <a16:creationId xmlns:a16="http://schemas.microsoft.com/office/drawing/2014/main" id="{6867C346-CF39-B785-9BAB-F2980BECE62B}"/>
                </a:ext>
              </a:extLst>
            </p:cNvPr>
            <p:cNvGrpSpPr/>
            <p:nvPr/>
          </p:nvGrpSpPr>
          <p:grpSpPr>
            <a:xfrm>
              <a:off x="476994" y="1288270"/>
              <a:ext cx="3122851" cy="2800917"/>
              <a:chOff x="3991896" y="155054"/>
              <a:chExt cx="3122851" cy="2800917"/>
            </a:xfrm>
          </p:grpSpPr>
          <p:sp>
            <p:nvSpPr>
              <p:cNvPr id="16" name="Rectangle 15">
                <a:extLst>
                  <a:ext uri="{FF2B5EF4-FFF2-40B4-BE49-F238E27FC236}">
                    <a16:creationId xmlns:a16="http://schemas.microsoft.com/office/drawing/2014/main" id="{EF25D943-93E8-010E-99D5-1C67E8C4BF83}"/>
                  </a:ext>
                </a:extLst>
              </p:cNvPr>
              <p:cNvSpPr/>
              <p:nvPr/>
            </p:nvSpPr>
            <p:spPr>
              <a:xfrm>
                <a:off x="5479778" y="174850"/>
                <a:ext cx="164984" cy="2670213"/>
              </a:xfrm>
              <a:prstGeom prst="rect">
                <a:avLst/>
              </a:prstGeom>
              <a:solidFill>
                <a:srgbClr val="4472C4">
                  <a:alpha val="10000"/>
                </a:srgbClr>
              </a:solidFill>
              <a:ln w="12700" cap="flat" cmpd="sng" algn="ctr">
                <a:solidFill>
                  <a:srgbClr val="00B050"/>
                </a:solidFill>
                <a:prstDash val="solid"/>
                <a:miter lim="800000"/>
              </a:ln>
              <a:effectLst>
                <a:outerShdw blurRad="50800" dist="50800" dir="5400000" algn="ctr" rotWithShape="0">
                  <a:srgbClr val="000000">
                    <a:alpha val="22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7" name="Straight Connector 16">
                <a:extLst>
                  <a:ext uri="{FF2B5EF4-FFF2-40B4-BE49-F238E27FC236}">
                    <a16:creationId xmlns:a16="http://schemas.microsoft.com/office/drawing/2014/main" id="{E89947BE-1816-DA87-2767-35DE2AB38A9F}"/>
                  </a:ext>
                </a:extLst>
              </p:cNvPr>
              <p:cNvCxnSpPr/>
              <p:nvPr/>
            </p:nvCxnSpPr>
            <p:spPr>
              <a:xfrm flipH="1">
                <a:off x="4822373" y="840798"/>
                <a:ext cx="4740" cy="684059"/>
              </a:xfrm>
              <a:prstGeom prst="line">
                <a:avLst/>
              </a:prstGeom>
              <a:noFill/>
              <a:ln w="6350" cap="flat" cmpd="sng" algn="ctr">
                <a:solidFill>
                  <a:srgbClr val="4472C4"/>
                </a:solidFill>
                <a:prstDash val="sysDash"/>
                <a:miter lim="800000"/>
              </a:ln>
              <a:effectLst/>
            </p:spPr>
          </p:cxnSp>
          <p:cxnSp>
            <p:nvCxnSpPr>
              <p:cNvPr id="18" name="Straight Connector 17">
                <a:extLst>
                  <a:ext uri="{FF2B5EF4-FFF2-40B4-BE49-F238E27FC236}">
                    <a16:creationId xmlns:a16="http://schemas.microsoft.com/office/drawing/2014/main" id="{4720BB49-9C24-B7AD-717F-4BCDA2850CAE}"/>
                  </a:ext>
                </a:extLst>
              </p:cNvPr>
              <p:cNvCxnSpPr/>
              <p:nvPr/>
            </p:nvCxnSpPr>
            <p:spPr>
              <a:xfrm flipH="1">
                <a:off x="4825270" y="1537170"/>
                <a:ext cx="4740" cy="684059"/>
              </a:xfrm>
              <a:prstGeom prst="line">
                <a:avLst/>
              </a:prstGeom>
              <a:noFill/>
              <a:ln w="6350" cap="flat" cmpd="sng" algn="ctr">
                <a:solidFill>
                  <a:srgbClr val="4472C4"/>
                </a:solidFill>
                <a:prstDash val="sysDash"/>
                <a:miter lim="800000"/>
              </a:ln>
              <a:effectLst/>
            </p:spPr>
          </p:cxnSp>
          <p:cxnSp>
            <p:nvCxnSpPr>
              <p:cNvPr id="19" name="Straight Connector 18">
                <a:extLst>
                  <a:ext uri="{FF2B5EF4-FFF2-40B4-BE49-F238E27FC236}">
                    <a16:creationId xmlns:a16="http://schemas.microsoft.com/office/drawing/2014/main" id="{13CB1499-E04C-84D1-4BAC-4EFE61C42706}"/>
                  </a:ext>
                </a:extLst>
              </p:cNvPr>
              <p:cNvCxnSpPr/>
              <p:nvPr/>
            </p:nvCxnSpPr>
            <p:spPr>
              <a:xfrm flipV="1">
                <a:off x="4827113" y="2213418"/>
                <a:ext cx="724209" cy="3100"/>
              </a:xfrm>
              <a:prstGeom prst="line">
                <a:avLst/>
              </a:prstGeom>
              <a:noFill/>
              <a:ln w="6350" cap="flat" cmpd="sng" algn="ctr">
                <a:solidFill>
                  <a:srgbClr val="4472C4"/>
                </a:solidFill>
                <a:prstDash val="sysDash"/>
                <a:miter lim="800000"/>
              </a:ln>
              <a:effectLst/>
            </p:spPr>
          </p:cxnSp>
          <p:cxnSp>
            <p:nvCxnSpPr>
              <p:cNvPr id="20" name="Straight Connector 19">
                <a:extLst>
                  <a:ext uri="{FF2B5EF4-FFF2-40B4-BE49-F238E27FC236}">
                    <a16:creationId xmlns:a16="http://schemas.microsoft.com/office/drawing/2014/main" id="{6371D367-42A0-A814-8387-8756635F21B0}"/>
                  </a:ext>
                </a:extLst>
              </p:cNvPr>
              <p:cNvCxnSpPr/>
              <p:nvPr/>
            </p:nvCxnSpPr>
            <p:spPr>
              <a:xfrm flipH="1">
                <a:off x="6235337" y="840132"/>
                <a:ext cx="0" cy="684725"/>
              </a:xfrm>
              <a:prstGeom prst="line">
                <a:avLst/>
              </a:prstGeom>
              <a:noFill/>
              <a:ln w="6350" cap="flat" cmpd="sng" algn="ctr">
                <a:solidFill>
                  <a:srgbClr val="4472C4"/>
                </a:solidFill>
                <a:prstDash val="sysDash"/>
                <a:miter lim="800000"/>
              </a:ln>
              <a:effectLst/>
            </p:spPr>
          </p:cxnSp>
          <p:cxnSp>
            <p:nvCxnSpPr>
              <p:cNvPr id="21" name="Straight Connector 20">
                <a:extLst>
                  <a:ext uri="{FF2B5EF4-FFF2-40B4-BE49-F238E27FC236}">
                    <a16:creationId xmlns:a16="http://schemas.microsoft.com/office/drawing/2014/main" id="{11B9A6D7-A494-CD09-FE45-0352E906172A}"/>
                  </a:ext>
                </a:extLst>
              </p:cNvPr>
              <p:cNvCxnSpPr>
                <a:cxnSpLocks/>
              </p:cNvCxnSpPr>
              <p:nvPr/>
            </p:nvCxnSpPr>
            <p:spPr>
              <a:xfrm>
                <a:off x="4811629" y="838051"/>
                <a:ext cx="1444752" cy="0"/>
              </a:xfrm>
              <a:prstGeom prst="line">
                <a:avLst/>
              </a:prstGeom>
              <a:noFill/>
              <a:ln w="6350" cap="flat" cmpd="sng" algn="ctr">
                <a:solidFill>
                  <a:srgbClr val="4472C4"/>
                </a:solidFill>
                <a:prstDash val="sysDash"/>
                <a:miter lim="800000"/>
              </a:ln>
              <a:effectLst/>
            </p:spPr>
          </p:cxnSp>
          <p:cxnSp>
            <p:nvCxnSpPr>
              <p:cNvPr id="22" name="Straight Connector 21">
                <a:extLst>
                  <a:ext uri="{FF2B5EF4-FFF2-40B4-BE49-F238E27FC236}">
                    <a16:creationId xmlns:a16="http://schemas.microsoft.com/office/drawing/2014/main" id="{B4341A0E-E446-B30A-77DE-0B15E99B4D58}"/>
                  </a:ext>
                </a:extLst>
              </p:cNvPr>
              <p:cNvCxnSpPr/>
              <p:nvPr/>
            </p:nvCxnSpPr>
            <p:spPr>
              <a:xfrm flipH="1" flipV="1">
                <a:off x="4172875" y="1569681"/>
                <a:ext cx="2743200" cy="0"/>
              </a:xfrm>
              <a:prstGeom prst="line">
                <a:avLst/>
              </a:prstGeom>
              <a:noFill/>
              <a:ln w="6350" cap="flat" cmpd="sng" algn="ctr">
                <a:solidFill>
                  <a:sysClr val="windowText" lastClr="000000"/>
                </a:solidFill>
                <a:prstDash val="solid"/>
                <a:miter lim="800000"/>
              </a:ln>
              <a:effectLst/>
            </p:spPr>
          </p:cxnSp>
          <p:cxnSp>
            <p:nvCxnSpPr>
              <p:cNvPr id="23" name="Straight Connector 22">
                <a:extLst>
                  <a:ext uri="{FF2B5EF4-FFF2-40B4-BE49-F238E27FC236}">
                    <a16:creationId xmlns:a16="http://schemas.microsoft.com/office/drawing/2014/main" id="{A0E0927D-E214-B178-DD51-C195522CA9C9}"/>
                  </a:ext>
                </a:extLst>
              </p:cNvPr>
              <p:cNvCxnSpPr/>
              <p:nvPr/>
            </p:nvCxnSpPr>
            <p:spPr>
              <a:xfrm>
                <a:off x="5550266" y="338574"/>
                <a:ext cx="3268" cy="2433877"/>
              </a:xfrm>
              <a:prstGeom prst="line">
                <a:avLst/>
              </a:prstGeom>
              <a:noFill/>
              <a:ln w="6350" cap="flat" cmpd="sng" algn="ctr">
                <a:solidFill>
                  <a:sysClr val="windowText" lastClr="000000"/>
                </a:solidFill>
                <a:prstDash val="solid"/>
                <a:miter lim="800000"/>
              </a:ln>
              <a:effectLst/>
            </p:spPr>
          </p:cxnSp>
          <p:sp>
            <p:nvSpPr>
              <p:cNvPr id="24" name="Oval 23">
                <a:extLst>
                  <a:ext uri="{FF2B5EF4-FFF2-40B4-BE49-F238E27FC236}">
                    <a16:creationId xmlns:a16="http://schemas.microsoft.com/office/drawing/2014/main" id="{F29740C4-2AAC-5053-17F0-4FD8C3C99B0A}"/>
                  </a:ext>
                </a:extLst>
              </p:cNvPr>
              <p:cNvSpPr/>
              <p:nvPr/>
            </p:nvSpPr>
            <p:spPr>
              <a:xfrm>
                <a:off x="6931867" y="1489269"/>
                <a:ext cx="182880" cy="183520"/>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5" name="Oval 24">
                <a:extLst>
                  <a:ext uri="{FF2B5EF4-FFF2-40B4-BE49-F238E27FC236}">
                    <a16:creationId xmlns:a16="http://schemas.microsoft.com/office/drawing/2014/main" id="{00B23D11-BBD1-1EE7-20D3-3818F7AE7576}"/>
                  </a:ext>
                </a:extLst>
              </p:cNvPr>
              <p:cNvSpPr/>
              <p:nvPr/>
            </p:nvSpPr>
            <p:spPr>
              <a:xfrm>
                <a:off x="3991896" y="1489269"/>
                <a:ext cx="182880" cy="183520"/>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6" name="Oval 25">
                <a:extLst>
                  <a:ext uri="{FF2B5EF4-FFF2-40B4-BE49-F238E27FC236}">
                    <a16:creationId xmlns:a16="http://schemas.microsoft.com/office/drawing/2014/main" id="{1B175483-3BF6-8315-1E85-79FA801AC5CC}"/>
                  </a:ext>
                </a:extLst>
              </p:cNvPr>
              <p:cNvSpPr/>
              <p:nvPr/>
            </p:nvSpPr>
            <p:spPr>
              <a:xfrm>
                <a:off x="5485244" y="2772451"/>
                <a:ext cx="182880" cy="183520"/>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 name="Oval 26">
                <a:extLst>
                  <a:ext uri="{FF2B5EF4-FFF2-40B4-BE49-F238E27FC236}">
                    <a16:creationId xmlns:a16="http://schemas.microsoft.com/office/drawing/2014/main" id="{A40BF5B5-27EF-D7AA-CAF8-8E3401A80938}"/>
                  </a:ext>
                </a:extLst>
              </p:cNvPr>
              <p:cNvSpPr/>
              <p:nvPr/>
            </p:nvSpPr>
            <p:spPr>
              <a:xfrm>
                <a:off x="5461882" y="1489269"/>
                <a:ext cx="182880" cy="183520"/>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8" name="Oval 27">
                <a:extLst>
                  <a:ext uri="{FF2B5EF4-FFF2-40B4-BE49-F238E27FC236}">
                    <a16:creationId xmlns:a16="http://schemas.microsoft.com/office/drawing/2014/main" id="{0FA1366D-B1BF-EAF7-9E1E-6147256FF8B2}"/>
                  </a:ext>
                </a:extLst>
              </p:cNvPr>
              <p:cNvSpPr/>
              <p:nvPr/>
            </p:nvSpPr>
            <p:spPr>
              <a:xfrm>
                <a:off x="5461882" y="155054"/>
                <a:ext cx="182880" cy="183520"/>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29" name="Straight Connector 28">
                <a:extLst>
                  <a:ext uri="{FF2B5EF4-FFF2-40B4-BE49-F238E27FC236}">
                    <a16:creationId xmlns:a16="http://schemas.microsoft.com/office/drawing/2014/main" id="{469E0A14-8B88-82A2-01F6-3769E3BA516B}"/>
                  </a:ext>
                </a:extLst>
              </p:cNvPr>
              <p:cNvCxnSpPr/>
              <p:nvPr/>
            </p:nvCxnSpPr>
            <p:spPr>
              <a:xfrm flipH="1">
                <a:off x="6107534" y="1530262"/>
                <a:ext cx="127803" cy="452965"/>
              </a:xfrm>
              <a:prstGeom prst="line">
                <a:avLst/>
              </a:prstGeom>
              <a:noFill/>
              <a:ln w="6350" cap="flat" cmpd="sng" algn="ctr">
                <a:solidFill>
                  <a:srgbClr val="4472C4"/>
                </a:solidFill>
                <a:prstDash val="sysDash"/>
                <a:miter lim="800000"/>
              </a:ln>
              <a:effectLst/>
            </p:spPr>
          </p:cxnSp>
          <p:cxnSp>
            <p:nvCxnSpPr>
              <p:cNvPr id="30" name="Straight Connector 29">
                <a:extLst>
                  <a:ext uri="{FF2B5EF4-FFF2-40B4-BE49-F238E27FC236}">
                    <a16:creationId xmlns:a16="http://schemas.microsoft.com/office/drawing/2014/main" id="{A6FDDC67-F8CC-7324-02A3-6DF434E69539}"/>
                  </a:ext>
                </a:extLst>
              </p:cNvPr>
              <p:cNvCxnSpPr/>
              <p:nvPr/>
            </p:nvCxnSpPr>
            <p:spPr>
              <a:xfrm flipH="1">
                <a:off x="5579150" y="1971125"/>
                <a:ext cx="528383" cy="245784"/>
              </a:xfrm>
              <a:prstGeom prst="line">
                <a:avLst/>
              </a:prstGeom>
              <a:noFill/>
              <a:ln w="6350" cap="flat" cmpd="sng" algn="ctr">
                <a:solidFill>
                  <a:srgbClr val="4472C4"/>
                </a:solidFill>
                <a:prstDash val="sysDash"/>
                <a:miter lim="800000"/>
              </a:ln>
              <a:effectLst/>
            </p:spPr>
          </p:cxnSp>
          <p:sp>
            <p:nvSpPr>
              <p:cNvPr id="31" name="Triangle 30">
                <a:extLst>
                  <a:ext uri="{FF2B5EF4-FFF2-40B4-BE49-F238E27FC236}">
                    <a16:creationId xmlns:a16="http://schemas.microsoft.com/office/drawing/2014/main" id="{FE6AC400-44CB-26CE-CBFC-E19A99F856A9}"/>
                  </a:ext>
                </a:extLst>
              </p:cNvPr>
              <p:cNvSpPr/>
              <p:nvPr/>
            </p:nvSpPr>
            <p:spPr>
              <a:xfrm>
                <a:off x="5519904" y="779933"/>
                <a:ext cx="91440" cy="91440"/>
              </a:xfrm>
              <a:prstGeom prst="triangl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 name="Triangle 31">
                <a:extLst>
                  <a:ext uri="{FF2B5EF4-FFF2-40B4-BE49-F238E27FC236}">
                    <a16:creationId xmlns:a16="http://schemas.microsoft.com/office/drawing/2014/main" id="{4C70CE3C-4CDD-7524-FDEF-C181BF79DDC7}"/>
                  </a:ext>
                </a:extLst>
              </p:cNvPr>
              <p:cNvSpPr/>
              <p:nvPr/>
            </p:nvSpPr>
            <p:spPr>
              <a:xfrm>
                <a:off x="6182138" y="1498223"/>
                <a:ext cx="91440" cy="91440"/>
              </a:xfrm>
              <a:prstGeom prst="triangl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3" name="Triangle 32">
                <a:extLst>
                  <a:ext uri="{FF2B5EF4-FFF2-40B4-BE49-F238E27FC236}">
                    <a16:creationId xmlns:a16="http://schemas.microsoft.com/office/drawing/2014/main" id="{8215FCC2-0495-11BF-19A7-8FEF6B79657C}"/>
                  </a:ext>
                </a:extLst>
              </p:cNvPr>
              <p:cNvSpPr/>
              <p:nvPr/>
            </p:nvSpPr>
            <p:spPr>
              <a:xfrm>
                <a:off x="4781393" y="1509957"/>
                <a:ext cx="91440" cy="91440"/>
              </a:xfrm>
              <a:prstGeom prst="triangl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Triangle 33">
                <a:extLst>
                  <a:ext uri="{FF2B5EF4-FFF2-40B4-BE49-F238E27FC236}">
                    <a16:creationId xmlns:a16="http://schemas.microsoft.com/office/drawing/2014/main" id="{0AE65772-FD72-856B-1292-AC9AA29B86B5}"/>
                  </a:ext>
                </a:extLst>
              </p:cNvPr>
              <p:cNvSpPr/>
              <p:nvPr/>
            </p:nvSpPr>
            <p:spPr>
              <a:xfrm>
                <a:off x="5521905" y="2181499"/>
                <a:ext cx="91440" cy="91440"/>
              </a:xfrm>
              <a:prstGeom prst="triangl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5" name="Rectangle 34">
                <a:extLst>
                  <a:ext uri="{FF2B5EF4-FFF2-40B4-BE49-F238E27FC236}">
                    <a16:creationId xmlns:a16="http://schemas.microsoft.com/office/drawing/2014/main" id="{CA441394-2140-6F3C-EB71-3C4CBA91613B}"/>
                  </a:ext>
                </a:extLst>
              </p:cNvPr>
              <p:cNvSpPr/>
              <p:nvPr/>
            </p:nvSpPr>
            <p:spPr>
              <a:xfrm rot="5400000">
                <a:off x="5517201" y="132576"/>
                <a:ext cx="188286" cy="2878639"/>
              </a:xfrm>
              <a:prstGeom prst="rect">
                <a:avLst/>
              </a:prstGeom>
              <a:solidFill>
                <a:srgbClr val="4472C4">
                  <a:alpha val="10000"/>
                </a:srgbClr>
              </a:solidFill>
              <a:ln w="12700" cap="flat" cmpd="sng" algn="ctr">
                <a:solidFill>
                  <a:srgbClr val="00B050"/>
                </a:solidFill>
                <a:prstDash val="solid"/>
                <a:miter lim="800000"/>
              </a:ln>
              <a:effectLst>
                <a:outerShdw blurRad="50800" dist="50800" dir="5400000" algn="ctr" rotWithShape="0">
                  <a:srgbClr val="000000">
                    <a:alpha val="22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7" name="TextBox 6">
              <a:extLst>
                <a:ext uri="{FF2B5EF4-FFF2-40B4-BE49-F238E27FC236}">
                  <a16:creationId xmlns:a16="http://schemas.microsoft.com/office/drawing/2014/main" id="{DC9A1EBB-0BAF-9343-6479-CA982B6A1A2C}"/>
                </a:ext>
              </a:extLst>
            </p:cNvPr>
            <p:cNvSpPr txBox="1"/>
            <p:nvPr/>
          </p:nvSpPr>
          <p:spPr>
            <a:xfrm>
              <a:off x="478557" y="2278491"/>
              <a:ext cx="42351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n1</a:t>
              </a:r>
            </a:p>
          </p:txBody>
        </p:sp>
        <p:sp>
          <p:nvSpPr>
            <p:cNvPr id="8" name="TextBox 7">
              <a:extLst>
                <a:ext uri="{FF2B5EF4-FFF2-40B4-BE49-F238E27FC236}">
                  <a16:creationId xmlns:a16="http://schemas.microsoft.com/office/drawing/2014/main" id="{6011A5EC-0F02-B751-8CCA-AF68B5FD9FB8}"/>
                </a:ext>
              </a:extLst>
            </p:cNvPr>
            <p:cNvSpPr txBox="1"/>
            <p:nvPr/>
          </p:nvSpPr>
          <p:spPr>
            <a:xfrm>
              <a:off x="1495642" y="2248632"/>
              <a:ext cx="42351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n2</a:t>
              </a:r>
            </a:p>
          </p:txBody>
        </p:sp>
        <p:sp>
          <p:nvSpPr>
            <p:cNvPr id="9" name="TextBox 8">
              <a:extLst>
                <a:ext uri="{FF2B5EF4-FFF2-40B4-BE49-F238E27FC236}">
                  <a16:creationId xmlns:a16="http://schemas.microsoft.com/office/drawing/2014/main" id="{0087F0A0-6690-B81D-99BD-DCEDCCB66E74}"/>
                </a:ext>
              </a:extLst>
            </p:cNvPr>
            <p:cNvSpPr txBox="1"/>
            <p:nvPr/>
          </p:nvSpPr>
          <p:spPr>
            <a:xfrm>
              <a:off x="3411729" y="2278491"/>
              <a:ext cx="42351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n3</a:t>
              </a:r>
            </a:p>
          </p:txBody>
        </p:sp>
        <p:sp>
          <p:nvSpPr>
            <p:cNvPr id="10" name="TextBox 9">
              <a:extLst>
                <a:ext uri="{FF2B5EF4-FFF2-40B4-BE49-F238E27FC236}">
                  <a16:creationId xmlns:a16="http://schemas.microsoft.com/office/drawing/2014/main" id="{B8B80B53-5E8E-B5EC-1BEB-C34768504B6B}"/>
                </a:ext>
              </a:extLst>
            </p:cNvPr>
            <p:cNvSpPr txBox="1"/>
            <p:nvPr/>
          </p:nvSpPr>
          <p:spPr>
            <a:xfrm>
              <a:off x="777088" y="2831766"/>
              <a:ext cx="41710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e1</a:t>
              </a:r>
            </a:p>
          </p:txBody>
        </p:sp>
        <p:sp>
          <p:nvSpPr>
            <p:cNvPr id="11" name="TextBox 10">
              <a:extLst>
                <a:ext uri="{FF2B5EF4-FFF2-40B4-BE49-F238E27FC236}">
                  <a16:creationId xmlns:a16="http://schemas.microsoft.com/office/drawing/2014/main" id="{64676C2D-3C52-3BA2-84D7-33B167A7A973}"/>
                </a:ext>
              </a:extLst>
            </p:cNvPr>
            <p:cNvSpPr txBox="1"/>
            <p:nvPr/>
          </p:nvSpPr>
          <p:spPr>
            <a:xfrm>
              <a:off x="2848455" y="2831766"/>
              <a:ext cx="41710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e</a:t>
              </a:r>
              <a:r>
                <a:rPr kumimoji="0" lang="en-US" sz="1800" b="0" i="0" u="none" strike="noStrike" kern="0" cap="none" spc="0" normalizeH="0" baseline="0" noProof="0" dirty="0">
                  <a:ln>
                    <a:noFill/>
                  </a:ln>
                  <a:solidFill>
                    <a:prstClr val="black"/>
                  </a:solidFill>
                  <a:effectLst/>
                  <a:uLnTx/>
                  <a:uFillTx/>
                  <a:latin typeface="Calibri" panose="020F0502020204030204"/>
                </a:rPr>
                <a:t>2</a:t>
              </a:r>
            </a:p>
          </p:txBody>
        </p:sp>
        <p:sp>
          <p:nvSpPr>
            <p:cNvPr id="12" name="TextBox 11">
              <a:extLst>
                <a:ext uri="{FF2B5EF4-FFF2-40B4-BE49-F238E27FC236}">
                  <a16:creationId xmlns:a16="http://schemas.microsoft.com/office/drawing/2014/main" id="{BDB9C53B-25B1-EFEF-92D8-A350C6CD88B0}"/>
                </a:ext>
              </a:extLst>
            </p:cNvPr>
            <p:cNvSpPr txBox="1"/>
            <p:nvPr/>
          </p:nvSpPr>
          <p:spPr>
            <a:xfrm>
              <a:off x="2149087" y="1556202"/>
              <a:ext cx="413896"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e3</a:t>
              </a:r>
            </a:p>
          </p:txBody>
        </p:sp>
        <p:sp>
          <p:nvSpPr>
            <p:cNvPr id="13" name="TextBox 12">
              <a:extLst>
                <a:ext uri="{FF2B5EF4-FFF2-40B4-BE49-F238E27FC236}">
                  <a16:creationId xmlns:a16="http://schemas.microsoft.com/office/drawing/2014/main" id="{7D98AF3D-E890-E67D-D995-78BE15F4A5CB}"/>
                </a:ext>
              </a:extLst>
            </p:cNvPr>
            <p:cNvSpPr txBox="1"/>
            <p:nvPr/>
          </p:nvSpPr>
          <p:spPr>
            <a:xfrm>
              <a:off x="2199191" y="3435102"/>
              <a:ext cx="413896"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e4</a:t>
              </a:r>
            </a:p>
          </p:txBody>
        </p:sp>
        <p:sp>
          <p:nvSpPr>
            <p:cNvPr id="14" name="TextBox 13">
              <a:extLst>
                <a:ext uri="{FF2B5EF4-FFF2-40B4-BE49-F238E27FC236}">
                  <a16:creationId xmlns:a16="http://schemas.microsoft.com/office/drawing/2014/main" id="{98784BF7-CB91-AC79-5C1A-31FFFD3890C8}"/>
                </a:ext>
              </a:extLst>
            </p:cNvPr>
            <p:cNvSpPr txBox="1"/>
            <p:nvPr/>
          </p:nvSpPr>
          <p:spPr>
            <a:xfrm>
              <a:off x="2194882" y="3889411"/>
              <a:ext cx="42351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n4</a:t>
              </a:r>
            </a:p>
          </p:txBody>
        </p:sp>
        <p:sp>
          <p:nvSpPr>
            <p:cNvPr id="15" name="TextBox 14">
              <a:extLst>
                <a:ext uri="{FF2B5EF4-FFF2-40B4-BE49-F238E27FC236}">
                  <a16:creationId xmlns:a16="http://schemas.microsoft.com/office/drawing/2014/main" id="{DCD31186-CE50-3D65-BD0C-09DFDC53114B}"/>
                </a:ext>
              </a:extLst>
            </p:cNvPr>
            <p:cNvSpPr txBox="1"/>
            <p:nvPr/>
          </p:nvSpPr>
          <p:spPr>
            <a:xfrm>
              <a:off x="2104373" y="1089765"/>
              <a:ext cx="42351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n5</a:t>
              </a:r>
            </a:p>
          </p:txBody>
        </p:sp>
      </p:grpSp>
      <p:grpSp>
        <p:nvGrpSpPr>
          <p:cNvPr id="36" name="Group 35">
            <a:extLst>
              <a:ext uri="{FF2B5EF4-FFF2-40B4-BE49-F238E27FC236}">
                <a16:creationId xmlns:a16="http://schemas.microsoft.com/office/drawing/2014/main" id="{1F44C181-EF97-9583-8B8B-02ADEC921C2B}"/>
              </a:ext>
            </a:extLst>
          </p:cNvPr>
          <p:cNvGrpSpPr/>
          <p:nvPr/>
        </p:nvGrpSpPr>
        <p:grpSpPr>
          <a:xfrm>
            <a:off x="8983607" y="3745731"/>
            <a:ext cx="2297823" cy="1143095"/>
            <a:chOff x="7874215" y="2879810"/>
            <a:chExt cx="2297823" cy="1143095"/>
          </a:xfrm>
        </p:grpSpPr>
        <p:grpSp>
          <p:nvGrpSpPr>
            <p:cNvPr id="37" name="Group 36">
              <a:extLst>
                <a:ext uri="{FF2B5EF4-FFF2-40B4-BE49-F238E27FC236}">
                  <a16:creationId xmlns:a16="http://schemas.microsoft.com/office/drawing/2014/main" id="{342B7E1F-1538-7EB2-34DA-E2726EE7ED19}"/>
                </a:ext>
              </a:extLst>
            </p:cNvPr>
            <p:cNvGrpSpPr/>
            <p:nvPr/>
          </p:nvGrpSpPr>
          <p:grpSpPr>
            <a:xfrm>
              <a:off x="7874215" y="2879810"/>
              <a:ext cx="2297823" cy="1143095"/>
              <a:chOff x="6607947" y="1983715"/>
              <a:chExt cx="2297823" cy="1143095"/>
            </a:xfrm>
          </p:grpSpPr>
          <p:grpSp>
            <p:nvGrpSpPr>
              <p:cNvPr id="39" name="Group 38">
                <a:extLst>
                  <a:ext uri="{FF2B5EF4-FFF2-40B4-BE49-F238E27FC236}">
                    <a16:creationId xmlns:a16="http://schemas.microsoft.com/office/drawing/2014/main" id="{91A5927D-37D9-8898-9B15-277A3F7913E4}"/>
                  </a:ext>
                </a:extLst>
              </p:cNvPr>
              <p:cNvGrpSpPr/>
              <p:nvPr/>
            </p:nvGrpSpPr>
            <p:grpSpPr>
              <a:xfrm>
                <a:off x="6611667" y="1983715"/>
                <a:ext cx="1652865" cy="1143095"/>
                <a:chOff x="6004561" y="2713620"/>
                <a:chExt cx="1652865" cy="1143095"/>
              </a:xfrm>
            </p:grpSpPr>
            <p:cxnSp>
              <p:nvCxnSpPr>
                <p:cNvPr id="43" name="Straight Connector 42">
                  <a:extLst>
                    <a:ext uri="{FF2B5EF4-FFF2-40B4-BE49-F238E27FC236}">
                      <a16:creationId xmlns:a16="http://schemas.microsoft.com/office/drawing/2014/main" id="{C766DECA-D36A-D941-AEC7-14C93D53B36F}"/>
                    </a:ext>
                  </a:extLst>
                </p:cNvPr>
                <p:cNvCxnSpPr/>
                <p:nvPr/>
              </p:nvCxnSpPr>
              <p:spPr>
                <a:xfrm flipH="1">
                  <a:off x="6778016" y="2713620"/>
                  <a:ext cx="0" cy="684725"/>
                </a:xfrm>
                <a:prstGeom prst="line">
                  <a:avLst/>
                </a:prstGeom>
                <a:noFill/>
                <a:ln w="6350" cap="flat" cmpd="sng" algn="ctr">
                  <a:solidFill>
                    <a:srgbClr val="4472C4"/>
                  </a:solidFill>
                  <a:prstDash val="sysDash"/>
                  <a:miter lim="800000"/>
                </a:ln>
                <a:effectLst/>
              </p:spPr>
            </p:cxnSp>
            <p:cxnSp>
              <p:nvCxnSpPr>
                <p:cNvPr id="44" name="Straight Connector 43">
                  <a:extLst>
                    <a:ext uri="{FF2B5EF4-FFF2-40B4-BE49-F238E27FC236}">
                      <a16:creationId xmlns:a16="http://schemas.microsoft.com/office/drawing/2014/main" id="{4C4A2A2C-B524-F174-0998-B563146AA3E1}"/>
                    </a:ext>
                  </a:extLst>
                </p:cNvPr>
                <p:cNvCxnSpPr>
                  <a:cxnSpLocks/>
                  <a:endCxn id="46" idx="2"/>
                </p:cNvCxnSpPr>
                <p:nvPr/>
              </p:nvCxnSpPr>
              <p:spPr>
                <a:xfrm flipH="1">
                  <a:off x="6004561" y="3443169"/>
                  <a:ext cx="1454194" cy="11348"/>
                </a:xfrm>
                <a:prstGeom prst="line">
                  <a:avLst/>
                </a:prstGeom>
                <a:noFill/>
                <a:ln w="6350" cap="flat" cmpd="sng" algn="ctr">
                  <a:solidFill>
                    <a:sysClr val="windowText" lastClr="000000"/>
                  </a:solidFill>
                  <a:prstDash val="solid"/>
                  <a:miter lim="800000"/>
                </a:ln>
                <a:effectLst/>
              </p:spPr>
            </p:cxnSp>
            <p:sp>
              <p:nvSpPr>
                <p:cNvPr id="45" name="Oval 44">
                  <a:extLst>
                    <a:ext uri="{FF2B5EF4-FFF2-40B4-BE49-F238E27FC236}">
                      <a16:creationId xmlns:a16="http://schemas.microsoft.com/office/drawing/2014/main" id="{DDA378D0-9193-3B98-D19C-7E6E15CD43E3}"/>
                    </a:ext>
                  </a:extLst>
                </p:cNvPr>
                <p:cNvSpPr/>
                <p:nvPr/>
              </p:nvSpPr>
              <p:spPr>
                <a:xfrm>
                  <a:off x="7474546" y="3362757"/>
                  <a:ext cx="182880" cy="183520"/>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6" name="Oval 45">
                  <a:extLst>
                    <a:ext uri="{FF2B5EF4-FFF2-40B4-BE49-F238E27FC236}">
                      <a16:creationId xmlns:a16="http://schemas.microsoft.com/office/drawing/2014/main" id="{88A547F2-0626-8EC6-A724-2C3C1906A6A0}"/>
                    </a:ext>
                  </a:extLst>
                </p:cNvPr>
                <p:cNvSpPr/>
                <p:nvPr/>
              </p:nvSpPr>
              <p:spPr>
                <a:xfrm>
                  <a:off x="6004561" y="3362757"/>
                  <a:ext cx="182880" cy="183520"/>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47" name="Straight Connector 46">
                  <a:extLst>
                    <a:ext uri="{FF2B5EF4-FFF2-40B4-BE49-F238E27FC236}">
                      <a16:creationId xmlns:a16="http://schemas.microsoft.com/office/drawing/2014/main" id="{26E17FBC-8557-B0AD-0144-D2D0A7A68081}"/>
                    </a:ext>
                  </a:extLst>
                </p:cNvPr>
                <p:cNvCxnSpPr/>
                <p:nvPr/>
              </p:nvCxnSpPr>
              <p:spPr>
                <a:xfrm flipH="1">
                  <a:off x="6650213" y="3403750"/>
                  <a:ext cx="127803" cy="452965"/>
                </a:xfrm>
                <a:prstGeom prst="line">
                  <a:avLst/>
                </a:prstGeom>
                <a:noFill/>
                <a:ln w="6350" cap="flat" cmpd="sng" algn="ctr">
                  <a:solidFill>
                    <a:srgbClr val="4472C4"/>
                  </a:solidFill>
                  <a:prstDash val="sysDash"/>
                  <a:miter lim="800000"/>
                </a:ln>
                <a:effectLst/>
              </p:spPr>
            </p:cxnSp>
            <p:sp>
              <p:nvSpPr>
                <p:cNvPr id="48" name="Triangle 47">
                  <a:extLst>
                    <a:ext uri="{FF2B5EF4-FFF2-40B4-BE49-F238E27FC236}">
                      <a16:creationId xmlns:a16="http://schemas.microsoft.com/office/drawing/2014/main" id="{EED012CB-303A-1525-54BB-70A9E75AE80E}"/>
                    </a:ext>
                  </a:extLst>
                </p:cNvPr>
                <p:cNvSpPr/>
                <p:nvPr/>
              </p:nvSpPr>
              <p:spPr>
                <a:xfrm>
                  <a:off x="6724817" y="3371711"/>
                  <a:ext cx="91440" cy="91440"/>
                </a:xfrm>
                <a:prstGeom prst="triangl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40" name="TextBox 39">
                <a:extLst>
                  <a:ext uri="{FF2B5EF4-FFF2-40B4-BE49-F238E27FC236}">
                    <a16:creationId xmlns:a16="http://schemas.microsoft.com/office/drawing/2014/main" id="{6B3F359C-0D9F-4CFE-2702-1AE573A0F7AD}"/>
                  </a:ext>
                </a:extLst>
              </p:cNvPr>
              <p:cNvSpPr txBox="1"/>
              <p:nvPr/>
            </p:nvSpPr>
            <p:spPr>
              <a:xfrm>
                <a:off x="6607947" y="2295193"/>
                <a:ext cx="71526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n2 (L)</a:t>
                </a:r>
              </a:p>
            </p:txBody>
          </p:sp>
          <p:sp>
            <p:nvSpPr>
              <p:cNvPr id="41" name="TextBox 40">
                <a:extLst>
                  <a:ext uri="{FF2B5EF4-FFF2-40B4-BE49-F238E27FC236}">
                    <a16:creationId xmlns:a16="http://schemas.microsoft.com/office/drawing/2014/main" id="{1EC92E48-1491-823B-AE5F-BEDBCCAF7961}"/>
                  </a:ext>
                </a:extLst>
              </p:cNvPr>
              <p:cNvSpPr txBox="1"/>
              <p:nvPr/>
            </p:nvSpPr>
            <p:spPr>
              <a:xfrm>
                <a:off x="8163259" y="2295193"/>
                <a:ext cx="74251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n3 (R)</a:t>
                </a:r>
              </a:p>
            </p:txBody>
          </p:sp>
          <p:sp>
            <p:nvSpPr>
              <p:cNvPr id="42" name="TextBox 41">
                <a:extLst>
                  <a:ext uri="{FF2B5EF4-FFF2-40B4-BE49-F238E27FC236}">
                    <a16:creationId xmlns:a16="http://schemas.microsoft.com/office/drawing/2014/main" id="{B7F2269E-5F2D-9DFC-38E4-5AB57ECAAA8A}"/>
                  </a:ext>
                </a:extLst>
              </p:cNvPr>
              <p:cNvSpPr txBox="1"/>
              <p:nvPr/>
            </p:nvSpPr>
            <p:spPr>
              <a:xfrm>
                <a:off x="7409117" y="2742250"/>
                <a:ext cx="41710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e2</a:t>
                </a:r>
              </a:p>
            </p:txBody>
          </p:sp>
        </p:grpSp>
        <p:cxnSp>
          <p:nvCxnSpPr>
            <p:cNvPr id="38" name="Straight Arrow Connector 37">
              <a:extLst>
                <a:ext uri="{FF2B5EF4-FFF2-40B4-BE49-F238E27FC236}">
                  <a16:creationId xmlns:a16="http://schemas.microsoft.com/office/drawing/2014/main" id="{F3A49B7C-15A7-473C-7A37-78D1AA271155}"/>
                </a:ext>
              </a:extLst>
            </p:cNvPr>
            <p:cNvCxnSpPr>
              <a:cxnSpLocks/>
            </p:cNvCxnSpPr>
            <p:nvPr/>
          </p:nvCxnSpPr>
          <p:spPr>
            <a:xfrm>
              <a:off x="8643181" y="3580297"/>
              <a:ext cx="552678" cy="165303"/>
            </a:xfrm>
            <a:prstGeom prst="straightConnector1">
              <a:avLst/>
            </a:prstGeom>
            <a:noFill/>
            <a:ln w="6350" cap="flat" cmpd="sng" algn="ctr">
              <a:solidFill>
                <a:srgbClr val="4472C4"/>
              </a:solidFill>
              <a:prstDash val="solid"/>
              <a:miter lim="800000"/>
              <a:tailEnd type="triangle"/>
            </a:ln>
            <a:effectLst/>
          </p:spPr>
        </p:cxnSp>
      </p:grpSp>
      <p:grpSp>
        <p:nvGrpSpPr>
          <p:cNvPr id="49" name="Group 48">
            <a:extLst>
              <a:ext uri="{FF2B5EF4-FFF2-40B4-BE49-F238E27FC236}">
                <a16:creationId xmlns:a16="http://schemas.microsoft.com/office/drawing/2014/main" id="{4C463FE9-DCF6-4A9E-BDB5-1B7512DBA544}"/>
              </a:ext>
            </a:extLst>
          </p:cNvPr>
          <p:cNvGrpSpPr/>
          <p:nvPr/>
        </p:nvGrpSpPr>
        <p:grpSpPr>
          <a:xfrm>
            <a:off x="4005019" y="3927161"/>
            <a:ext cx="1426464" cy="1386484"/>
            <a:chOff x="5930432" y="4272731"/>
            <a:chExt cx="1426464" cy="1386484"/>
          </a:xfrm>
        </p:grpSpPr>
        <p:grpSp>
          <p:nvGrpSpPr>
            <p:cNvPr id="50" name="Group 49">
              <a:extLst>
                <a:ext uri="{FF2B5EF4-FFF2-40B4-BE49-F238E27FC236}">
                  <a16:creationId xmlns:a16="http://schemas.microsoft.com/office/drawing/2014/main" id="{D20C1F66-7A31-3557-3E86-B7B91E942EE5}"/>
                </a:ext>
              </a:extLst>
            </p:cNvPr>
            <p:cNvGrpSpPr/>
            <p:nvPr/>
          </p:nvGrpSpPr>
          <p:grpSpPr>
            <a:xfrm>
              <a:off x="5930432" y="4272731"/>
              <a:ext cx="1426464" cy="1386484"/>
              <a:chOff x="4824155" y="834745"/>
              <a:chExt cx="1426464" cy="1386484"/>
            </a:xfrm>
          </p:grpSpPr>
          <p:cxnSp>
            <p:nvCxnSpPr>
              <p:cNvPr id="52" name="Straight Connector 51">
                <a:extLst>
                  <a:ext uri="{FF2B5EF4-FFF2-40B4-BE49-F238E27FC236}">
                    <a16:creationId xmlns:a16="http://schemas.microsoft.com/office/drawing/2014/main" id="{3CAEFECD-5D60-B76E-3150-F99632319DB1}"/>
                  </a:ext>
                </a:extLst>
              </p:cNvPr>
              <p:cNvCxnSpPr>
                <a:cxnSpLocks/>
              </p:cNvCxnSpPr>
              <p:nvPr/>
            </p:nvCxnSpPr>
            <p:spPr>
              <a:xfrm flipH="1">
                <a:off x="4825270" y="834745"/>
                <a:ext cx="0" cy="1386484"/>
              </a:xfrm>
              <a:prstGeom prst="line">
                <a:avLst/>
              </a:prstGeom>
              <a:noFill/>
              <a:ln w="6350" cap="flat" cmpd="sng" algn="ctr">
                <a:solidFill>
                  <a:srgbClr val="4472C4"/>
                </a:solidFill>
                <a:prstDash val="sysDash"/>
                <a:miter lim="800000"/>
              </a:ln>
              <a:effectLst/>
            </p:spPr>
          </p:cxnSp>
          <p:cxnSp>
            <p:nvCxnSpPr>
              <p:cNvPr id="53" name="Straight Connector 52">
                <a:extLst>
                  <a:ext uri="{FF2B5EF4-FFF2-40B4-BE49-F238E27FC236}">
                    <a16:creationId xmlns:a16="http://schemas.microsoft.com/office/drawing/2014/main" id="{8190AAC1-C6BD-ED8D-6CE0-0FCADAD75A00}"/>
                  </a:ext>
                </a:extLst>
              </p:cNvPr>
              <p:cNvCxnSpPr/>
              <p:nvPr/>
            </p:nvCxnSpPr>
            <p:spPr>
              <a:xfrm flipV="1">
                <a:off x="4827113" y="2213418"/>
                <a:ext cx="724209" cy="3100"/>
              </a:xfrm>
              <a:prstGeom prst="line">
                <a:avLst/>
              </a:prstGeom>
              <a:noFill/>
              <a:ln w="6350" cap="flat" cmpd="sng" algn="ctr">
                <a:solidFill>
                  <a:srgbClr val="4472C4"/>
                </a:solidFill>
                <a:prstDash val="sysDash"/>
                <a:miter lim="800000"/>
              </a:ln>
              <a:effectLst/>
            </p:spPr>
          </p:cxnSp>
          <p:cxnSp>
            <p:nvCxnSpPr>
              <p:cNvPr id="54" name="Straight Connector 53">
                <a:extLst>
                  <a:ext uri="{FF2B5EF4-FFF2-40B4-BE49-F238E27FC236}">
                    <a16:creationId xmlns:a16="http://schemas.microsoft.com/office/drawing/2014/main" id="{4753B1E8-DFB5-20CC-29E2-957BA8222A7E}"/>
                  </a:ext>
                </a:extLst>
              </p:cNvPr>
              <p:cNvCxnSpPr/>
              <p:nvPr/>
            </p:nvCxnSpPr>
            <p:spPr>
              <a:xfrm flipH="1">
                <a:off x="6235337" y="840132"/>
                <a:ext cx="0" cy="684725"/>
              </a:xfrm>
              <a:prstGeom prst="line">
                <a:avLst/>
              </a:prstGeom>
              <a:noFill/>
              <a:ln w="6350" cap="flat" cmpd="sng" algn="ctr">
                <a:solidFill>
                  <a:srgbClr val="4472C4"/>
                </a:solidFill>
                <a:prstDash val="sysDash"/>
                <a:miter lim="800000"/>
              </a:ln>
              <a:effectLst/>
            </p:spPr>
          </p:cxnSp>
          <p:cxnSp>
            <p:nvCxnSpPr>
              <p:cNvPr id="55" name="Straight Connector 54">
                <a:extLst>
                  <a:ext uri="{FF2B5EF4-FFF2-40B4-BE49-F238E27FC236}">
                    <a16:creationId xmlns:a16="http://schemas.microsoft.com/office/drawing/2014/main" id="{97C2753A-BB5F-A33E-F22D-78CCAE3E3CD9}"/>
                  </a:ext>
                </a:extLst>
              </p:cNvPr>
              <p:cNvCxnSpPr>
                <a:cxnSpLocks/>
              </p:cNvCxnSpPr>
              <p:nvPr/>
            </p:nvCxnSpPr>
            <p:spPr>
              <a:xfrm>
                <a:off x="4824155" y="838051"/>
                <a:ext cx="1426464" cy="0"/>
              </a:xfrm>
              <a:prstGeom prst="line">
                <a:avLst/>
              </a:prstGeom>
              <a:noFill/>
              <a:ln w="6350" cap="flat" cmpd="sng" algn="ctr">
                <a:solidFill>
                  <a:srgbClr val="4472C4"/>
                </a:solidFill>
                <a:prstDash val="sysDash"/>
                <a:miter lim="800000"/>
              </a:ln>
              <a:effectLst/>
            </p:spPr>
          </p:cxnSp>
          <p:sp>
            <p:nvSpPr>
              <p:cNvPr id="56" name="Oval 55">
                <a:extLst>
                  <a:ext uri="{FF2B5EF4-FFF2-40B4-BE49-F238E27FC236}">
                    <a16:creationId xmlns:a16="http://schemas.microsoft.com/office/drawing/2014/main" id="{06BAD5C6-8F79-B6C1-5313-CC5F0A98BE97}"/>
                  </a:ext>
                </a:extLst>
              </p:cNvPr>
              <p:cNvSpPr/>
              <p:nvPr/>
            </p:nvSpPr>
            <p:spPr>
              <a:xfrm>
                <a:off x="5461882" y="1489269"/>
                <a:ext cx="182880" cy="183520"/>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57" name="Straight Connector 56">
                <a:extLst>
                  <a:ext uri="{FF2B5EF4-FFF2-40B4-BE49-F238E27FC236}">
                    <a16:creationId xmlns:a16="http://schemas.microsoft.com/office/drawing/2014/main" id="{68C5ACA1-6D0E-0B09-984E-3F14D9EF9718}"/>
                  </a:ext>
                </a:extLst>
              </p:cNvPr>
              <p:cNvCxnSpPr>
                <a:cxnSpLocks/>
              </p:cNvCxnSpPr>
              <p:nvPr/>
            </p:nvCxnSpPr>
            <p:spPr>
              <a:xfrm flipH="1">
                <a:off x="6082483" y="1519470"/>
                <a:ext cx="157867" cy="451231"/>
              </a:xfrm>
              <a:prstGeom prst="line">
                <a:avLst/>
              </a:prstGeom>
              <a:noFill/>
              <a:ln w="6350" cap="flat" cmpd="sng" algn="ctr">
                <a:solidFill>
                  <a:srgbClr val="4472C4"/>
                </a:solidFill>
                <a:prstDash val="sysDash"/>
                <a:miter lim="800000"/>
              </a:ln>
              <a:effectLst/>
            </p:spPr>
          </p:cxnSp>
          <p:cxnSp>
            <p:nvCxnSpPr>
              <p:cNvPr id="58" name="Straight Connector 57">
                <a:extLst>
                  <a:ext uri="{FF2B5EF4-FFF2-40B4-BE49-F238E27FC236}">
                    <a16:creationId xmlns:a16="http://schemas.microsoft.com/office/drawing/2014/main" id="{BCDC01DE-E46C-0247-FD0A-37C4A09A790B}"/>
                  </a:ext>
                </a:extLst>
              </p:cNvPr>
              <p:cNvCxnSpPr>
                <a:cxnSpLocks/>
              </p:cNvCxnSpPr>
              <p:nvPr/>
            </p:nvCxnSpPr>
            <p:spPr>
              <a:xfrm flipH="1">
                <a:off x="5566627" y="1962612"/>
                <a:ext cx="515856" cy="254297"/>
              </a:xfrm>
              <a:prstGeom prst="line">
                <a:avLst/>
              </a:prstGeom>
              <a:noFill/>
              <a:ln w="6350" cap="flat" cmpd="sng" algn="ctr">
                <a:solidFill>
                  <a:srgbClr val="4472C4"/>
                </a:solidFill>
                <a:prstDash val="sysDash"/>
                <a:miter lim="800000"/>
              </a:ln>
              <a:effectLst/>
            </p:spPr>
          </p:cxnSp>
        </p:grpSp>
        <p:sp>
          <p:nvSpPr>
            <p:cNvPr id="51" name="TextBox 50">
              <a:extLst>
                <a:ext uri="{FF2B5EF4-FFF2-40B4-BE49-F238E27FC236}">
                  <a16:creationId xmlns:a16="http://schemas.microsoft.com/office/drawing/2014/main" id="{90B0CEC4-482E-0274-1D34-9F176662F92F}"/>
                </a:ext>
              </a:extLst>
            </p:cNvPr>
            <p:cNvSpPr txBox="1"/>
            <p:nvPr/>
          </p:nvSpPr>
          <p:spPr>
            <a:xfrm>
              <a:off x="6742730" y="4583261"/>
              <a:ext cx="42351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n2</a:t>
              </a:r>
            </a:p>
          </p:txBody>
        </p:sp>
      </p:grpSp>
      <p:grpSp>
        <p:nvGrpSpPr>
          <p:cNvPr id="59" name="Group 58">
            <a:extLst>
              <a:ext uri="{FF2B5EF4-FFF2-40B4-BE49-F238E27FC236}">
                <a16:creationId xmlns:a16="http://schemas.microsoft.com/office/drawing/2014/main" id="{7C8D1E64-A0A9-E9B8-D96D-B1E95D1738BA}"/>
              </a:ext>
            </a:extLst>
          </p:cNvPr>
          <p:cNvGrpSpPr/>
          <p:nvPr/>
        </p:nvGrpSpPr>
        <p:grpSpPr>
          <a:xfrm>
            <a:off x="6399914" y="3777625"/>
            <a:ext cx="2134985" cy="1380431"/>
            <a:chOff x="4824667" y="2873876"/>
            <a:chExt cx="2134985" cy="1380431"/>
          </a:xfrm>
        </p:grpSpPr>
        <p:grpSp>
          <p:nvGrpSpPr>
            <p:cNvPr id="60" name="Group 59">
              <a:extLst>
                <a:ext uri="{FF2B5EF4-FFF2-40B4-BE49-F238E27FC236}">
                  <a16:creationId xmlns:a16="http://schemas.microsoft.com/office/drawing/2014/main" id="{A3D2BF5C-1F4F-892D-7D9A-F8165CF51F25}"/>
                </a:ext>
              </a:extLst>
            </p:cNvPr>
            <p:cNvGrpSpPr/>
            <p:nvPr/>
          </p:nvGrpSpPr>
          <p:grpSpPr>
            <a:xfrm>
              <a:off x="4824667" y="2873876"/>
              <a:ext cx="2134985" cy="1380431"/>
              <a:chOff x="4363705" y="1968542"/>
              <a:chExt cx="2134985" cy="1380431"/>
            </a:xfrm>
          </p:grpSpPr>
          <p:grpSp>
            <p:nvGrpSpPr>
              <p:cNvPr id="62" name="Group 61">
                <a:extLst>
                  <a:ext uri="{FF2B5EF4-FFF2-40B4-BE49-F238E27FC236}">
                    <a16:creationId xmlns:a16="http://schemas.microsoft.com/office/drawing/2014/main" id="{CA18C52B-DAF2-3999-5DD8-1FD2DE933073}"/>
                  </a:ext>
                </a:extLst>
              </p:cNvPr>
              <p:cNvGrpSpPr/>
              <p:nvPr/>
            </p:nvGrpSpPr>
            <p:grpSpPr>
              <a:xfrm>
                <a:off x="4407089" y="1968542"/>
                <a:ext cx="1652866" cy="1380431"/>
                <a:chOff x="4151842" y="1790494"/>
                <a:chExt cx="1652866" cy="1380431"/>
              </a:xfrm>
            </p:grpSpPr>
            <p:cxnSp>
              <p:nvCxnSpPr>
                <p:cNvPr id="66" name="Straight Connector 65">
                  <a:extLst>
                    <a:ext uri="{FF2B5EF4-FFF2-40B4-BE49-F238E27FC236}">
                      <a16:creationId xmlns:a16="http://schemas.microsoft.com/office/drawing/2014/main" id="{A58781CB-2D58-1FD9-4EA7-E2E8912297F9}"/>
                    </a:ext>
                  </a:extLst>
                </p:cNvPr>
                <p:cNvCxnSpPr/>
                <p:nvPr/>
              </p:nvCxnSpPr>
              <p:spPr>
                <a:xfrm flipH="1">
                  <a:off x="4982319" y="1790494"/>
                  <a:ext cx="4740" cy="684059"/>
                </a:xfrm>
                <a:prstGeom prst="line">
                  <a:avLst/>
                </a:prstGeom>
                <a:noFill/>
                <a:ln w="6350" cap="flat" cmpd="sng" algn="ctr">
                  <a:solidFill>
                    <a:srgbClr val="4472C4"/>
                  </a:solidFill>
                  <a:prstDash val="sysDash"/>
                  <a:miter lim="800000"/>
                </a:ln>
                <a:effectLst/>
              </p:spPr>
            </p:cxnSp>
            <p:cxnSp>
              <p:nvCxnSpPr>
                <p:cNvPr id="67" name="Straight Connector 66">
                  <a:extLst>
                    <a:ext uri="{FF2B5EF4-FFF2-40B4-BE49-F238E27FC236}">
                      <a16:creationId xmlns:a16="http://schemas.microsoft.com/office/drawing/2014/main" id="{B33229F1-4E12-8E35-E23D-53FB8B65DEB2}"/>
                    </a:ext>
                  </a:extLst>
                </p:cNvPr>
                <p:cNvCxnSpPr/>
                <p:nvPr/>
              </p:nvCxnSpPr>
              <p:spPr>
                <a:xfrm flipH="1">
                  <a:off x="4985216" y="2486866"/>
                  <a:ext cx="4740" cy="684059"/>
                </a:xfrm>
                <a:prstGeom prst="line">
                  <a:avLst/>
                </a:prstGeom>
                <a:noFill/>
                <a:ln w="6350" cap="flat" cmpd="sng" algn="ctr">
                  <a:solidFill>
                    <a:srgbClr val="4472C4"/>
                  </a:solidFill>
                  <a:prstDash val="sysDash"/>
                  <a:miter lim="800000"/>
                </a:ln>
                <a:effectLst/>
              </p:spPr>
            </p:cxnSp>
            <p:cxnSp>
              <p:nvCxnSpPr>
                <p:cNvPr id="68" name="Straight Connector 67">
                  <a:extLst>
                    <a:ext uri="{FF2B5EF4-FFF2-40B4-BE49-F238E27FC236}">
                      <a16:creationId xmlns:a16="http://schemas.microsoft.com/office/drawing/2014/main" id="{474CFDBE-CDFE-A66E-AA72-C004BDD97F13}"/>
                    </a:ext>
                  </a:extLst>
                </p:cNvPr>
                <p:cNvCxnSpPr>
                  <a:cxnSpLocks/>
                  <a:stCxn id="70" idx="2"/>
                </p:cNvCxnSpPr>
                <p:nvPr/>
              </p:nvCxnSpPr>
              <p:spPr>
                <a:xfrm flipH="1" flipV="1">
                  <a:off x="4332822" y="2519377"/>
                  <a:ext cx="1325880" cy="0"/>
                </a:xfrm>
                <a:prstGeom prst="line">
                  <a:avLst/>
                </a:prstGeom>
                <a:noFill/>
                <a:ln w="6350" cap="flat" cmpd="sng" algn="ctr">
                  <a:solidFill>
                    <a:sysClr val="windowText" lastClr="000000"/>
                  </a:solidFill>
                  <a:prstDash val="solid"/>
                  <a:miter lim="800000"/>
                </a:ln>
                <a:effectLst/>
              </p:spPr>
            </p:cxnSp>
            <p:sp>
              <p:nvSpPr>
                <p:cNvPr id="69" name="Oval 68">
                  <a:extLst>
                    <a:ext uri="{FF2B5EF4-FFF2-40B4-BE49-F238E27FC236}">
                      <a16:creationId xmlns:a16="http://schemas.microsoft.com/office/drawing/2014/main" id="{AE3D40C1-76B1-1FF0-2276-079661500A42}"/>
                    </a:ext>
                  </a:extLst>
                </p:cNvPr>
                <p:cNvSpPr/>
                <p:nvPr/>
              </p:nvSpPr>
              <p:spPr>
                <a:xfrm>
                  <a:off x="4151842" y="2438965"/>
                  <a:ext cx="182880" cy="183520"/>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0" name="Oval 69">
                  <a:extLst>
                    <a:ext uri="{FF2B5EF4-FFF2-40B4-BE49-F238E27FC236}">
                      <a16:creationId xmlns:a16="http://schemas.microsoft.com/office/drawing/2014/main" id="{64D8F7DE-8A96-2DDD-79CC-EDE8E96D2835}"/>
                    </a:ext>
                  </a:extLst>
                </p:cNvPr>
                <p:cNvSpPr/>
                <p:nvPr/>
              </p:nvSpPr>
              <p:spPr>
                <a:xfrm>
                  <a:off x="5621828" y="2438965"/>
                  <a:ext cx="182880" cy="183520"/>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1" name="Triangle 70">
                  <a:extLst>
                    <a:ext uri="{FF2B5EF4-FFF2-40B4-BE49-F238E27FC236}">
                      <a16:creationId xmlns:a16="http://schemas.microsoft.com/office/drawing/2014/main" id="{FF224524-1DE5-5E06-E192-BF9B1D6FB585}"/>
                    </a:ext>
                  </a:extLst>
                </p:cNvPr>
                <p:cNvSpPr/>
                <p:nvPr/>
              </p:nvSpPr>
              <p:spPr>
                <a:xfrm>
                  <a:off x="4941339" y="2459653"/>
                  <a:ext cx="91440" cy="91440"/>
                </a:xfrm>
                <a:prstGeom prst="triangl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63" name="TextBox 62">
                <a:extLst>
                  <a:ext uri="{FF2B5EF4-FFF2-40B4-BE49-F238E27FC236}">
                    <a16:creationId xmlns:a16="http://schemas.microsoft.com/office/drawing/2014/main" id="{C4B9220F-3ED9-FBEA-C2CA-10288AF781ED}"/>
                  </a:ext>
                </a:extLst>
              </p:cNvPr>
              <p:cNvSpPr txBox="1"/>
              <p:nvPr/>
            </p:nvSpPr>
            <p:spPr>
              <a:xfrm>
                <a:off x="4363705" y="2305631"/>
                <a:ext cx="71526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n1 (L)</a:t>
                </a:r>
              </a:p>
            </p:txBody>
          </p:sp>
          <p:sp>
            <p:nvSpPr>
              <p:cNvPr id="64" name="TextBox 63">
                <a:extLst>
                  <a:ext uri="{FF2B5EF4-FFF2-40B4-BE49-F238E27FC236}">
                    <a16:creationId xmlns:a16="http://schemas.microsoft.com/office/drawing/2014/main" id="{4F949BB7-0F93-E381-94BB-9C85A64983DE}"/>
                  </a:ext>
                </a:extLst>
              </p:cNvPr>
              <p:cNvSpPr txBox="1"/>
              <p:nvPr/>
            </p:nvSpPr>
            <p:spPr>
              <a:xfrm>
                <a:off x="5756179" y="2305631"/>
                <a:ext cx="74251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n2 (R)</a:t>
                </a:r>
              </a:p>
            </p:txBody>
          </p:sp>
          <p:sp>
            <p:nvSpPr>
              <p:cNvPr id="65" name="TextBox 64">
                <a:extLst>
                  <a:ext uri="{FF2B5EF4-FFF2-40B4-BE49-F238E27FC236}">
                    <a16:creationId xmlns:a16="http://schemas.microsoft.com/office/drawing/2014/main" id="{11C47C4F-5EF8-8AB1-4DF9-A1877AA4E654}"/>
                  </a:ext>
                </a:extLst>
              </p:cNvPr>
              <p:cNvSpPr txBox="1"/>
              <p:nvPr/>
            </p:nvSpPr>
            <p:spPr>
              <a:xfrm>
                <a:off x="4738991" y="2742250"/>
                <a:ext cx="41710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e1</a:t>
                </a:r>
              </a:p>
            </p:txBody>
          </p:sp>
        </p:grpSp>
        <p:cxnSp>
          <p:nvCxnSpPr>
            <p:cNvPr id="61" name="Straight Arrow Connector 60">
              <a:extLst>
                <a:ext uri="{FF2B5EF4-FFF2-40B4-BE49-F238E27FC236}">
                  <a16:creationId xmlns:a16="http://schemas.microsoft.com/office/drawing/2014/main" id="{2BD44EC2-9C46-B0E5-3259-853F822C3F56}"/>
                </a:ext>
              </a:extLst>
            </p:cNvPr>
            <p:cNvCxnSpPr>
              <a:cxnSpLocks/>
            </p:cNvCxnSpPr>
            <p:nvPr/>
          </p:nvCxnSpPr>
          <p:spPr>
            <a:xfrm flipV="1">
              <a:off x="5732570" y="3480493"/>
              <a:ext cx="479559" cy="102481"/>
            </a:xfrm>
            <a:prstGeom prst="straightConnector1">
              <a:avLst/>
            </a:prstGeom>
            <a:noFill/>
            <a:ln w="6350" cap="flat" cmpd="sng" algn="ctr">
              <a:solidFill>
                <a:srgbClr val="4472C4"/>
              </a:solidFill>
              <a:prstDash val="solid"/>
              <a:miter lim="800000"/>
              <a:tailEnd type="triangle"/>
            </a:ln>
            <a:effectLst/>
          </p:spPr>
        </p:cxnSp>
      </p:grpSp>
      <p:sp>
        <p:nvSpPr>
          <p:cNvPr id="72" name="TextBox 71">
            <a:extLst>
              <a:ext uri="{FF2B5EF4-FFF2-40B4-BE49-F238E27FC236}">
                <a16:creationId xmlns:a16="http://schemas.microsoft.com/office/drawing/2014/main" id="{F806AD49-8769-379D-2B5E-2F82DB460559}"/>
              </a:ext>
            </a:extLst>
          </p:cNvPr>
          <p:cNvSpPr txBox="1"/>
          <p:nvPr/>
        </p:nvSpPr>
        <p:spPr>
          <a:xfrm>
            <a:off x="6144323" y="5397192"/>
            <a:ext cx="0" cy="0"/>
          </a:xfrm>
          <a:prstGeom prst="rect">
            <a:avLst/>
          </a:prstGeom>
        </p:spPr>
        <p:txBody>
          <a:bodyPr vert="horz" wrap="none" lIns="91440" tIns="45720" rIns="91440" bIns="45720" rtlCol="0">
            <a:noAutofit/>
          </a:bodyPr>
          <a:lstStyle/>
          <a:p>
            <a:pPr algn="l"/>
            <a:r>
              <a:rPr lang="en-US" dirty="0"/>
              <a:t>Notes For Assembly Procedures:</a:t>
            </a:r>
          </a:p>
          <a:p>
            <a:pPr marL="285750" indent="-285750" algn="l">
              <a:buFont typeface="Arial" panose="020B0604020202020204" pitchFamily="34" charset="0"/>
              <a:buChar char="•"/>
            </a:pPr>
            <a:r>
              <a:rPr lang="en-US" dirty="0"/>
              <a:t>Surface normal points from L to R nodes</a:t>
            </a:r>
          </a:p>
          <a:p>
            <a:pPr marL="285750" indent="-285750" algn="l">
              <a:buFont typeface="Arial" panose="020B0604020202020204" pitchFamily="34" charset="0"/>
              <a:buChar char="•"/>
            </a:pPr>
            <a:r>
              <a:rPr lang="en-US" dirty="0"/>
              <a:t>Contributions added to the L, subtracted from the R</a:t>
            </a:r>
          </a:p>
        </p:txBody>
      </p:sp>
    </p:spTree>
    <p:extLst>
      <p:ext uri="{BB962C8B-B14F-4D97-AF65-F5344CB8AC3E}">
        <p14:creationId xmlns:p14="http://schemas.microsoft.com/office/powerpoint/2010/main" val="1647423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66A74-F117-F0B8-9987-1DBE98E2B5F7}"/>
              </a:ext>
            </a:extLst>
          </p:cNvPr>
          <p:cNvSpPr>
            <a:spLocks noGrp="1"/>
          </p:cNvSpPr>
          <p:nvPr>
            <p:ph type="title"/>
          </p:nvPr>
        </p:nvSpPr>
        <p:spPr/>
        <p:txBody>
          <a:bodyPr/>
          <a:lstStyle/>
          <a:p>
            <a:r>
              <a:rPr lang="en-US" dirty="0"/>
              <a:t>EBVC: Implicit Time Discretization</a:t>
            </a:r>
          </a:p>
        </p:txBody>
      </p:sp>
      <p:sp>
        <p:nvSpPr>
          <p:cNvPr id="3" name="Slide Number Placeholder 2">
            <a:extLst>
              <a:ext uri="{FF2B5EF4-FFF2-40B4-BE49-F238E27FC236}">
                <a16:creationId xmlns:a16="http://schemas.microsoft.com/office/drawing/2014/main" id="{E2D8DD9B-E6B7-3619-86D2-C1BC86D29AC7}"/>
              </a:ext>
            </a:extLst>
          </p:cNvPr>
          <p:cNvSpPr>
            <a:spLocks noGrp="1"/>
          </p:cNvSpPr>
          <p:nvPr>
            <p:ph type="sldNum" sz="quarter" idx="10"/>
          </p:nvPr>
        </p:nvSpPr>
        <p:spPr/>
        <p:txBody>
          <a:bodyPr/>
          <a:lstStyle/>
          <a:p>
            <a:fld id="{4FAB73BC-B049-4115-A692-8D63A059BFB8}" type="slidenum">
              <a:rPr lang="en-US" smtClean="0"/>
              <a:pPr/>
              <a:t>24</a:t>
            </a:fld>
            <a:endParaRPr lang="en-US" dirty="0"/>
          </a:p>
        </p:txBody>
      </p:sp>
      <p:sp>
        <p:nvSpPr>
          <p:cNvPr id="4" name="Content Placeholder 3">
            <a:extLst>
              <a:ext uri="{FF2B5EF4-FFF2-40B4-BE49-F238E27FC236}">
                <a16:creationId xmlns:a16="http://schemas.microsoft.com/office/drawing/2014/main" id="{03352E15-F68D-E381-5635-3F1F001393DE}"/>
              </a:ext>
            </a:extLst>
          </p:cNvPr>
          <p:cNvSpPr>
            <a:spLocks noGrp="1"/>
          </p:cNvSpPr>
          <p:nvPr>
            <p:ph sz="quarter" idx="11"/>
          </p:nvPr>
        </p:nvSpPr>
        <p:spPr>
          <a:xfrm>
            <a:off x="647700" y="1409700"/>
            <a:ext cx="11049000" cy="5448300"/>
          </a:xfrm>
        </p:spPr>
        <p:txBody>
          <a:bodyPr>
            <a:normAutofit/>
          </a:bodyPr>
          <a:lstStyle/>
          <a:p>
            <a:pPr marL="342900" indent="-342900">
              <a:buFont typeface="Arial" panose="020B0604020202020204" pitchFamily="34" charset="0"/>
              <a:buChar char="•"/>
            </a:pPr>
            <a:r>
              <a:rPr lang="en-US" dirty="0"/>
              <a:t>Let us define a general implicit time integrator that is A-stable</a:t>
            </a:r>
          </a:p>
          <a:p>
            <a:pPr marL="726948" lvl="1" indent="-342900">
              <a:buFont typeface="Arial" panose="020B0604020202020204" pitchFamily="34" charset="0"/>
              <a:buChar char="•"/>
            </a:pPr>
            <a:r>
              <a:rPr lang="en-US" dirty="0"/>
              <a:t>For y’ = k y ; y(0) = 1; y(t) = </a:t>
            </a:r>
            <a:r>
              <a:rPr lang="en-US" dirty="0" err="1"/>
              <a:t>e</a:t>
            </a:r>
            <a:r>
              <a:rPr lang="en-US" baseline="30000" dirty="0" err="1"/>
              <a:t>kt</a:t>
            </a:r>
            <a:r>
              <a:rPr lang="en-US" dirty="0"/>
              <a:t> solution approaches zero as time increases for k &lt; 0</a:t>
            </a:r>
            <a:endParaRPr lang="en-US" baseline="30000" dirty="0"/>
          </a:p>
          <a:p>
            <a:pPr marL="342900" indent="-342900">
              <a:buFont typeface="Arial" panose="020B0604020202020204" pitchFamily="34" charset="0"/>
              <a:buChar char="•"/>
            </a:pPr>
            <a:r>
              <a:rPr lang="en-US" dirty="0"/>
              <a:t>Backward Euler (two state) and is first-order accurate (A-stable)</a:t>
            </a:r>
          </a:p>
          <a:p>
            <a:pPr marL="342900" indent="-342900">
              <a:buFont typeface="Arial" panose="020B0604020202020204" pitchFamily="34" charset="0"/>
              <a:buChar char="•"/>
            </a:pPr>
            <a:r>
              <a:rPr lang="en-US" dirty="0"/>
              <a:t>BDF2 (three state) is second-order accurate (A-stable)</a:t>
            </a:r>
          </a:p>
          <a:p>
            <a:endParaRPr lang="en-US" dirty="0"/>
          </a:p>
          <a:p>
            <a:r>
              <a:rPr lang="en-US" dirty="0"/>
              <a:t>This term is assembled over a nodal iteration and uses a single integration point (known as mass-lumping)</a:t>
            </a:r>
          </a:p>
          <a:p>
            <a:endParaRPr lang="en-US" dirty="0"/>
          </a:p>
          <a:p>
            <a:endParaRPr lang="en-US" dirty="0"/>
          </a:p>
          <a:p>
            <a:endParaRPr lang="en-US" dirty="0"/>
          </a:p>
          <a:p>
            <a:endParaRPr lang="en-US" dirty="0"/>
          </a:p>
          <a:p>
            <a:r>
              <a:rPr lang="en-US" dirty="0"/>
              <a:t>For uniform time stepping, the coefficients are given by, </a:t>
            </a:r>
            <a:r>
              <a:rPr lang="en-US" dirty="0">
                <a:latin typeface="Symbol" pitchFamily="2" charset="2"/>
              </a:rPr>
              <a:t>g</a:t>
            </a:r>
            <a:r>
              <a:rPr lang="en-US" baseline="-25000" dirty="0"/>
              <a:t>1</a:t>
            </a:r>
            <a:r>
              <a:rPr lang="en-US" dirty="0"/>
              <a:t> = 3/2  </a:t>
            </a:r>
            <a:r>
              <a:rPr lang="en-US" dirty="0">
                <a:latin typeface="Symbol" pitchFamily="2" charset="2"/>
              </a:rPr>
              <a:t>g</a:t>
            </a:r>
            <a:r>
              <a:rPr lang="en-US" baseline="-25000" dirty="0"/>
              <a:t>2</a:t>
            </a:r>
            <a:r>
              <a:rPr lang="en-US" dirty="0"/>
              <a:t> = -2 </a:t>
            </a:r>
            <a:r>
              <a:rPr lang="en-US" dirty="0">
                <a:latin typeface="Symbol" pitchFamily="2" charset="2"/>
              </a:rPr>
              <a:t>g</a:t>
            </a:r>
            <a:r>
              <a:rPr lang="en-US" baseline="-25000" dirty="0"/>
              <a:t>3</a:t>
            </a:r>
            <a:r>
              <a:rPr lang="en-US" dirty="0"/>
              <a:t> = 1/2</a:t>
            </a:r>
          </a:p>
          <a:p>
            <a:endParaRPr lang="en-US" dirty="0"/>
          </a:p>
        </p:txBody>
      </p:sp>
      <p:grpSp>
        <p:nvGrpSpPr>
          <p:cNvPr id="5" name="Group 4">
            <a:extLst>
              <a:ext uri="{FF2B5EF4-FFF2-40B4-BE49-F238E27FC236}">
                <a16:creationId xmlns:a16="http://schemas.microsoft.com/office/drawing/2014/main" id="{DD684946-60AF-DFD0-2455-B1741181B50B}"/>
              </a:ext>
            </a:extLst>
          </p:cNvPr>
          <p:cNvGrpSpPr/>
          <p:nvPr/>
        </p:nvGrpSpPr>
        <p:grpSpPr>
          <a:xfrm>
            <a:off x="764879" y="4061816"/>
            <a:ext cx="1426464" cy="1386484"/>
            <a:chOff x="5930432" y="4272731"/>
            <a:chExt cx="1426464" cy="1386484"/>
          </a:xfrm>
        </p:grpSpPr>
        <p:grpSp>
          <p:nvGrpSpPr>
            <p:cNvPr id="6" name="Group 5">
              <a:extLst>
                <a:ext uri="{FF2B5EF4-FFF2-40B4-BE49-F238E27FC236}">
                  <a16:creationId xmlns:a16="http://schemas.microsoft.com/office/drawing/2014/main" id="{08E0AFEF-A1C2-79C7-64F5-D994E05765AF}"/>
                </a:ext>
              </a:extLst>
            </p:cNvPr>
            <p:cNvGrpSpPr/>
            <p:nvPr/>
          </p:nvGrpSpPr>
          <p:grpSpPr>
            <a:xfrm>
              <a:off x="5930432" y="4272731"/>
              <a:ext cx="1426464" cy="1386484"/>
              <a:chOff x="4824155" y="834745"/>
              <a:chExt cx="1426464" cy="1386484"/>
            </a:xfrm>
          </p:grpSpPr>
          <p:cxnSp>
            <p:nvCxnSpPr>
              <p:cNvPr id="8" name="Straight Connector 7">
                <a:extLst>
                  <a:ext uri="{FF2B5EF4-FFF2-40B4-BE49-F238E27FC236}">
                    <a16:creationId xmlns:a16="http://schemas.microsoft.com/office/drawing/2014/main" id="{D2FB4CAA-D22A-63A6-18C8-76086AD5C71F}"/>
                  </a:ext>
                </a:extLst>
              </p:cNvPr>
              <p:cNvCxnSpPr>
                <a:cxnSpLocks/>
              </p:cNvCxnSpPr>
              <p:nvPr/>
            </p:nvCxnSpPr>
            <p:spPr>
              <a:xfrm flipH="1">
                <a:off x="4825270" y="834745"/>
                <a:ext cx="0" cy="1386484"/>
              </a:xfrm>
              <a:prstGeom prst="line">
                <a:avLst/>
              </a:prstGeom>
              <a:noFill/>
              <a:ln w="6350" cap="flat" cmpd="sng" algn="ctr">
                <a:solidFill>
                  <a:srgbClr val="4472C4"/>
                </a:solidFill>
                <a:prstDash val="sysDash"/>
                <a:miter lim="800000"/>
              </a:ln>
              <a:effectLst/>
            </p:spPr>
          </p:cxnSp>
          <p:cxnSp>
            <p:nvCxnSpPr>
              <p:cNvPr id="9" name="Straight Connector 8">
                <a:extLst>
                  <a:ext uri="{FF2B5EF4-FFF2-40B4-BE49-F238E27FC236}">
                    <a16:creationId xmlns:a16="http://schemas.microsoft.com/office/drawing/2014/main" id="{D6EB27CF-7FD5-CCBE-136E-F97D751F0A61}"/>
                  </a:ext>
                </a:extLst>
              </p:cNvPr>
              <p:cNvCxnSpPr/>
              <p:nvPr/>
            </p:nvCxnSpPr>
            <p:spPr>
              <a:xfrm flipV="1">
                <a:off x="4827113" y="2213418"/>
                <a:ext cx="724209" cy="3100"/>
              </a:xfrm>
              <a:prstGeom prst="line">
                <a:avLst/>
              </a:prstGeom>
              <a:noFill/>
              <a:ln w="6350" cap="flat" cmpd="sng" algn="ctr">
                <a:solidFill>
                  <a:srgbClr val="4472C4"/>
                </a:solidFill>
                <a:prstDash val="sysDash"/>
                <a:miter lim="800000"/>
              </a:ln>
              <a:effectLst/>
            </p:spPr>
          </p:cxnSp>
          <p:cxnSp>
            <p:nvCxnSpPr>
              <p:cNvPr id="10" name="Straight Connector 9">
                <a:extLst>
                  <a:ext uri="{FF2B5EF4-FFF2-40B4-BE49-F238E27FC236}">
                    <a16:creationId xmlns:a16="http://schemas.microsoft.com/office/drawing/2014/main" id="{A6500B49-CF40-2474-9033-3BBC56516E14}"/>
                  </a:ext>
                </a:extLst>
              </p:cNvPr>
              <p:cNvCxnSpPr/>
              <p:nvPr/>
            </p:nvCxnSpPr>
            <p:spPr>
              <a:xfrm flipH="1">
                <a:off x="6235337" y="840132"/>
                <a:ext cx="0" cy="684725"/>
              </a:xfrm>
              <a:prstGeom prst="line">
                <a:avLst/>
              </a:prstGeom>
              <a:noFill/>
              <a:ln w="6350" cap="flat" cmpd="sng" algn="ctr">
                <a:solidFill>
                  <a:srgbClr val="4472C4"/>
                </a:solidFill>
                <a:prstDash val="sysDash"/>
                <a:miter lim="800000"/>
              </a:ln>
              <a:effectLst/>
            </p:spPr>
          </p:cxnSp>
          <p:cxnSp>
            <p:nvCxnSpPr>
              <p:cNvPr id="11" name="Straight Connector 10">
                <a:extLst>
                  <a:ext uri="{FF2B5EF4-FFF2-40B4-BE49-F238E27FC236}">
                    <a16:creationId xmlns:a16="http://schemas.microsoft.com/office/drawing/2014/main" id="{E429574F-25DE-1EDD-4DBE-D9D93CAB0D1F}"/>
                  </a:ext>
                </a:extLst>
              </p:cNvPr>
              <p:cNvCxnSpPr>
                <a:cxnSpLocks/>
              </p:cNvCxnSpPr>
              <p:nvPr/>
            </p:nvCxnSpPr>
            <p:spPr>
              <a:xfrm>
                <a:off x="4824155" y="838051"/>
                <a:ext cx="1426464" cy="0"/>
              </a:xfrm>
              <a:prstGeom prst="line">
                <a:avLst/>
              </a:prstGeom>
              <a:noFill/>
              <a:ln w="6350" cap="flat" cmpd="sng" algn="ctr">
                <a:solidFill>
                  <a:srgbClr val="4472C4"/>
                </a:solidFill>
                <a:prstDash val="sysDash"/>
                <a:miter lim="800000"/>
              </a:ln>
              <a:effectLst/>
            </p:spPr>
          </p:cxnSp>
          <p:sp>
            <p:nvSpPr>
              <p:cNvPr id="12" name="Oval 11">
                <a:extLst>
                  <a:ext uri="{FF2B5EF4-FFF2-40B4-BE49-F238E27FC236}">
                    <a16:creationId xmlns:a16="http://schemas.microsoft.com/office/drawing/2014/main" id="{FA70C132-4558-1F38-C4C3-E5B8706FC020}"/>
                  </a:ext>
                </a:extLst>
              </p:cNvPr>
              <p:cNvSpPr/>
              <p:nvPr/>
            </p:nvSpPr>
            <p:spPr>
              <a:xfrm>
                <a:off x="5461882" y="1489269"/>
                <a:ext cx="182880" cy="183520"/>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3" name="Straight Connector 12">
                <a:extLst>
                  <a:ext uri="{FF2B5EF4-FFF2-40B4-BE49-F238E27FC236}">
                    <a16:creationId xmlns:a16="http://schemas.microsoft.com/office/drawing/2014/main" id="{3BD0D644-13B5-314F-0776-0C2CD9777A68}"/>
                  </a:ext>
                </a:extLst>
              </p:cNvPr>
              <p:cNvCxnSpPr>
                <a:cxnSpLocks/>
              </p:cNvCxnSpPr>
              <p:nvPr/>
            </p:nvCxnSpPr>
            <p:spPr>
              <a:xfrm flipH="1">
                <a:off x="6082483" y="1519470"/>
                <a:ext cx="157867" cy="451231"/>
              </a:xfrm>
              <a:prstGeom prst="line">
                <a:avLst/>
              </a:prstGeom>
              <a:noFill/>
              <a:ln w="6350" cap="flat" cmpd="sng" algn="ctr">
                <a:solidFill>
                  <a:srgbClr val="4472C4"/>
                </a:solidFill>
                <a:prstDash val="sysDash"/>
                <a:miter lim="800000"/>
              </a:ln>
              <a:effectLst/>
            </p:spPr>
          </p:cxnSp>
          <p:cxnSp>
            <p:nvCxnSpPr>
              <p:cNvPr id="14" name="Straight Connector 13">
                <a:extLst>
                  <a:ext uri="{FF2B5EF4-FFF2-40B4-BE49-F238E27FC236}">
                    <a16:creationId xmlns:a16="http://schemas.microsoft.com/office/drawing/2014/main" id="{F29D12D0-8BE8-F045-952C-9454B078CE26}"/>
                  </a:ext>
                </a:extLst>
              </p:cNvPr>
              <p:cNvCxnSpPr>
                <a:cxnSpLocks/>
              </p:cNvCxnSpPr>
              <p:nvPr/>
            </p:nvCxnSpPr>
            <p:spPr>
              <a:xfrm flipH="1">
                <a:off x="5566627" y="1962612"/>
                <a:ext cx="515856" cy="254297"/>
              </a:xfrm>
              <a:prstGeom prst="line">
                <a:avLst/>
              </a:prstGeom>
              <a:noFill/>
              <a:ln w="6350" cap="flat" cmpd="sng" algn="ctr">
                <a:solidFill>
                  <a:srgbClr val="4472C4"/>
                </a:solidFill>
                <a:prstDash val="sysDash"/>
                <a:miter lim="800000"/>
              </a:ln>
              <a:effectLst/>
            </p:spPr>
          </p:cxnSp>
        </p:grpSp>
        <p:sp>
          <p:nvSpPr>
            <p:cNvPr id="7" name="TextBox 6">
              <a:extLst>
                <a:ext uri="{FF2B5EF4-FFF2-40B4-BE49-F238E27FC236}">
                  <a16:creationId xmlns:a16="http://schemas.microsoft.com/office/drawing/2014/main" id="{D337DA0E-7288-C819-A196-2AFE03747DF8}"/>
                </a:ext>
              </a:extLst>
            </p:cNvPr>
            <p:cNvSpPr txBox="1"/>
            <p:nvPr/>
          </p:nvSpPr>
          <p:spPr>
            <a:xfrm>
              <a:off x="6742730" y="4583261"/>
              <a:ext cx="42351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n2</a:t>
              </a:r>
            </a:p>
          </p:txBody>
        </p:sp>
      </p:grpSp>
      <p:pic>
        <p:nvPicPr>
          <p:cNvPr id="16" name="Picture 15">
            <a:extLst>
              <a:ext uri="{FF2B5EF4-FFF2-40B4-BE49-F238E27FC236}">
                <a16:creationId xmlns:a16="http://schemas.microsoft.com/office/drawing/2014/main" id="{086C8401-ABA8-A499-15A9-7547B111E2A1}"/>
              </a:ext>
            </a:extLst>
          </p:cNvPr>
          <p:cNvPicPr>
            <a:picLocks noChangeAspect="1"/>
          </p:cNvPicPr>
          <p:nvPr/>
        </p:nvPicPr>
        <p:blipFill>
          <a:blip r:embed="rId2"/>
          <a:stretch>
            <a:fillRect/>
          </a:stretch>
        </p:blipFill>
        <p:spPr>
          <a:xfrm>
            <a:off x="2389597" y="4316290"/>
            <a:ext cx="7683500" cy="800100"/>
          </a:xfrm>
          <a:prstGeom prst="rect">
            <a:avLst/>
          </a:prstGeom>
        </p:spPr>
      </p:pic>
      <p:pic>
        <p:nvPicPr>
          <p:cNvPr id="19" name="Picture 18">
            <a:extLst>
              <a:ext uri="{FF2B5EF4-FFF2-40B4-BE49-F238E27FC236}">
                <a16:creationId xmlns:a16="http://schemas.microsoft.com/office/drawing/2014/main" id="{33252810-19D7-A6C5-10E1-5AE3AEA253C3}"/>
              </a:ext>
            </a:extLst>
          </p:cNvPr>
          <p:cNvPicPr>
            <a:picLocks noChangeAspect="1"/>
          </p:cNvPicPr>
          <p:nvPr/>
        </p:nvPicPr>
        <p:blipFill>
          <a:blip r:embed="rId3"/>
          <a:stretch>
            <a:fillRect/>
          </a:stretch>
        </p:blipFill>
        <p:spPr>
          <a:xfrm>
            <a:off x="7028068" y="6338037"/>
            <a:ext cx="1714500" cy="266700"/>
          </a:xfrm>
          <a:prstGeom prst="rect">
            <a:avLst/>
          </a:prstGeom>
        </p:spPr>
      </p:pic>
      <p:pic>
        <p:nvPicPr>
          <p:cNvPr id="15" name="Picture 14">
            <a:extLst>
              <a:ext uri="{FF2B5EF4-FFF2-40B4-BE49-F238E27FC236}">
                <a16:creationId xmlns:a16="http://schemas.microsoft.com/office/drawing/2014/main" id="{92AF006F-2AA9-7383-EF82-2662B94E9AEA}"/>
              </a:ext>
            </a:extLst>
          </p:cNvPr>
          <p:cNvPicPr>
            <a:picLocks noChangeAspect="1"/>
          </p:cNvPicPr>
          <p:nvPr/>
        </p:nvPicPr>
        <p:blipFill>
          <a:blip r:embed="rId4"/>
          <a:stretch>
            <a:fillRect/>
          </a:stretch>
        </p:blipFill>
        <p:spPr>
          <a:xfrm>
            <a:off x="9393941" y="6001487"/>
            <a:ext cx="1930400" cy="673100"/>
          </a:xfrm>
          <a:prstGeom prst="rect">
            <a:avLst/>
          </a:prstGeom>
        </p:spPr>
      </p:pic>
    </p:spTree>
    <p:extLst>
      <p:ext uri="{BB962C8B-B14F-4D97-AF65-F5344CB8AC3E}">
        <p14:creationId xmlns:p14="http://schemas.microsoft.com/office/powerpoint/2010/main" val="1727918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B975B3-1030-9F7B-2EBB-46082B0B80D5}"/>
              </a:ext>
            </a:extLst>
          </p:cNvPr>
          <p:cNvSpPr>
            <a:spLocks noGrp="1"/>
          </p:cNvSpPr>
          <p:nvPr>
            <p:ph type="title"/>
          </p:nvPr>
        </p:nvSpPr>
        <p:spPr/>
        <p:txBody>
          <a:bodyPr/>
          <a:lstStyle/>
          <a:p>
            <a:r>
              <a:rPr lang="en-US" dirty="0"/>
              <a:t>EBVC: Implicit Time Discretization; Code</a:t>
            </a:r>
          </a:p>
        </p:txBody>
      </p:sp>
      <p:sp>
        <p:nvSpPr>
          <p:cNvPr id="3" name="Slide Number Placeholder 2">
            <a:extLst>
              <a:ext uri="{FF2B5EF4-FFF2-40B4-BE49-F238E27FC236}">
                <a16:creationId xmlns:a16="http://schemas.microsoft.com/office/drawing/2014/main" id="{8E802DAA-1154-EA1B-157E-5E6C2673D08B}"/>
              </a:ext>
            </a:extLst>
          </p:cNvPr>
          <p:cNvSpPr>
            <a:spLocks noGrp="1"/>
          </p:cNvSpPr>
          <p:nvPr>
            <p:ph type="sldNum" sz="quarter" idx="10"/>
          </p:nvPr>
        </p:nvSpPr>
        <p:spPr/>
        <p:txBody>
          <a:bodyPr/>
          <a:lstStyle/>
          <a:p>
            <a:fld id="{4FAB73BC-B049-4115-A692-8D63A059BFB8}" type="slidenum">
              <a:rPr lang="en-US" smtClean="0"/>
              <a:pPr/>
              <a:t>25</a:t>
            </a:fld>
            <a:endParaRPr lang="en-US" dirty="0"/>
          </a:p>
        </p:txBody>
      </p:sp>
      <p:sp>
        <p:nvSpPr>
          <p:cNvPr id="4" name="Content Placeholder 3">
            <a:extLst>
              <a:ext uri="{FF2B5EF4-FFF2-40B4-BE49-F238E27FC236}">
                <a16:creationId xmlns:a16="http://schemas.microsoft.com/office/drawing/2014/main" id="{3D9D6506-F9CA-6882-8B96-BE53D9E8BC9D}"/>
              </a:ext>
            </a:extLst>
          </p:cNvPr>
          <p:cNvSpPr>
            <a:spLocks noGrp="1"/>
          </p:cNvSpPr>
          <p:nvPr>
            <p:ph sz="quarter" idx="11"/>
          </p:nvPr>
        </p:nvSpPr>
        <p:spPr/>
        <p:txBody>
          <a:bodyPr/>
          <a:lstStyle/>
          <a:p>
            <a:pPr marL="342900" indent="-342900">
              <a:buFont typeface="Arial" panose="020B0604020202020204" pitchFamily="34" charset="0"/>
              <a:buChar char="•"/>
            </a:pPr>
            <a:r>
              <a:rPr lang="en-US" dirty="0">
                <a:hlinkClick r:id="rId2"/>
              </a:rPr>
              <a:t>https://github.com/NaluCFD/Nalu/blob/master/src/ScalarMassBDF2NodeSuppAlg.C</a:t>
            </a:r>
            <a:endParaRPr lang="en-US" dirty="0"/>
          </a:p>
        </p:txBody>
      </p:sp>
      <p:pic>
        <p:nvPicPr>
          <p:cNvPr id="5" name="Picture 4">
            <a:extLst>
              <a:ext uri="{FF2B5EF4-FFF2-40B4-BE49-F238E27FC236}">
                <a16:creationId xmlns:a16="http://schemas.microsoft.com/office/drawing/2014/main" id="{4C0A56C3-552D-4C09-B78D-E87C9595504B}"/>
              </a:ext>
            </a:extLst>
          </p:cNvPr>
          <p:cNvPicPr>
            <a:picLocks noChangeAspect="1"/>
          </p:cNvPicPr>
          <p:nvPr/>
        </p:nvPicPr>
        <p:blipFill>
          <a:blip r:embed="rId3"/>
          <a:stretch>
            <a:fillRect/>
          </a:stretch>
        </p:blipFill>
        <p:spPr>
          <a:xfrm>
            <a:off x="1151447" y="2062272"/>
            <a:ext cx="7304690" cy="4572000"/>
          </a:xfrm>
          <a:prstGeom prst="rect">
            <a:avLst/>
          </a:prstGeom>
        </p:spPr>
      </p:pic>
    </p:spTree>
    <p:extLst>
      <p:ext uri="{BB962C8B-B14F-4D97-AF65-F5344CB8AC3E}">
        <p14:creationId xmlns:p14="http://schemas.microsoft.com/office/powerpoint/2010/main" val="1635245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88C061-593F-0714-C09D-58E131EEFFCB}"/>
              </a:ext>
            </a:extLst>
          </p:cNvPr>
          <p:cNvSpPr>
            <a:spLocks noGrp="1"/>
          </p:cNvSpPr>
          <p:nvPr>
            <p:ph type="title"/>
          </p:nvPr>
        </p:nvSpPr>
        <p:spPr/>
        <p:txBody>
          <a:bodyPr/>
          <a:lstStyle/>
          <a:p>
            <a:r>
              <a:rPr lang="en-US" dirty="0"/>
              <a:t>EBVC: Source Term Discretization</a:t>
            </a:r>
          </a:p>
        </p:txBody>
      </p:sp>
      <p:sp>
        <p:nvSpPr>
          <p:cNvPr id="3" name="Slide Number Placeholder 2">
            <a:extLst>
              <a:ext uri="{FF2B5EF4-FFF2-40B4-BE49-F238E27FC236}">
                <a16:creationId xmlns:a16="http://schemas.microsoft.com/office/drawing/2014/main" id="{447A0768-92A3-098F-F44B-CC4E43C8161C}"/>
              </a:ext>
            </a:extLst>
          </p:cNvPr>
          <p:cNvSpPr>
            <a:spLocks noGrp="1"/>
          </p:cNvSpPr>
          <p:nvPr>
            <p:ph type="sldNum" sz="quarter" idx="10"/>
          </p:nvPr>
        </p:nvSpPr>
        <p:spPr/>
        <p:txBody>
          <a:bodyPr/>
          <a:lstStyle/>
          <a:p>
            <a:fld id="{4FAB73BC-B049-4115-A692-8D63A059BFB8}" type="slidenum">
              <a:rPr lang="en-US" smtClean="0"/>
              <a:pPr/>
              <a:t>26</a:t>
            </a:fld>
            <a:endParaRPr lang="en-US" dirty="0"/>
          </a:p>
        </p:txBody>
      </p:sp>
      <p:sp>
        <p:nvSpPr>
          <p:cNvPr id="4" name="Content Placeholder 3">
            <a:extLst>
              <a:ext uri="{FF2B5EF4-FFF2-40B4-BE49-F238E27FC236}">
                <a16:creationId xmlns:a16="http://schemas.microsoft.com/office/drawing/2014/main" id="{6335D352-6A3A-A3C0-4285-43D561FA8B71}"/>
              </a:ext>
            </a:extLst>
          </p:cNvPr>
          <p:cNvSpPr>
            <a:spLocks noGrp="1"/>
          </p:cNvSpPr>
          <p:nvPr>
            <p:ph sz="quarter" idx="11"/>
          </p:nvPr>
        </p:nvSpPr>
        <p:spPr/>
        <p:txBody>
          <a:bodyPr/>
          <a:lstStyle/>
          <a:p>
            <a:pPr marL="342900" indent="-342900">
              <a:buFont typeface="Arial" panose="020B0604020202020204" pitchFamily="34" charset="0"/>
              <a:buChar char="•"/>
            </a:pPr>
            <a:r>
              <a:rPr lang="en-US" dirty="0"/>
              <a:t>Source terms for the edge-based scheme are also assembled over a nodal loop</a:t>
            </a:r>
          </a:p>
          <a:p>
            <a:pPr marL="342900" indent="-342900">
              <a:buFont typeface="Arial" panose="020B0604020202020204" pitchFamily="34" charset="0"/>
              <a:buChar char="•"/>
            </a:pPr>
            <a:r>
              <a:rPr lang="en-US" dirty="0"/>
              <a:t>Note that in this scheme, we are using single point quadrature, i.e., the function is evaluated at a single point</a:t>
            </a:r>
          </a:p>
          <a:p>
            <a:r>
              <a:rPr lang="en-US" dirty="0"/>
              <a:t>The single point integration point leverages the fac that: p = 2N -1</a:t>
            </a:r>
          </a:p>
          <a:p>
            <a:pPr marL="342900" indent="-342900">
              <a:buFont typeface="Arial" panose="020B0604020202020204" pitchFamily="34" charset="0"/>
              <a:buChar char="•"/>
            </a:pPr>
            <a:r>
              <a:rPr lang="en-US" dirty="0"/>
              <a:t>Where N is the number of integration points and p is the polynomial order</a:t>
            </a:r>
          </a:p>
          <a:p>
            <a:pPr marL="342900" indent="-342900">
              <a:buFont typeface="Arial" panose="020B0604020202020204" pitchFamily="34" charset="0"/>
              <a:buChar char="•"/>
            </a:pPr>
            <a:r>
              <a:rPr lang="en-US" dirty="0"/>
              <a:t>For a linear basis, using one-point quadrature is design-order, or second-order in space</a:t>
            </a:r>
          </a:p>
          <a:p>
            <a:endParaRPr lang="en-US" dirty="0"/>
          </a:p>
        </p:txBody>
      </p:sp>
      <p:grpSp>
        <p:nvGrpSpPr>
          <p:cNvPr id="5" name="Group 4">
            <a:extLst>
              <a:ext uri="{FF2B5EF4-FFF2-40B4-BE49-F238E27FC236}">
                <a16:creationId xmlns:a16="http://schemas.microsoft.com/office/drawing/2014/main" id="{DC535826-63B1-B111-D663-838531E899CF}"/>
              </a:ext>
            </a:extLst>
          </p:cNvPr>
          <p:cNvGrpSpPr/>
          <p:nvPr/>
        </p:nvGrpSpPr>
        <p:grpSpPr>
          <a:xfrm>
            <a:off x="1346989" y="4633316"/>
            <a:ext cx="1426464" cy="1386484"/>
            <a:chOff x="5930432" y="4272731"/>
            <a:chExt cx="1426464" cy="1386484"/>
          </a:xfrm>
        </p:grpSpPr>
        <p:grpSp>
          <p:nvGrpSpPr>
            <p:cNvPr id="6" name="Group 5">
              <a:extLst>
                <a:ext uri="{FF2B5EF4-FFF2-40B4-BE49-F238E27FC236}">
                  <a16:creationId xmlns:a16="http://schemas.microsoft.com/office/drawing/2014/main" id="{37B2F5D6-94CE-42CE-AF43-80D06F46E942}"/>
                </a:ext>
              </a:extLst>
            </p:cNvPr>
            <p:cNvGrpSpPr/>
            <p:nvPr/>
          </p:nvGrpSpPr>
          <p:grpSpPr>
            <a:xfrm>
              <a:off x="5930432" y="4272731"/>
              <a:ext cx="1426464" cy="1386484"/>
              <a:chOff x="4824155" y="834745"/>
              <a:chExt cx="1426464" cy="1386484"/>
            </a:xfrm>
          </p:grpSpPr>
          <p:cxnSp>
            <p:nvCxnSpPr>
              <p:cNvPr id="8" name="Straight Connector 7">
                <a:extLst>
                  <a:ext uri="{FF2B5EF4-FFF2-40B4-BE49-F238E27FC236}">
                    <a16:creationId xmlns:a16="http://schemas.microsoft.com/office/drawing/2014/main" id="{0B5581DE-C942-C7BF-060C-83415EC911F6}"/>
                  </a:ext>
                </a:extLst>
              </p:cNvPr>
              <p:cNvCxnSpPr>
                <a:cxnSpLocks/>
              </p:cNvCxnSpPr>
              <p:nvPr/>
            </p:nvCxnSpPr>
            <p:spPr>
              <a:xfrm flipH="1">
                <a:off x="4825270" y="834745"/>
                <a:ext cx="0" cy="1386484"/>
              </a:xfrm>
              <a:prstGeom prst="line">
                <a:avLst/>
              </a:prstGeom>
              <a:noFill/>
              <a:ln w="6350" cap="flat" cmpd="sng" algn="ctr">
                <a:solidFill>
                  <a:srgbClr val="4472C4"/>
                </a:solidFill>
                <a:prstDash val="sysDash"/>
                <a:miter lim="800000"/>
              </a:ln>
              <a:effectLst/>
            </p:spPr>
          </p:cxnSp>
          <p:cxnSp>
            <p:nvCxnSpPr>
              <p:cNvPr id="9" name="Straight Connector 8">
                <a:extLst>
                  <a:ext uri="{FF2B5EF4-FFF2-40B4-BE49-F238E27FC236}">
                    <a16:creationId xmlns:a16="http://schemas.microsoft.com/office/drawing/2014/main" id="{57F692E4-79EC-9C16-4428-42DC39FD5392}"/>
                  </a:ext>
                </a:extLst>
              </p:cNvPr>
              <p:cNvCxnSpPr/>
              <p:nvPr/>
            </p:nvCxnSpPr>
            <p:spPr>
              <a:xfrm flipV="1">
                <a:off x="4827113" y="2213418"/>
                <a:ext cx="724209" cy="3100"/>
              </a:xfrm>
              <a:prstGeom prst="line">
                <a:avLst/>
              </a:prstGeom>
              <a:noFill/>
              <a:ln w="6350" cap="flat" cmpd="sng" algn="ctr">
                <a:solidFill>
                  <a:srgbClr val="4472C4"/>
                </a:solidFill>
                <a:prstDash val="sysDash"/>
                <a:miter lim="800000"/>
              </a:ln>
              <a:effectLst/>
            </p:spPr>
          </p:cxnSp>
          <p:cxnSp>
            <p:nvCxnSpPr>
              <p:cNvPr id="10" name="Straight Connector 9">
                <a:extLst>
                  <a:ext uri="{FF2B5EF4-FFF2-40B4-BE49-F238E27FC236}">
                    <a16:creationId xmlns:a16="http://schemas.microsoft.com/office/drawing/2014/main" id="{7D32F71A-4467-C97B-4CB4-31A1E02DEEB3}"/>
                  </a:ext>
                </a:extLst>
              </p:cNvPr>
              <p:cNvCxnSpPr/>
              <p:nvPr/>
            </p:nvCxnSpPr>
            <p:spPr>
              <a:xfrm flipH="1">
                <a:off x="6235337" y="840132"/>
                <a:ext cx="0" cy="684725"/>
              </a:xfrm>
              <a:prstGeom prst="line">
                <a:avLst/>
              </a:prstGeom>
              <a:noFill/>
              <a:ln w="6350" cap="flat" cmpd="sng" algn="ctr">
                <a:solidFill>
                  <a:srgbClr val="4472C4"/>
                </a:solidFill>
                <a:prstDash val="sysDash"/>
                <a:miter lim="800000"/>
              </a:ln>
              <a:effectLst/>
            </p:spPr>
          </p:cxnSp>
          <p:cxnSp>
            <p:nvCxnSpPr>
              <p:cNvPr id="11" name="Straight Connector 10">
                <a:extLst>
                  <a:ext uri="{FF2B5EF4-FFF2-40B4-BE49-F238E27FC236}">
                    <a16:creationId xmlns:a16="http://schemas.microsoft.com/office/drawing/2014/main" id="{BFA60E61-833F-79A1-6936-0A19D92CB888}"/>
                  </a:ext>
                </a:extLst>
              </p:cNvPr>
              <p:cNvCxnSpPr>
                <a:cxnSpLocks/>
              </p:cNvCxnSpPr>
              <p:nvPr/>
            </p:nvCxnSpPr>
            <p:spPr>
              <a:xfrm>
                <a:off x="4824155" y="838051"/>
                <a:ext cx="1426464" cy="0"/>
              </a:xfrm>
              <a:prstGeom prst="line">
                <a:avLst/>
              </a:prstGeom>
              <a:noFill/>
              <a:ln w="6350" cap="flat" cmpd="sng" algn="ctr">
                <a:solidFill>
                  <a:srgbClr val="4472C4"/>
                </a:solidFill>
                <a:prstDash val="sysDash"/>
                <a:miter lim="800000"/>
              </a:ln>
              <a:effectLst/>
            </p:spPr>
          </p:cxnSp>
          <p:sp>
            <p:nvSpPr>
              <p:cNvPr id="12" name="Oval 11">
                <a:extLst>
                  <a:ext uri="{FF2B5EF4-FFF2-40B4-BE49-F238E27FC236}">
                    <a16:creationId xmlns:a16="http://schemas.microsoft.com/office/drawing/2014/main" id="{05ECC2FE-1901-28BB-D0D5-E28A223E9FAF}"/>
                  </a:ext>
                </a:extLst>
              </p:cNvPr>
              <p:cNvSpPr/>
              <p:nvPr/>
            </p:nvSpPr>
            <p:spPr>
              <a:xfrm>
                <a:off x="5461882" y="1489269"/>
                <a:ext cx="182880" cy="183520"/>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3" name="Straight Connector 12">
                <a:extLst>
                  <a:ext uri="{FF2B5EF4-FFF2-40B4-BE49-F238E27FC236}">
                    <a16:creationId xmlns:a16="http://schemas.microsoft.com/office/drawing/2014/main" id="{C6211A61-AA69-6032-645B-6A7317D097CE}"/>
                  </a:ext>
                </a:extLst>
              </p:cNvPr>
              <p:cNvCxnSpPr>
                <a:cxnSpLocks/>
              </p:cNvCxnSpPr>
              <p:nvPr/>
            </p:nvCxnSpPr>
            <p:spPr>
              <a:xfrm flipH="1">
                <a:off x="6082483" y="1519470"/>
                <a:ext cx="157867" cy="451231"/>
              </a:xfrm>
              <a:prstGeom prst="line">
                <a:avLst/>
              </a:prstGeom>
              <a:noFill/>
              <a:ln w="6350" cap="flat" cmpd="sng" algn="ctr">
                <a:solidFill>
                  <a:srgbClr val="4472C4"/>
                </a:solidFill>
                <a:prstDash val="sysDash"/>
                <a:miter lim="800000"/>
              </a:ln>
              <a:effectLst/>
            </p:spPr>
          </p:cxnSp>
          <p:cxnSp>
            <p:nvCxnSpPr>
              <p:cNvPr id="14" name="Straight Connector 13">
                <a:extLst>
                  <a:ext uri="{FF2B5EF4-FFF2-40B4-BE49-F238E27FC236}">
                    <a16:creationId xmlns:a16="http://schemas.microsoft.com/office/drawing/2014/main" id="{EAB9E997-C023-D7F3-4429-71303842EAE5}"/>
                  </a:ext>
                </a:extLst>
              </p:cNvPr>
              <p:cNvCxnSpPr>
                <a:cxnSpLocks/>
              </p:cNvCxnSpPr>
              <p:nvPr/>
            </p:nvCxnSpPr>
            <p:spPr>
              <a:xfrm flipH="1">
                <a:off x="5566627" y="1962612"/>
                <a:ext cx="515856" cy="254297"/>
              </a:xfrm>
              <a:prstGeom prst="line">
                <a:avLst/>
              </a:prstGeom>
              <a:noFill/>
              <a:ln w="6350" cap="flat" cmpd="sng" algn="ctr">
                <a:solidFill>
                  <a:srgbClr val="4472C4"/>
                </a:solidFill>
                <a:prstDash val="sysDash"/>
                <a:miter lim="800000"/>
              </a:ln>
              <a:effectLst/>
            </p:spPr>
          </p:cxnSp>
        </p:grpSp>
        <p:sp>
          <p:nvSpPr>
            <p:cNvPr id="7" name="TextBox 6">
              <a:extLst>
                <a:ext uri="{FF2B5EF4-FFF2-40B4-BE49-F238E27FC236}">
                  <a16:creationId xmlns:a16="http://schemas.microsoft.com/office/drawing/2014/main" id="{E09F7E02-E691-35ED-7829-C0BA6C5FE4E4}"/>
                </a:ext>
              </a:extLst>
            </p:cNvPr>
            <p:cNvSpPr txBox="1"/>
            <p:nvPr/>
          </p:nvSpPr>
          <p:spPr>
            <a:xfrm>
              <a:off x="6742730" y="4583261"/>
              <a:ext cx="42351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n2</a:t>
              </a:r>
            </a:p>
          </p:txBody>
        </p:sp>
      </p:grpSp>
      <p:pic>
        <p:nvPicPr>
          <p:cNvPr id="15" name="Picture 14">
            <a:extLst>
              <a:ext uri="{FF2B5EF4-FFF2-40B4-BE49-F238E27FC236}">
                <a16:creationId xmlns:a16="http://schemas.microsoft.com/office/drawing/2014/main" id="{C9D4F4B7-9893-4F04-B8EA-F30415F2ECC9}"/>
              </a:ext>
            </a:extLst>
          </p:cNvPr>
          <p:cNvPicPr>
            <a:picLocks noChangeAspect="1"/>
          </p:cNvPicPr>
          <p:nvPr/>
        </p:nvPicPr>
        <p:blipFill>
          <a:blip r:embed="rId2"/>
          <a:stretch>
            <a:fillRect/>
          </a:stretch>
        </p:blipFill>
        <p:spPr>
          <a:xfrm>
            <a:off x="3992867" y="4883232"/>
            <a:ext cx="2908300" cy="736600"/>
          </a:xfrm>
          <a:prstGeom prst="rect">
            <a:avLst/>
          </a:prstGeom>
        </p:spPr>
      </p:pic>
    </p:spTree>
    <p:extLst>
      <p:ext uri="{BB962C8B-B14F-4D97-AF65-F5344CB8AC3E}">
        <p14:creationId xmlns:p14="http://schemas.microsoft.com/office/powerpoint/2010/main" val="1440562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88C061-593F-0714-C09D-58E131EEFFCB}"/>
              </a:ext>
            </a:extLst>
          </p:cNvPr>
          <p:cNvSpPr>
            <a:spLocks noGrp="1"/>
          </p:cNvSpPr>
          <p:nvPr>
            <p:ph type="title"/>
          </p:nvPr>
        </p:nvSpPr>
        <p:spPr/>
        <p:txBody>
          <a:bodyPr/>
          <a:lstStyle/>
          <a:p>
            <a:r>
              <a:rPr lang="en-US" dirty="0"/>
              <a:t>EBVC: Source Term Discretization; Code</a:t>
            </a:r>
          </a:p>
        </p:txBody>
      </p:sp>
      <p:sp>
        <p:nvSpPr>
          <p:cNvPr id="3" name="Slide Number Placeholder 2">
            <a:extLst>
              <a:ext uri="{FF2B5EF4-FFF2-40B4-BE49-F238E27FC236}">
                <a16:creationId xmlns:a16="http://schemas.microsoft.com/office/drawing/2014/main" id="{447A0768-92A3-098F-F44B-CC4E43C8161C}"/>
              </a:ext>
            </a:extLst>
          </p:cNvPr>
          <p:cNvSpPr>
            <a:spLocks noGrp="1"/>
          </p:cNvSpPr>
          <p:nvPr>
            <p:ph type="sldNum" sz="quarter" idx="10"/>
          </p:nvPr>
        </p:nvSpPr>
        <p:spPr/>
        <p:txBody>
          <a:bodyPr/>
          <a:lstStyle/>
          <a:p>
            <a:fld id="{4FAB73BC-B049-4115-A692-8D63A059BFB8}" type="slidenum">
              <a:rPr lang="en-US" smtClean="0"/>
              <a:pPr/>
              <a:t>27</a:t>
            </a:fld>
            <a:endParaRPr lang="en-US" dirty="0"/>
          </a:p>
        </p:txBody>
      </p:sp>
      <p:sp>
        <p:nvSpPr>
          <p:cNvPr id="4" name="Content Placeholder 3">
            <a:extLst>
              <a:ext uri="{FF2B5EF4-FFF2-40B4-BE49-F238E27FC236}">
                <a16:creationId xmlns:a16="http://schemas.microsoft.com/office/drawing/2014/main" id="{6335D352-6A3A-A3C0-4285-43D561FA8B71}"/>
              </a:ext>
            </a:extLst>
          </p:cNvPr>
          <p:cNvSpPr>
            <a:spLocks noGrp="1"/>
          </p:cNvSpPr>
          <p:nvPr>
            <p:ph sz="quarter" idx="11"/>
          </p:nvPr>
        </p:nvSpPr>
        <p:spPr/>
        <p:txBody>
          <a:bodyPr/>
          <a:lstStyle/>
          <a:p>
            <a:pPr marL="342900" indent="-342900">
              <a:buFont typeface="Arial" panose="020B0604020202020204" pitchFamily="34" charset="0"/>
              <a:buChar char="•"/>
            </a:pPr>
            <a:r>
              <a:rPr lang="en-US" dirty="0">
                <a:hlinkClick r:id="rId2"/>
              </a:rPr>
              <a:t>https://github.com/NaluCFD/Nalu/blob/master/src/user_functions/VariableDensityMixFracSrcNodeSuppAlg.C</a:t>
            </a:r>
            <a:endParaRPr lang="en-US" dirty="0"/>
          </a:p>
          <a:p>
            <a:endParaRPr lang="en-US" dirty="0"/>
          </a:p>
        </p:txBody>
      </p:sp>
      <p:pic>
        <p:nvPicPr>
          <p:cNvPr id="16" name="Picture 15">
            <a:extLst>
              <a:ext uri="{FF2B5EF4-FFF2-40B4-BE49-F238E27FC236}">
                <a16:creationId xmlns:a16="http://schemas.microsoft.com/office/drawing/2014/main" id="{4C7C70C1-6DCB-815E-A3EC-E86767E26AB6}"/>
              </a:ext>
            </a:extLst>
          </p:cNvPr>
          <p:cNvPicPr>
            <a:picLocks noChangeAspect="1"/>
          </p:cNvPicPr>
          <p:nvPr/>
        </p:nvPicPr>
        <p:blipFill>
          <a:blip r:embed="rId3"/>
          <a:stretch>
            <a:fillRect/>
          </a:stretch>
        </p:blipFill>
        <p:spPr>
          <a:xfrm>
            <a:off x="2052023" y="2045373"/>
            <a:ext cx="7363127" cy="4608576"/>
          </a:xfrm>
          <a:prstGeom prst="rect">
            <a:avLst/>
          </a:prstGeom>
        </p:spPr>
      </p:pic>
    </p:spTree>
    <p:extLst>
      <p:ext uri="{BB962C8B-B14F-4D97-AF65-F5344CB8AC3E}">
        <p14:creationId xmlns:p14="http://schemas.microsoft.com/office/powerpoint/2010/main" val="23257445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9C9E1A-5F1D-398F-A23E-2BEC9BF2DB8E}"/>
              </a:ext>
            </a:extLst>
          </p:cNvPr>
          <p:cNvSpPr>
            <a:spLocks noGrp="1"/>
          </p:cNvSpPr>
          <p:nvPr>
            <p:ph type="title"/>
          </p:nvPr>
        </p:nvSpPr>
        <p:spPr/>
        <p:txBody>
          <a:bodyPr/>
          <a:lstStyle/>
          <a:p>
            <a:r>
              <a:rPr lang="en-US" dirty="0"/>
              <a:t>EBVC: Advection Term Discretization</a:t>
            </a:r>
          </a:p>
        </p:txBody>
      </p:sp>
      <p:sp>
        <p:nvSpPr>
          <p:cNvPr id="3" name="Slide Number Placeholder 2">
            <a:extLst>
              <a:ext uri="{FF2B5EF4-FFF2-40B4-BE49-F238E27FC236}">
                <a16:creationId xmlns:a16="http://schemas.microsoft.com/office/drawing/2014/main" id="{7C787FC1-3E18-9F7F-806D-EA059176FF5F}"/>
              </a:ext>
            </a:extLst>
          </p:cNvPr>
          <p:cNvSpPr>
            <a:spLocks noGrp="1"/>
          </p:cNvSpPr>
          <p:nvPr>
            <p:ph type="sldNum" sz="quarter" idx="10"/>
          </p:nvPr>
        </p:nvSpPr>
        <p:spPr/>
        <p:txBody>
          <a:bodyPr/>
          <a:lstStyle/>
          <a:p>
            <a:fld id="{4FAB73BC-B049-4115-A692-8D63A059BFB8}" type="slidenum">
              <a:rPr lang="en-US" smtClean="0"/>
              <a:pPr/>
              <a:t>28</a:t>
            </a:fld>
            <a:endParaRPr lang="en-US" dirty="0"/>
          </a:p>
        </p:txBody>
      </p:sp>
      <p:sp>
        <p:nvSpPr>
          <p:cNvPr id="4" name="Content Placeholder 3">
            <a:extLst>
              <a:ext uri="{FF2B5EF4-FFF2-40B4-BE49-F238E27FC236}">
                <a16:creationId xmlns:a16="http://schemas.microsoft.com/office/drawing/2014/main" id="{2C4A79FE-46E1-6F01-C882-F6CD9155E1BC}"/>
              </a:ext>
            </a:extLst>
          </p:cNvPr>
          <p:cNvSpPr>
            <a:spLocks noGrp="1"/>
          </p:cNvSpPr>
          <p:nvPr>
            <p:ph sz="quarter" idx="11"/>
          </p:nvPr>
        </p:nvSpPr>
        <p:spPr>
          <a:xfrm>
            <a:off x="647699" y="1409700"/>
            <a:ext cx="10096501" cy="5301066"/>
          </a:xfrm>
        </p:spPr>
        <p:txBody>
          <a:bodyPr>
            <a:normAutofit/>
          </a:bodyPr>
          <a:lstStyle/>
          <a:p>
            <a:pPr marL="342900" indent="-342900">
              <a:buFont typeface="Arial" panose="020B0604020202020204" pitchFamily="34" charset="0"/>
              <a:buChar char="•"/>
            </a:pPr>
            <a:r>
              <a:rPr lang="en-US" dirty="0"/>
              <a:t>For advection, we have transformed the volume integral to a surface integration</a:t>
            </a:r>
          </a:p>
          <a:p>
            <a:pPr marL="342900" indent="-342900">
              <a:buFont typeface="Arial" panose="020B0604020202020204" pitchFamily="34" charset="0"/>
              <a:buChar char="•"/>
            </a:pPr>
            <a:r>
              <a:rPr lang="en-US" dirty="0"/>
              <a:t>Therefore, a patch of edges are required for the full assembly at node 2</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Recall, that the mass flow rate at an integration point is prescribed</a:t>
            </a:r>
          </a:p>
          <a:p>
            <a:pPr marL="342900" indent="-342900">
              <a:buFont typeface="Arial" panose="020B0604020202020204" pitchFamily="34" charset="0"/>
              <a:buChar char="•"/>
            </a:pPr>
            <a:r>
              <a:rPr lang="en-US" dirty="0"/>
              <a:t>Moreover, since the integration point is at the edge mid-point, </a:t>
            </a:r>
            <a:r>
              <a:rPr lang="en-US" dirty="0" err="1">
                <a:latin typeface="Symbol" pitchFamily="2" charset="2"/>
              </a:rPr>
              <a:t>f</a:t>
            </a:r>
            <a:r>
              <a:rPr lang="en-US" baseline="-25000" dirty="0" err="1"/>
              <a:t>ip</a:t>
            </a:r>
            <a:r>
              <a:rPr lang="en-US" dirty="0"/>
              <a:t> = (</a:t>
            </a:r>
            <a:r>
              <a:rPr lang="en-US" dirty="0" err="1">
                <a:latin typeface="Symbol" pitchFamily="2" charset="2"/>
              </a:rPr>
              <a:t>f</a:t>
            </a:r>
            <a:r>
              <a:rPr lang="en-US" baseline="30000" dirty="0" err="1"/>
              <a:t>R</a:t>
            </a:r>
            <a:r>
              <a:rPr lang="en-US" dirty="0"/>
              <a:t> + </a:t>
            </a:r>
            <a:r>
              <a:rPr lang="en-US" dirty="0" err="1">
                <a:latin typeface="Symbol" pitchFamily="2" charset="2"/>
              </a:rPr>
              <a:t>f</a:t>
            </a:r>
            <a:r>
              <a:rPr lang="en-US" baseline="30000" dirty="0" err="1"/>
              <a:t>L</a:t>
            </a:r>
            <a:r>
              <a:rPr lang="en-US" dirty="0"/>
              <a:t>)/2</a:t>
            </a:r>
          </a:p>
          <a:p>
            <a:r>
              <a:rPr lang="en-US" dirty="0"/>
              <a:t>This is a </a:t>
            </a:r>
            <a:r>
              <a:rPr lang="en-US" i="1" dirty="0"/>
              <a:t>central-</a:t>
            </a:r>
            <a:r>
              <a:rPr lang="en-US" dirty="0"/>
              <a:t> or </a:t>
            </a:r>
            <a:r>
              <a:rPr lang="en-US" i="1" dirty="0" err="1"/>
              <a:t>Galerkin</a:t>
            </a:r>
            <a:r>
              <a:rPr lang="en-US" i="1" dirty="0"/>
              <a:t>-based </a:t>
            </a:r>
            <a:r>
              <a:rPr lang="en-US" dirty="0"/>
              <a:t>advection operator; shown in </a:t>
            </a:r>
            <a:r>
              <a:rPr lang="en-US" u="sng" dirty="0"/>
              <a:t>conservative form,</a:t>
            </a:r>
            <a:r>
              <a:rPr lang="en-US" dirty="0"/>
              <a:t> </a:t>
            </a:r>
            <a:r>
              <a:rPr lang="en-US" dirty="0" err="1"/>
              <a:t>i.e</a:t>
            </a:r>
            <a:r>
              <a:rPr lang="en-US" dirty="0"/>
              <a:t>, is in divergence form and has been integrated-by-parts</a:t>
            </a:r>
            <a:endParaRPr lang="en-US" i="1" dirty="0"/>
          </a:p>
          <a:p>
            <a:endParaRPr lang="en-US" dirty="0"/>
          </a:p>
        </p:txBody>
      </p:sp>
      <p:grpSp>
        <p:nvGrpSpPr>
          <p:cNvPr id="6" name="Group 5">
            <a:extLst>
              <a:ext uri="{FF2B5EF4-FFF2-40B4-BE49-F238E27FC236}">
                <a16:creationId xmlns:a16="http://schemas.microsoft.com/office/drawing/2014/main" id="{61DE4D4D-7131-B4D0-B6A0-4A9E5553EAB2}"/>
              </a:ext>
            </a:extLst>
          </p:cNvPr>
          <p:cNvGrpSpPr/>
          <p:nvPr/>
        </p:nvGrpSpPr>
        <p:grpSpPr>
          <a:xfrm>
            <a:off x="309898" y="1919345"/>
            <a:ext cx="3358249" cy="3168978"/>
            <a:chOff x="476994" y="1089765"/>
            <a:chExt cx="3358249" cy="3168978"/>
          </a:xfrm>
        </p:grpSpPr>
        <p:grpSp>
          <p:nvGrpSpPr>
            <p:cNvPr id="7" name="Group 6">
              <a:extLst>
                <a:ext uri="{FF2B5EF4-FFF2-40B4-BE49-F238E27FC236}">
                  <a16:creationId xmlns:a16="http://schemas.microsoft.com/office/drawing/2014/main" id="{6681907C-4AEC-B9DE-A5D1-1CBD76DFE059}"/>
                </a:ext>
              </a:extLst>
            </p:cNvPr>
            <p:cNvGrpSpPr/>
            <p:nvPr/>
          </p:nvGrpSpPr>
          <p:grpSpPr>
            <a:xfrm>
              <a:off x="476994" y="1288270"/>
              <a:ext cx="3122851" cy="2800917"/>
              <a:chOff x="3991896" y="155054"/>
              <a:chExt cx="3122851" cy="2800917"/>
            </a:xfrm>
          </p:grpSpPr>
          <p:sp>
            <p:nvSpPr>
              <p:cNvPr id="17" name="Rectangle 16">
                <a:extLst>
                  <a:ext uri="{FF2B5EF4-FFF2-40B4-BE49-F238E27FC236}">
                    <a16:creationId xmlns:a16="http://schemas.microsoft.com/office/drawing/2014/main" id="{FFBB1E94-ADDB-3226-893A-7CD87699455C}"/>
                  </a:ext>
                </a:extLst>
              </p:cNvPr>
              <p:cNvSpPr/>
              <p:nvPr/>
            </p:nvSpPr>
            <p:spPr>
              <a:xfrm>
                <a:off x="5479778" y="174850"/>
                <a:ext cx="164984" cy="2670213"/>
              </a:xfrm>
              <a:prstGeom prst="rect">
                <a:avLst/>
              </a:prstGeom>
              <a:solidFill>
                <a:srgbClr val="4472C4">
                  <a:alpha val="10000"/>
                </a:srgbClr>
              </a:solidFill>
              <a:ln w="12700" cap="flat" cmpd="sng" algn="ctr">
                <a:solidFill>
                  <a:srgbClr val="00B050"/>
                </a:solidFill>
                <a:prstDash val="solid"/>
                <a:miter lim="800000"/>
              </a:ln>
              <a:effectLst>
                <a:outerShdw blurRad="50800" dist="50800" dir="5400000" algn="ctr" rotWithShape="0">
                  <a:srgbClr val="000000">
                    <a:alpha val="22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8" name="Straight Connector 17">
                <a:extLst>
                  <a:ext uri="{FF2B5EF4-FFF2-40B4-BE49-F238E27FC236}">
                    <a16:creationId xmlns:a16="http://schemas.microsoft.com/office/drawing/2014/main" id="{C8B81E20-1397-28BF-EB17-3F0B55D33925}"/>
                  </a:ext>
                </a:extLst>
              </p:cNvPr>
              <p:cNvCxnSpPr/>
              <p:nvPr/>
            </p:nvCxnSpPr>
            <p:spPr>
              <a:xfrm flipH="1">
                <a:off x="4822373" y="840798"/>
                <a:ext cx="4740" cy="684059"/>
              </a:xfrm>
              <a:prstGeom prst="line">
                <a:avLst/>
              </a:prstGeom>
              <a:noFill/>
              <a:ln w="6350" cap="flat" cmpd="sng" algn="ctr">
                <a:solidFill>
                  <a:srgbClr val="4472C4"/>
                </a:solidFill>
                <a:prstDash val="sysDash"/>
                <a:miter lim="800000"/>
              </a:ln>
              <a:effectLst/>
            </p:spPr>
          </p:cxnSp>
          <p:cxnSp>
            <p:nvCxnSpPr>
              <p:cNvPr id="19" name="Straight Connector 18">
                <a:extLst>
                  <a:ext uri="{FF2B5EF4-FFF2-40B4-BE49-F238E27FC236}">
                    <a16:creationId xmlns:a16="http://schemas.microsoft.com/office/drawing/2014/main" id="{DB0C1DDF-2E24-3F75-3D8F-17E3B884631F}"/>
                  </a:ext>
                </a:extLst>
              </p:cNvPr>
              <p:cNvCxnSpPr/>
              <p:nvPr/>
            </p:nvCxnSpPr>
            <p:spPr>
              <a:xfrm flipH="1">
                <a:off x="4825270" y="1537170"/>
                <a:ext cx="4740" cy="684059"/>
              </a:xfrm>
              <a:prstGeom prst="line">
                <a:avLst/>
              </a:prstGeom>
              <a:noFill/>
              <a:ln w="6350" cap="flat" cmpd="sng" algn="ctr">
                <a:solidFill>
                  <a:srgbClr val="4472C4"/>
                </a:solidFill>
                <a:prstDash val="sysDash"/>
                <a:miter lim="800000"/>
              </a:ln>
              <a:effectLst/>
            </p:spPr>
          </p:cxnSp>
          <p:cxnSp>
            <p:nvCxnSpPr>
              <p:cNvPr id="20" name="Straight Connector 19">
                <a:extLst>
                  <a:ext uri="{FF2B5EF4-FFF2-40B4-BE49-F238E27FC236}">
                    <a16:creationId xmlns:a16="http://schemas.microsoft.com/office/drawing/2014/main" id="{056FA3A6-06F1-3638-3421-55A88CF2411E}"/>
                  </a:ext>
                </a:extLst>
              </p:cNvPr>
              <p:cNvCxnSpPr/>
              <p:nvPr/>
            </p:nvCxnSpPr>
            <p:spPr>
              <a:xfrm flipV="1">
                <a:off x="4827113" y="2213418"/>
                <a:ext cx="724209" cy="3100"/>
              </a:xfrm>
              <a:prstGeom prst="line">
                <a:avLst/>
              </a:prstGeom>
              <a:noFill/>
              <a:ln w="6350" cap="flat" cmpd="sng" algn="ctr">
                <a:solidFill>
                  <a:srgbClr val="4472C4"/>
                </a:solidFill>
                <a:prstDash val="sysDash"/>
                <a:miter lim="800000"/>
              </a:ln>
              <a:effectLst/>
            </p:spPr>
          </p:cxnSp>
          <p:cxnSp>
            <p:nvCxnSpPr>
              <p:cNvPr id="21" name="Straight Connector 20">
                <a:extLst>
                  <a:ext uri="{FF2B5EF4-FFF2-40B4-BE49-F238E27FC236}">
                    <a16:creationId xmlns:a16="http://schemas.microsoft.com/office/drawing/2014/main" id="{F8B9E1E5-EC59-1F9B-FF7C-47BD2AB81296}"/>
                  </a:ext>
                </a:extLst>
              </p:cNvPr>
              <p:cNvCxnSpPr/>
              <p:nvPr/>
            </p:nvCxnSpPr>
            <p:spPr>
              <a:xfrm flipH="1">
                <a:off x="6235337" y="840132"/>
                <a:ext cx="0" cy="684725"/>
              </a:xfrm>
              <a:prstGeom prst="line">
                <a:avLst/>
              </a:prstGeom>
              <a:noFill/>
              <a:ln w="6350" cap="flat" cmpd="sng" algn="ctr">
                <a:solidFill>
                  <a:srgbClr val="4472C4"/>
                </a:solidFill>
                <a:prstDash val="sysDash"/>
                <a:miter lim="800000"/>
              </a:ln>
              <a:effectLst/>
            </p:spPr>
          </p:cxnSp>
          <p:cxnSp>
            <p:nvCxnSpPr>
              <p:cNvPr id="22" name="Straight Connector 21">
                <a:extLst>
                  <a:ext uri="{FF2B5EF4-FFF2-40B4-BE49-F238E27FC236}">
                    <a16:creationId xmlns:a16="http://schemas.microsoft.com/office/drawing/2014/main" id="{ED0D65A9-0DBE-D844-C2D8-79F04E4BDD77}"/>
                  </a:ext>
                </a:extLst>
              </p:cNvPr>
              <p:cNvCxnSpPr>
                <a:cxnSpLocks/>
              </p:cNvCxnSpPr>
              <p:nvPr/>
            </p:nvCxnSpPr>
            <p:spPr>
              <a:xfrm>
                <a:off x="4811629" y="838051"/>
                <a:ext cx="1444752" cy="0"/>
              </a:xfrm>
              <a:prstGeom prst="line">
                <a:avLst/>
              </a:prstGeom>
              <a:noFill/>
              <a:ln w="6350" cap="flat" cmpd="sng" algn="ctr">
                <a:solidFill>
                  <a:srgbClr val="4472C4"/>
                </a:solidFill>
                <a:prstDash val="sysDash"/>
                <a:miter lim="800000"/>
              </a:ln>
              <a:effectLst/>
            </p:spPr>
          </p:cxnSp>
          <p:cxnSp>
            <p:nvCxnSpPr>
              <p:cNvPr id="23" name="Straight Connector 22">
                <a:extLst>
                  <a:ext uri="{FF2B5EF4-FFF2-40B4-BE49-F238E27FC236}">
                    <a16:creationId xmlns:a16="http://schemas.microsoft.com/office/drawing/2014/main" id="{ED68F9D3-42CC-7933-3F20-5F0C73931F73}"/>
                  </a:ext>
                </a:extLst>
              </p:cNvPr>
              <p:cNvCxnSpPr/>
              <p:nvPr/>
            </p:nvCxnSpPr>
            <p:spPr>
              <a:xfrm flipH="1" flipV="1">
                <a:off x="4172875" y="1569681"/>
                <a:ext cx="2743200" cy="0"/>
              </a:xfrm>
              <a:prstGeom prst="line">
                <a:avLst/>
              </a:prstGeom>
              <a:noFill/>
              <a:ln w="6350" cap="flat" cmpd="sng" algn="ctr">
                <a:solidFill>
                  <a:sysClr val="windowText" lastClr="000000"/>
                </a:solidFill>
                <a:prstDash val="solid"/>
                <a:miter lim="800000"/>
              </a:ln>
              <a:effectLst/>
            </p:spPr>
          </p:cxnSp>
          <p:cxnSp>
            <p:nvCxnSpPr>
              <p:cNvPr id="24" name="Straight Connector 23">
                <a:extLst>
                  <a:ext uri="{FF2B5EF4-FFF2-40B4-BE49-F238E27FC236}">
                    <a16:creationId xmlns:a16="http://schemas.microsoft.com/office/drawing/2014/main" id="{8236FC2C-E1D4-FE3C-27A8-7F9EA3E65C9C}"/>
                  </a:ext>
                </a:extLst>
              </p:cNvPr>
              <p:cNvCxnSpPr/>
              <p:nvPr/>
            </p:nvCxnSpPr>
            <p:spPr>
              <a:xfrm>
                <a:off x="5550266" y="338574"/>
                <a:ext cx="3268" cy="2433877"/>
              </a:xfrm>
              <a:prstGeom prst="line">
                <a:avLst/>
              </a:prstGeom>
              <a:noFill/>
              <a:ln w="6350" cap="flat" cmpd="sng" algn="ctr">
                <a:solidFill>
                  <a:sysClr val="windowText" lastClr="000000"/>
                </a:solidFill>
                <a:prstDash val="solid"/>
                <a:miter lim="800000"/>
              </a:ln>
              <a:effectLst/>
            </p:spPr>
          </p:cxnSp>
          <p:sp>
            <p:nvSpPr>
              <p:cNvPr id="25" name="Oval 24">
                <a:extLst>
                  <a:ext uri="{FF2B5EF4-FFF2-40B4-BE49-F238E27FC236}">
                    <a16:creationId xmlns:a16="http://schemas.microsoft.com/office/drawing/2014/main" id="{26A73A19-4CCD-49B4-194D-A1B1C44D6266}"/>
                  </a:ext>
                </a:extLst>
              </p:cNvPr>
              <p:cNvSpPr/>
              <p:nvPr/>
            </p:nvSpPr>
            <p:spPr>
              <a:xfrm>
                <a:off x="6931867" y="1489269"/>
                <a:ext cx="182880" cy="183520"/>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6" name="Oval 25">
                <a:extLst>
                  <a:ext uri="{FF2B5EF4-FFF2-40B4-BE49-F238E27FC236}">
                    <a16:creationId xmlns:a16="http://schemas.microsoft.com/office/drawing/2014/main" id="{C809285E-EA62-AB5A-050E-236A1C52D32E}"/>
                  </a:ext>
                </a:extLst>
              </p:cNvPr>
              <p:cNvSpPr/>
              <p:nvPr/>
            </p:nvSpPr>
            <p:spPr>
              <a:xfrm>
                <a:off x="3991896" y="1489269"/>
                <a:ext cx="182880" cy="183520"/>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 name="Oval 26">
                <a:extLst>
                  <a:ext uri="{FF2B5EF4-FFF2-40B4-BE49-F238E27FC236}">
                    <a16:creationId xmlns:a16="http://schemas.microsoft.com/office/drawing/2014/main" id="{8F5A2F75-6439-E7BC-6EBF-B6425B101DF4}"/>
                  </a:ext>
                </a:extLst>
              </p:cNvPr>
              <p:cNvSpPr/>
              <p:nvPr/>
            </p:nvSpPr>
            <p:spPr>
              <a:xfrm>
                <a:off x="5485244" y="2772451"/>
                <a:ext cx="182880" cy="183520"/>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8" name="Oval 27">
                <a:extLst>
                  <a:ext uri="{FF2B5EF4-FFF2-40B4-BE49-F238E27FC236}">
                    <a16:creationId xmlns:a16="http://schemas.microsoft.com/office/drawing/2014/main" id="{02D5C178-2B70-B774-06B1-8A8414867D12}"/>
                  </a:ext>
                </a:extLst>
              </p:cNvPr>
              <p:cNvSpPr/>
              <p:nvPr/>
            </p:nvSpPr>
            <p:spPr>
              <a:xfrm>
                <a:off x="5461882" y="1489269"/>
                <a:ext cx="182880" cy="183520"/>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9" name="Oval 28">
                <a:extLst>
                  <a:ext uri="{FF2B5EF4-FFF2-40B4-BE49-F238E27FC236}">
                    <a16:creationId xmlns:a16="http://schemas.microsoft.com/office/drawing/2014/main" id="{E87B74F1-C0EE-E7F0-5B11-D87E03272E4D}"/>
                  </a:ext>
                </a:extLst>
              </p:cNvPr>
              <p:cNvSpPr/>
              <p:nvPr/>
            </p:nvSpPr>
            <p:spPr>
              <a:xfrm>
                <a:off x="5461882" y="155054"/>
                <a:ext cx="182880" cy="183520"/>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30" name="Straight Connector 29">
                <a:extLst>
                  <a:ext uri="{FF2B5EF4-FFF2-40B4-BE49-F238E27FC236}">
                    <a16:creationId xmlns:a16="http://schemas.microsoft.com/office/drawing/2014/main" id="{88B515FF-2F4A-0197-B19A-ADC713D532D6}"/>
                  </a:ext>
                </a:extLst>
              </p:cNvPr>
              <p:cNvCxnSpPr/>
              <p:nvPr/>
            </p:nvCxnSpPr>
            <p:spPr>
              <a:xfrm flipH="1">
                <a:off x="6107534" y="1530262"/>
                <a:ext cx="127803" cy="452965"/>
              </a:xfrm>
              <a:prstGeom prst="line">
                <a:avLst/>
              </a:prstGeom>
              <a:noFill/>
              <a:ln w="6350" cap="flat" cmpd="sng" algn="ctr">
                <a:solidFill>
                  <a:srgbClr val="4472C4"/>
                </a:solidFill>
                <a:prstDash val="sysDash"/>
                <a:miter lim="800000"/>
              </a:ln>
              <a:effectLst/>
            </p:spPr>
          </p:cxnSp>
          <p:cxnSp>
            <p:nvCxnSpPr>
              <p:cNvPr id="31" name="Straight Connector 30">
                <a:extLst>
                  <a:ext uri="{FF2B5EF4-FFF2-40B4-BE49-F238E27FC236}">
                    <a16:creationId xmlns:a16="http://schemas.microsoft.com/office/drawing/2014/main" id="{CAB59F0E-EC8B-29E5-C310-532939A82CBF}"/>
                  </a:ext>
                </a:extLst>
              </p:cNvPr>
              <p:cNvCxnSpPr/>
              <p:nvPr/>
            </p:nvCxnSpPr>
            <p:spPr>
              <a:xfrm flipH="1">
                <a:off x="5579150" y="1971125"/>
                <a:ext cx="528383" cy="245784"/>
              </a:xfrm>
              <a:prstGeom prst="line">
                <a:avLst/>
              </a:prstGeom>
              <a:noFill/>
              <a:ln w="6350" cap="flat" cmpd="sng" algn="ctr">
                <a:solidFill>
                  <a:srgbClr val="4472C4"/>
                </a:solidFill>
                <a:prstDash val="sysDash"/>
                <a:miter lim="800000"/>
              </a:ln>
              <a:effectLst/>
            </p:spPr>
          </p:cxnSp>
          <p:sp>
            <p:nvSpPr>
              <p:cNvPr id="32" name="Triangle 31">
                <a:extLst>
                  <a:ext uri="{FF2B5EF4-FFF2-40B4-BE49-F238E27FC236}">
                    <a16:creationId xmlns:a16="http://schemas.microsoft.com/office/drawing/2014/main" id="{6BA9A799-344E-EF42-7712-80B0D423B542}"/>
                  </a:ext>
                </a:extLst>
              </p:cNvPr>
              <p:cNvSpPr/>
              <p:nvPr/>
            </p:nvSpPr>
            <p:spPr>
              <a:xfrm>
                <a:off x="5519904" y="779933"/>
                <a:ext cx="91440" cy="91440"/>
              </a:xfrm>
              <a:prstGeom prst="triangl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3" name="Triangle 32">
                <a:extLst>
                  <a:ext uri="{FF2B5EF4-FFF2-40B4-BE49-F238E27FC236}">
                    <a16:creationId xmlns:a16="http://schemas.microsoft.com/office/drawing/2014/main" id="{6F36C5C1-1924-92BA-A7CC-6AFB8FECC100}"/>
                  </a:ext>
                </a:extLst>
              </p:cNvPr>
              <p:cNvSpPr/>
              <p:nvPr/>
            </p:nvSpPr>
            <p:spPr>
              <a:xfrm>
                <a:off x="6182138" y="1498223"/>
                <a:ext cx="91440" cy="91440"/>
              </a:xfrm>
              <a:prstGeom prst="triangl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Triangle 33">
                <a:extLst>
                  <a:ext uri="{FF2B5EF4-FFF2-40B4-BE49-F238E27FC236}">
                    <a16:creationId xmlns:a16="http://schemas.microsoft.com/office/drawing/2014/main" id="{006C8E6D-EA0A-A4C8-60C8-F81FB7B35F48}"/>
                  </a:ext>
                </a:extLst>
              </p:cNvPr>
              <p:cNvSpPr/>
              <p:nvPr/>
            </p:nvSpPr>
            <p:spPr>
              <a:xfrm>
                <a:off x="4781393" y="1509957"/>
                <a:ext cx="91440" cy="91440"/>
              </a:xfrm>
              <a:prstGeom prst="triangl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5" name="Triangle 34">
                <a:extLst>
                  <a:ext uri="{FF2B5EF4-FFF2-40B4-BE49-F238E27FC236}">
                    <a16:creationId xmlns:a16="http://schemas.microsoft.com/office/drawing/2014/main" id="{CD0951F2-AC20-1515-94A2-51977292D508}"/>
                  </a:ext>
                </a:extLst>
              </p:cNvPr>
              <p:cNvSpPr/>
              <p:nvPr/>
            </p:nvSpPr>
            <p:spPr>
              <a:xfrm>
                <a:off x="5521905" y="2181499"/>
                <a:ext cx="91440" cy="91440"/>
              </a:xfrm>
              <a:prstGeom prst="triangl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6" name="Rectangle 35">
                <a:extLst>
                  <a:ext uri="{FF2B5EF4-FFF2-40B4-BE49-F238E27FC236}">
                    <a16:creationId xmlns:a16="http://schemas.microsoft.com/office/drawing/2014/main" id="{00B73F24-202F-5FC8-AFFD-8C8FE22D6177}"/>
                  </a:ext>
                </a:extLst>
              </p:cNvPr>
              <p:cNvSpPr/>
              <p:nvPr/>
            </p:nvSpPr>
            <p:spPr>
              <a:xfrm rot="5400000">
                <a:off x="5517201" y="132576"/>
                <a:ext cx="188286" cy="2878639"/>
              </a:xfrm>
              <a:prstGeom prst="rect">
                <a:avLst/>
              </a:prstGeom>
              <a:solidFill>
                <a:srgbClr val="4472C4">
                  <a:alpha val="10000"/>
                </a:srgbClr>
              </a:solidFill>
              <a:ln w="12700" cap="flat" cmpd="sng" algn="ctr">
                <a:solidFill>
                  <a:srgbClr val="00B050"/>
                </a:solidFill>
                <a:prstDash val="solid"/>
                <a:miter lim="800000"/>
              </a:ln>
              <a:effectLst>
                <a:outerShdw blurRad="50800" dist="50800" dir="5400000" algn="ctr" rotWithShape="0">
                  <a:srgbClr val="000000">
                    <a:alpha val="22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8" name="TextBox 7">
              <a:extLst>
                <a:ext uri="{FF2B5EF4-FFF2-40B4-BE49-F238E27FC236}">
                  <a16:creationId xmlns:a16="http://schemas.microsoft.com/office/drawing/2014/main" id="{B10ADF28-014F-0C42-5F57-1878723EC303}"/>
                </a:ext>
              </a:extLst>
            </p:cNvPr>
            <p:cNvSpPr txBox="1"/>
            <p:nvPr/>
          </p:nvSpPr>
          <p:spPr>
            <a:xfrm>
              <a:off x="478557" y="2278491"/>
              <a:ext cx="42351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n1</a:t>
              </a:r>
            </a:p>
          </p:txBody>
        </p:sp>
        <p:sp>
          <p:nvSpPr>
            <p:cNvPr id="9" name="TextBox 8">
              <a:extLst>
                <a:ext uri="{FF2B5EF4-FFF2-40B4-BE49-F238E27FC236}">
                  <a16:creationId xmlns:a16="http://schemas.microsoft.com/office/drawing/2014/main" id="{36F20EED-9801-A1D8-9A8B-270969C7ED2C}"/>
                </a:ext>
              </a:extLst>
            </p:cNvPr>
            <p:cNvSpPr txBox="1"/>
            <p:nvPr/>
          </p:nvSpPr>
          <p:spPr>
            <a:xfrm>
              <a:off x="1495642" y="2248632"/>
              <a:ext cx="42351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n2</a:t>
              </a:r>
            </a:p>
          </p:txBody>
        </p:sp>
        <p:sp>
          <p:nvSpPr>
            <p:cNvPr id="10" name="TextBox 9">
              <a:extLst>
                <a:ext uri="{FF2B5EF4-FFF2-40B4-BE49-F238E27FC236}">
                  <a16:creationId xmlns:a16="http://schemas.microsoft.com/office/drawing/2014/main" id="{524422FF-9AD3-EF5A-7582-E1265B4AC20D}"/>
                </a:ext>
              </a:extLst>
            </p:cNvPr>
            <p:cNvSpPr txBox="1"/>
            <p:nvPr/>
          </p:nvSpPr>
          <p:spPr>
            <a:xfrm>
              <a:off x="3411729" y="2278491"/>
              <a:ext cx="42351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n3</a:t>
              </a:r>
            </a:p>
          </p:txBody>
        </p:sp>
        <p:sp>
          <p:nvSpPr>
            <p:cNvPr id="11" name="TextBox 10">
              <a:extLst>
                <a:ext uri="{FF2B5EF4-FFF2-40B4-BE49-F238E27FC236}">
                  <a16:creationId xmlns:a16="http://schemas.microsoft.com/office/drawing/2014/main" id="{4912F740-6E8F-9587-D4A7-125EF2BB4280}"/>
                </a:ext>
              </a:extLst>
            </p:cNvPr>
            <p:cNvSpPr txBox="1"/>
            <p:nvPr/>
          </p:nvSpPr>
          <p:spPr>
            <a:xfrm>
              <a:off x="777088" y="2831766"/>
              <a:ext cx="41710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e1</a:t>
              </a:r>
            </a:p>
          </p:txBody>
        </p:sp>
        <p:sp>
          <p:nvSpPr>
            <p:cNvPr id="12" name="TextBox 11">
              <a:extLst>
                <a:ext uri="{FF2B5EF4-FFF2-40B4-BE49-F238E27FC236}">
                  <a16:creationId xmlns:a16="http://schemas.microsoft.com/office/drawing/2014/main" id="{DE81E1F5-1F42-E900-4348-E765510A7F14}"/>
                </a:ext>
              </a:extLst>
            </p:cNvPr>
            <p:cNvSpPr txBox="1"/>
            <p:nvPr/>
          </p:nvSpPr>
          <p:spPr>
            <a:xfrm>
              <a:off x="2848455" y="2831766"/>
              <a:ext cx="41710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e</a:t>
              </a:r>
              <a:r>
                <a:rPr kumimoji="0" lang="en-US" sz="1800" b="0" i="0" u="none" strike="noStrike" kern="0" cap="none" spc="0" normalizeH="0" baseline="0" noProof="0" dirty="0">
                  <a:ln>
                    <a:noFill/>
                  </a:ln>
                  <a:solidFill>
                    <a:prstClr val="black"/>
                  </a:solidFill>
                  <a:effectLst/>
                  <a:uLnTx/>
                  <a:uFillTx/>
                  <a:latin typeface="Calibri" panose="020F0502020204030204"/>
                </a:rPr>
                <a:t>2</a:t>
              </a:r>
            </a:p>
          </p:txBody>
        </p:sp>
        <p:sp>
          <p:nvSpPr>
            <p:cNvPr id="13" name="TextBox 12">
              <a:extLst>
                <a:ext uri="{FF2B5EF4-FFF2-40B4-BE49-F238E27FC236}">
                  <a16:creationId xmlns:a16="http://schemas.microsoft.com/office/drawing/2014/main" id="{F7E2EA8A-2D2C-C78C-700C-0AB5B44B5740}"/>
                </a:ext>
              </a:extLst>
            </p:cNvPr>
            <p:cNvSpPr txBox="1"/>
            <p:nvPr/>
          </p:nvSpPr>
          <p:spPr>
            <a:xfrm>
              <a:off x="2149087" y="1556202"/>
              <a:ext cx="413896"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e3</a:t>
              </a:r>
            </a:p>
          </p:txBody>
        </p:sp>
        <p:sp>
          <p:nvSpPr>
            <p:cNvPr id="14" name="TextBox 13">
              <a:extLst>
                <a:ext uri="{FF2B5EF4-FFF2-40B4-BE49-F238E27FC236}">
                  <a16:creationId xmlns:a16="http://schemas.microsoft.com/office/drawing/2014/main" id="{8719B232-F74B-9CA6-60C6-02E1E4525B69}"/>
                </a:ext>
              </a:extLst>
            </p:cNvPr>
            <p:cNvSpPr txBox="1"/>
            <p:nvPr/>
          </p:nvSpPr>
          <p:spPr>
            <a:xfrm>
              <a:off x="2199191" y="3435102"/>
              <a:ext cx="413896"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e4</a:t>
              </a:r>
            </a:p>
          </p:txBody>
        </p:sp>
        <p:sp>
          <p:nvSpPr>
            <p:cNvPr id="15" name="TextBox 14">
              <a:extLst>
                <a:ext uri="{FF2B5EF4-FFF2-40B4-BE49-F238E27FC236}">
                  <a16:creationId xmlns:a16="http://schemas.microsoft.com/office/drawing/2014/main" id="{6AF7C6CC-831D-F50A-3230-1913FC4C5D0F}"/>
                </a:ext>
              </a:extLst>
            </p:cNvPr>
            <p:cNvSpPr txBox="1"/>
            <p:nvPr/>
          </p:nvSpPr>
          <p:spPr>
            <a:xfrm>
              <a:off x="2194882" y="3889411"/>
              <a:ext cx="42351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n4</a:t>
              </a:r>
            </a:p>
          </p:txBody>
        </p:sp>
        <p:sp>
          <p:nvSpPr>
            <p:cNvPr id="16" name="TextBox 15">
              <a:extLst>
                <a:ext uri="{FF2B5EF4-FFF2-40B4-BE49-F238E27FC236}">
                  <a16:creationId xmlns:a16="http://schemas.microsoft.com/office/drawing/2014/main" id="{9C579FF0-7490-034A-5F09-940F551AF257}"/>
                </a:ext>
              </a:extLst>
            </p:cNvPr>
            <p:cNvSpPr txBox="1"/>
            <p:nvPr/>
          </p:nvSpPr>
          <p:spPr>
            <a:xfrm>
              <a:off x="2104373" y="1089765"/>
              <a:ext cx="42351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n5</a:t>
              </a:r>
            </a:p>
          </p:txBody>
        </p:sp>
      </p:grpSp>
      <p:grpSp>
        <p:nvGrpSpPr>
          <p:cNvPr id="37" name="Group 36">
            <a:extLst>
              <a:ext uri="{FF2B5EF4-FFF2-40B4-BE49-F238E27FC236}">
                <a16:creationId xmlns:a16="http://schemas.microsoft.com/office/drawing/2014/main" id="{89F0FCCC-FDBF-6227-3AB3-81E38578E727}"/>
              </a:ext>
            </a:extLst>
          </p:cNvPr>
          <p:cNvGrpSpPr/>
          <p:nvPr/>
        </p:nvGrpSpPr>
        <p:grpSpPr>
          <a:xfrm>
            <a:off x="6459032" y="2741901"/>
            <a:ext cx="2297823" cy="1143095"/>
            <a:chOff x="7874215" y="2879810"/>
            <a:chExt cx="2297823" cy="1143095"/>
          </a:xfrm>
        </p:grpSpPr>
        <p:grpSp>
          <p:nvGrpSpPr>
            <p:cNvPr id="38" name="Group 37">
              <a:extLst>
                <a:ext uri="{FF2B5EF4-FFF2-40B4-BE49-F238E27FC236}">
                  <a16:creationId xmlns:a16="http://schemas.microsoft.com/office/drawing/2014/main" id="{6F8C16CD-B9C9-0C20-188F-15ABAB5D6BFE}"/>
                </a:ext>
              </a:extLst>
            </p:cNvPr>
            <p:cNvGrpSpPr/>
            <p:nvPr/>
          </p:nvGrpSpPr>
          <p:grpSpPr>
            <a:xfrm>
              <a:off x="7874215" y="2879810"/>
              <a:ext cx="2297823" cy="1143095"/>
              <a:chOff x="6607947" y="1983715"/>
              <a:chExt cx="2297823" cy="1143095"/>
            </a:xfrm>
          </p:grpSpPr>
          <p:grpSp>
            <p:nvGrpSpPr>
              <p:cNvPr id="40" name="Group 39">
                <a:extLst>
                  <a:ext uri="{FF2B5EF4-FFF2-40B4-BE49-F238E27FC236}">
                    <a16:creationId xmlns:a16="http://schemas.microsoft.com/office/drawing/2014/main" id="{AE7B4224-0438-878F-9DD6-5FF86B8638AD}"/>
                  </a:ext>
                </a:extLst>
              </p:cNvPr>
              <p:cNvGrpSpPr/>
              <p:nvPr/>
            </p:nvGrpSpPr>
            <p:grpSpPr>
              <a:xfrm>
                <a:off x="6611667" y="1983715"/>
                <a:ext cx="1652865" cy="1143095"/>
                <a:chOff x="6004561" y="2713620"/>
                <a:chExt cx="1652865" cy="1143095"/>
              </a:xfrm>
            </p:grpSpPr>
            <p:cxnSp>
              <p:nvCxnSpPr>
                <p:cNvPr id="44" name="Straight Connector 43">
                  <a:extLst>
                    <a:ext uri="{FF2B5EF4-FFF2-40B4-BE49-F238E27FC236}">
                      <a16:creationId xmlns:a16="http://schemas.microsoft.com/office/drawing/2014/main" id="{02C25B23-50AA-EC99-F853-0767F3B0334B}"/>
                    </a:ext>
                  </a:extLst>
                </p:cNvPr>
                <p:cNvCxnSpPr/>
                <p:nvPr/>
              </p:nvCxnSpPr>
              <p:spPr>
                <a:xfrm flipH="1">
                  <a:off x="6778016" y="2713620"/>
                  <a:ext cx="0" cy="684725"/>
                </a:xfrm>
                <a:prstGeom prst="line">
                  <a:avLst/>
                </a:prstGeom>
                <a:noFill/>
                <a:ln w="6350" cap="flat" cmpd="sng" algn="ctr">
                  <a:solidFill>
                    <a:srgbClr val="4472C4"/>
                  </a:solidFill>
                  <a:prstDash val="sysDash"/>
                  <a:miter lim="800000"/>
                </a:ln>
                <a:effectLst/>
              </p:spPr>
            </p:cxnSp>
            <p:cxnSp>
              <p:nvCxnSpPr>
                <p:cNvPr id="45" name="Straight Connector 44">
                  <a:extLst>
                    <a:ext uri="{FF2B5EF4-FFF2-40B4-BE49-F238E27FC236}">
                      <a16:creationId xmlns:a16="http://schemas.microsoft.com/office/drawing/2014/main" id="{970CA468-CD44-D169-9553-55CD1CC492D3}"/>
                    </a:ext>
                  </a:extLst>
                </p:cNvPr>
                <p:cNvCxnSpPr>
                  <a:cxnSpLocks/>
                  <a:endCxn id="47" idx="2"/>
                </p:cNvCxnSpPr>
                <p:nvPr/>
              </p:nvCxnSpPr>
              <p:spPr>
                <a:xfrm flipH="1">
                  <a:off x="6004561" y="3443169"/>
                  <a:ext cx="1454194" cy="11348"/>
                </a:xfrm>
                <a:prstGeom prst="line">
                  <a:avLst/>
                </a:prstGeom>
                <a:noFill/>
                <a:ln w="6350" cap="flat" cmpd="sng" algn="ctr">
                  <a:solidFill>
                    <a:sysClr val="windowText" lastClr="000000"/>
                  </a:solidFill>
                  <a:prstDash val="solid"/>
                  <a:miter lim="800000"/>
                </a:ln>
                <a:effectLst/>
              </p:spPr>
            </p:cxnSp>
            <p:sp>
              <p:nvSpPr>
                <p:cNvPr id="46" name="Oval 45">
                  <a:extLst>
                    <a:ext uri="{FF2B5EF4-FFF2-40B4-BE49-F238E27FC236}">
                      <a16:creationId xmlns:a16="http://schemas.microsoft.com/office/drawing/2014/main" id="{23E021B8-0F82-B444-3A36-8C392EE0DA92}"/>
                    </a:ext>
                  </a:extLst>
                </p:cNvPr>
                <p:cNvSpPr/>
                <p:nvPr/>
              </p:nvSpPr>
              <p:spPr>
                <a:xfrm>
                  <a:off x="7474546" y="3362757"/>
                  <a:ext cx="182880" cy="183520"/>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7" name="Oval 46">
                  <a:extLst>
                    <a:ext uri="{FF2B5EF4-FFF2-40B4-BE49-F238E27FC236}">
                      <a16:creationId xmlns:a16="http://schemas.microsoft.com/office/drawing/2014/main" id="{4C0A617E-F251-3F17-81BD-A3E240B4B580}"/>
                    </a:ext>
                  </a:extLst>
                </p:cNvPr>
                <p:cNvSpPr/>
                <p:nvPr/>
              </p:nvSpPr>
              <p:spPr>
                <a:xfrm>
                  <a:off x="6004561" y="3362757"/>
                  <a:ext cx="182880" cy="183520"/>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48" name="Straight Connector 47">
                  <a:extLst>
                    <a:ext uri="{FF2B5EF4-FFF2-40B4-BE49-F238E27FC236}">
                      <a16:creationId xmlns:a16="http://schemas.microsoft.com/office/drawing/2014/main" id="{69D9712E-E31E-D7D5-A1FB-2B3806DD9A51}"/>
                    </a:ext>
                  </a:extLst>
                </p:cNvPr>
                <p:cNvCxnSpPr/>
                <p:nvPr/>
              </p:nvCxnSpPr>
              <p:spPr>
                <a:xfrm flipH="1">
                  <a:off x="6650213" y="3403750"/>
                  <a:ext cx="127803" cy="452965"/>
                </a:xfrm>
                <a:prstGeom prst="line">
                  <a:avLst/>
                </a:prstGeom>
                <a:noFill/>
                <a:ln w="6350" cap="flat" cmpd="sng" algn="ctr">
                  <a:solidFill>
                    <a:srgbClr val="4472C4"/>
                  </a:solidFill>
                  <a:prstDash val="sysDash"/>
                  <a:miter lim="800000"/>
                </a:ln>
                <a:effectLst/>
              </p:spPr>
            </p:cxnSp>
            <p:sp>
              <p:nvSpPr>
                <p:cNvPr id="49" name="Triangle 48">
                  <a:extLst>
                    <a:ext uri="{FF2B5EF4-FFF2-40B4-BE49-F238E27FC236}">
                      <a16:creationId xmlns:a16="http://schemas.microsoft.com/office/drawing/2014/main" id="{59E675EB-19AD-77D4-B8B0-34CF41F51C98}"/>
                    </a:ext>
                  </a:extLst>
                </p:cNvPr>
                <p:cNvSpPr/>
                <p:nvPr/>
              </p:nvSpPr>
              <p:spPr>
                <a:xfrm>
                  <a:off x="6724817" y="3371711"/>
                  <a:ext cx="91440" cy="91440"/>
                </a:xfrm>
                <a:prstGeom prst="triangl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41" name="TextBox 40">
                <a:extLst>
                  <a:ext uri="{FF2B5EF4-FFF2-40B4-BE49-F238E27FC236}">
                    <a16:creationId xmlns:a16="http://schemas.microsoft.com/office/drawing/2014/main" id="{02E9C783-9D01-FE5D-F999-8CB47AF7031F}"/>
                  </a:ext>
                </a:extLst>
              </p:cNvPr>
              <p:cNvSpPr txBox="1"/>
              <p:nvPr/>
            </p:nvSpPr>
            <p:spPr>
              <a:xfrm>
                <a:off x="6607947" y="2295193"/>
                <a:ext cx="71526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n2 (L)</a:t>
                </a:r>
              </a:p>
            </p:txBody>
          </p:sp>
          <p:sp>
            <p:nvSpPr>
              <p:cNvPr id="42" name="TextBox 41">
                <a:extLst>
                  <a:ext uri="{FF2B5EF4-FFF2-40B4-BE49-F238E27FC236}">
                    <a16:creationId xmlns:a16="http://schemas.microsoft.com/office/drawing/2014/main" id="{48AA6DF7-B000-E5A9-5214-26C107B13BE8}"/>
                  </a:ext>
                </a:extLst>
              </p:cNvPr>
              <p:cNvSpPr txBox="1"/>
              <p:nvPr/>
            </p:nvSpPr>
            <p:spPr>
              <a:xfrm>
                <a:off x="8163259" y="2295193"/>
                <a:ext cx="74251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n3 (R)</a:t>
                </a:r>
              </a:p>
            </p:txBody>
          </p:sp>
          <p:sp>
            <p:nvSpPr>
              <p:cNvPr id="43" name="TextBox 42">
                <a:extLst>
                  <a:ext uri="{FF2B5EF4-FFF2-40B4-BE49-F238E27FC236}">
                    <a16:creationId xmlns:a16="http://schemas.microsoft.com/office/drawing/2014/main" id="{C853278E-060D-9812-411B-45573FC77156}"/>
                  </a:ext>
                </a:extLst>
              </p:cNvPr>
              <p:cNvSpPr txBox="1"/>
              <p:nvPr/>
            </p:nvSpPr>
            <p:spPr>
              <a:xfrm>
                <a:off x="7409117" y="2742250"/>
                <a:ext cx="41710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e2</a:t>
                </a:r>
              </a:p>
            </p:txBody>
          </p:sp>
        </p:grpSp>
        <p:cxnSp>
          <p:nvCxnSpPr>
            <p:cNvPr id="39" name="Straight Arrow Connector 38">
              <a:extLst>
                <a:ext uri="{FF2B5EF4-FFF2-40B4-BE49-F238E27FC236}">
                  <a16:creationId xmlns:a16="http://schemas.microsoft.com/office/drawing/2014/main" id="{BD4FAA80-5F47-3FC8-8266-E1E0C22C4674}"/>
                </a:ext>
              </a:extLst>
            </p:cNvPr>
            <p:cNvCxnSpPr>
              <a:cxnSpLocks/>
            </p:cNvCxnSpPr>
            <p:nvPr/>
          </p:nvCxnSpPr>
          <p:spPr>
            <a:xfrm>
              <a:off x="8643181" y="3580297"/>
              <a:ext cx="552678" cy="165303"/>
            </a:xfrm>
            <a:prstGeom prst="straightConnector1">
              <a:avLst/>
            </a:prstGeom>
            <a:noFill/>
            <a:ln w="6350" cap="flat" cmpd="sng" algn="ctr">
              <a:solidFill>
                <a:srgbClr val="4472C4"/>
              </a:solidFill>
              <a:prstDash val="solid"/>
              <a:miter lim="800000"/>
              <a:tailEnd type="triangle"/>
            </a:ln>
            <a:effectLst/>
          </p:spPr>
        </p:cxnSp>
      </p:grpSp>
      <p:grpSp>
        <p:nvGrpSpPr>
          <p:cNvPr id="50" name="Group 49">
            <a:extLst>
              <a:ext uri="{FF2B5EF4-FFF2-40B4-BE49-F238E27FC236}">
                <a16:creationId xmlns:a16="http://schemas.microsoft.com/office/drawing/2014/main" id="{0B64A8AF-5748-70D4-967C-A9453DCEB1F4}"/>
              </a:ext>
            </a:extLst>
          </p:cNvPr>
          <p:cNvGrpSpPr/>
          <p:nvPr/>
        </p:nvGrpSpPr>
        <p:grpSpPr>
          <a:xfrm>
            <a:off x="3729508" y="2752737"/>
            <a:ext cx="2134985" cy="1380431"/>
            <a:chOff x="4824667" y="2873876"/>
            <a:chExt cx="2134985" cy="1380431"/>
          </a:xfrm>
        </p:grpSpPr>
        <p:grpSp>
          <p:nvGrpSpPr>
            <p:cNvPr id="51" name="Group 50">
              <a:extLst>
                <a:ext uri="{FF2B5EF4-FFF2-40B4-BE49-F238E27FC236}">
                  <a16:creationId xmlns:a16="http://schemas.microsoft.com/office/drawing/2014/main" id="{F328BF7A-612C-2A05-8E70-5DC5F146E731}"/>
                </a:ext>
              </a:extLst>
            </p:cNvPr>
            <p:cNvGrpSpPr/>
            <p:nvPr/>
          </p:nvGrpSpPr>
          <p:grpSpPr>
            <a:xfrm>
              <a:off x="4824667" y="2873876"/>
              <a:ext cx="2134985" cy="1380431"/>
              <a:chOff x="4363705" y="1968542"/>
              <a:chExt cx="2134985" cy="1380431"/>
            </a:xfrm>
          </p:grpSpPr>
          <p:grpSp>
            <p:nvGrpSpPr>
              <p:cNvPr id="53" name="Group 52">
                <a:extLst>
                  <a:ext uri="{FF2B5EF4-FFF2-40B4-BE49-F238E27FC236}">
                    <a16:creationId xmlns:a16="http://schemas.microsoft.com/office/drawing/2014/main" id="{DCD5C983-8201-E7CD-018C-4136B33CF6B9}"/>
                  </a:ext>
                </a:extLst>
              </p:cNvPr>
              <p:cNvGrpSpPr/>
              <p:nvPr/>
            </p:nvGrpSpPr>
            <p:grpSpPr>
              <a:xfrm>
                <a:off x="4407089" y="1968542"/>
                <a:ext cx="1652866" cy="1380431"/>
                <a:chOff x="4151842" y="1790494"/>
                <a:chExt cx="1652866" cy="1380431"/>
              </a:xfrm>
            </p:grpSpPr>
            <p:cxnSp>
              <p:nvCxnSpPr>
                <p:cNvPr id="57" name="Straight Connector 56">
                  <a:extLst>
                    <a:ext uri="{FF2B5EF4-FFF2-40B4-BE49-F238E27FC236}">
                      <a16:creationId xmlns:a16="http://schemas.microsoft.com/office/drawing/2014/main" id="{AC5A6BC7-225B-0B1E-A9FF-59C47084AC54}"/>
                    </a:ext>
                  </a:extLst>
                </p:cNvPr>
                <p:cNvCxnSpPr/>
                <p:nvPr/>
              </p:nvCxnSpPr>
              <p:spPr>
                <a:xfrm flipH="1">
                  <a:off x="4982319" y="1790494"/>
                  <a:ext cx="4740" cy="684059"/>
                </a:xfrm>
                <a:prstGeom prst="line">
                  <a:avLst/>
                </a:prstGeom>
                <a:noFill/>
                <a:ln w="6350" cap="flat" cmpd="sng" algn="ctr">
                  <a:solidFill>
                    <a:srgbClr val="4472C4"/>
                  </a:solidFill>
                  <a:prstDash val="sysDash"/>
                  <a:miter lim="800000"/>
                </a:ln>
                <a:effectLst/>
              </p:spPr>
            </p:cxnSp>
            <p:cxnSp>
              <p:nvCxnSpPr>
                <p:cNvPr id="58" name="Straight Connector 57">
                  <a:extLst>
                    <a:ext uri="{FF2B5EF4-FFF2-40B4-BE49-F238E27FC236}">
                      <a16:creationId xmlns:a16="http://schemas.microsoft.com/office/drawing/2014/main" id="{FB9B0481-FBE5-DF8E-7874-3149A1AB0F29}"/>
                    </a:ext>
                  </a:extLst>
                </p:cNvPr>
                <p:cNvCxnSpPr/>
                <p:nvPr/>
              </p:nvCxnSpPr>
              <p:spPr>
                <a:xfrm flipH="1">
                  <a:off x="4985216" y="2486866"/>
                  <a:ext cx="4740" cy="684059"/>
                </a:xfrm>
                <a:prstGeom prst="line">
                  <a:avLst/>
                </a:prstGeom>
                <a:noFill/>
                <a:ln w="6350" cap="flat" cmpd="sng" algn="ctr">
                  <a:solidFill>
                    <a:srgbClr val="4472C4"/>
                  </a:solidFill>
                  <a:prstDash val="sysDash"/>
                  <a:miter lim="800000"/>
                </a:ln>
                <a:effectLst/>
              </p:spPr>
            </p:cxnSp>
            <p:cxnSp>
              <p:nvCxnSpPr>
                <p:cNvPr id="59" name="Straight Connector 58">
                  <a:extLst>
                    <a:ext uri="{FF2B5EF4-FFF2-40B4-BE49-F238E27FC236}">
                      <a16:creationId xmlns:a16="http://schemas.microsoft.com/office/drawing/2014/main" id="{0D4150F9-DB97-1B12-4450-04F22390AFCE}"/>
                    </a:ext>
                  </a:extLst>
                </p:cNvPr>
                <p:cNvCxnSpPr>
                  <a:cxnSpLocks/>
                  <a:stCxn id="61" idx="2"/>
                </p:cNvCxnSpPr>
                <p:nvPr/>
              </p:nvCxnSpPr>
              <p:spPr>
                <a:xfrm flipH="1" flipV="1">
                  <a:off x="4332822" y="2519377"/>
                  <a:ext cx="1325880" cy="0"/>
                </a:xfrm>
                <a:prstGeom prst="line">
                  <a:avLst/>
                </a:prstGeom>
                <a:noFill/>
                <a:ln w="6350" cap="flat" cmpd="sng" algn="ctr">
                  <a:solidFill>
                    <a:sysClr val="windowText" lastClr="000000"/>
                  </a:solidFill>
                  <a:prstDash val="solid"/>
                  <a:miter lim="800000"/>
                </a:ln>
                <a:effectLst/>
              </p:spPr>
            </p:cxnSp>
            <p:sp>
              <p:nvSpPr>
                <p:cNvPr id="60" name="Oval 59">
                  <a:extLst>
                    <a:ext uri="{FF2B5EF4-FFF2-40B4-BE49-F238E27FC236}">
                      <a16:creationId xmlns:a16="http://schemas.microsoft.com/office/drawing/2014/main" id="{00BAC6DF-5EE9-DB27-0361-312ECFB85703}"/>
                    </a:ext>
                  </a:extLst>
                </p:cNvPr>
                <p:cNvSpPr/>
                <p:nvPr/>
              </p:nvSpPr>
              <p:spPr>
                <a:xfrm>
                  <a:off x="4151842" y="2438965"/>
                  <a:ext cx="182880" cy="183520"/>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1" name="Oval 60">
                  <a:extLst>
                    <a:ext uri="{FF2B5EF4-FFF2-40B4-BE49-F238E27FC236}">
                      <a16:creationId xmlns:a16="http://schemas.microsoft.com/office/drawing/2014/main" id="{6E753F3A-F05D-9624-AC49-5EB7B2A46255}"/>
                    </a:ext>
                  </a:extLst>
                </p:cNvPr>
                <p:cNvSpPr/>
                <p:nvPr/>
              </p:nvSpPr>
              <p:spPr>
                <a:xfrm>
                  <a:off x="5621828" y="2438965"/>
                  <a:ext cx="182880" cy="183520"/>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2" name="Triangle 61">
                  <a:extLst>
                    <a:ext uri="{FF2B5EF4-FFF2-40B4-BE49-F238E27FC236}">
                      <a16:creationId xmlns:a16="http://schemas.microsoft.com/office/drawing/2014/main" id="{3DCCA20E-1924-ED6C-DAE9-8A3A432D1191}"/>
                    </a:ext>
                  </a:extLst>
                </p:cNvPr>
                <p:cNvSpPr/>
                <p:nvPr/>
              </p:nvSpPr>
              <p:spPr>
                <a:xfrm>
                  <a:off x="4941339" y="2459653"/>
                  <a:ext cx="91440" cy="91440"/>
                </a:xfrm>
                <a:prstGeom prst="triangl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54" name="TextBox 53">
                <a:extLst>
                  <a:ext uri="{FF2B5EF4-FFF2-40B4-BE49-F238E27FC236}">
                    <a16:creationId xmlns:a16="http://schemas.microsoft.com/office/drawing/2014/main" id="{E90418D9-BBCA-ACAD-1E21-EF5C90C196CD}"/>
                  </a:ext>
                </a:extLst>
              </p:cNvPr>
              <p:cNvSpPr txBox="1"/>
              <p:nvPr/>
            </p:nvSpPr>
            <p:spPr>
              <a:xfrm>
                <a:off x="4363705" y="2305631"/>
                <a:ext cx="71526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n1 (L)</a:t>
                </a:r>
              </a:p>
            </p:txBody>
          </p:sp>
          <p:sp>
            <p:nvSpPr>
              <p:cNvPr id="55" name="TextBox 54">
                <a:extLst>
                  <a:ext uri="{FF2B5EF4-FFF2-40B4-BE49-F238E27FC236}">
                    <a16:creationId xmlns:a16="http://schemas.microsoft.com/office/drawing/2014/main" id="{A3EA24A0-9102-BA6E-F747-B46F51ACACC0}"/>
                  </a:ext>
                </a:extLst>
              </p:cNvPr>
              <p:cNvSpPr txBox="1"/>
              <p:nvPr/>
            </p:nvSpPr>
            <p:spPr>
              <a:xfrm>
                <a:off x="5756179" y="2305631"/>
                <a:ext cx="74251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n2 (R)</a:t>
                </a:r>
              </a:p>
            </p:txBody>
          </p:sp>
          <p:sp>
            <p:nvSpPr>
              <p:cNvPr id="56" name="TextBox 55">
                <a:extLst>
                  <a:ext uri="{FF2B5EF4-FFF2-40B4-BE49-F238E27FC236}">
                    <a16:creationId xmlns:a16="http://schemas.microsoft.com/office/drawing/2014/main" id="{06A5D01D-4C9F-0CC4-3593-DD85B3B360F5}"/>
                  </a:ext>
                </a:extLst>
              </p:cNvPr>
              <p:cNvSpPr txBox="1"/>
              <p:nvPr/>
            </p:nvSpPr>
            <p:spPr>
              <a:xfrm>
                <a:off x="4738991" y="2742250"/>
                <a:ext cx="41710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e1</a:t>
                </a:r>
              </a:p>
            </p:txBody>
          </p:sp>
        </p:grpSp>
        <p:cxnSp>
          <p:nvCxnSpPr>
            <p:cNvPr id="52" name="Straight Arrow Connector 51">
              <a:extLst>
                <a:ext uri="{FF2B5EF4-FFF2-40B4-BE49-F238E27FC236}">
                  <a16:creationId xmlns:a16="http://schemas.microsoft.com/office/drawing/2014/main" id="{7CD73B73-D2BA-2FE8-AAA5-5346A79A011E}"/>
                </a:ext>
              </a:extLst>
            </p:cNvPr>
            <p:cNvCxnSpPr>
              <a:cxnSpLocks/>
            </p:cNvCxnSpPr>
            <p:nvPr/>
          </p:nvCxnSpPr>
          <p:spPr>
            <a:xfrm flipV="1">
              <a:off x="5732570" y="3480493"/>
              <a:ext cx="479559" cy="102481"/>
            </a:xfrm>
            <a:prstGeom prst="straightConnector1">
              <a:avLst/>
            </a:prstGeom>
            <a:noFill/>
            <a:ln w="6350" cap="flat" cmpd="sng" algn="ctr">
              <a:solidFill>
                <a:srgbClr val="4472C4"/>
              </a:solidFill>
              <a:prstDash val="solid"/>
              <a:miter lim="800000"/>
              <a:tailEnd type="triangle"/>
            </a:ln>
            <a:effectLst/>
          </p:spPr>
        </p:cxnSp>
      </p:grpSp>
      <p:pic>
        <p:nvPicPr>
          <p:cNvPr id="63" name="Picture 62">
            <a:extLst>
              <a:ext uri="{FF2B5EF4-FFF2-40B4-BE49-F238E27FC236}">
                <a16:creationId xmlns:a16="http://schemas.microsoft.com/office/drawing/2014/main" id="{8633941A-EBD9-1FDF-9E02-01E927B167E9}"/>
              </a:ext>
            </a:extLst>
          </p:cNvPr>
          <p:cNvPicPr>
            <a:picLocks noChangeAspect="1"/>
          </p:cNvPicPr>
          <p:nvPr/>
        </p:nvPicPr>
        <p:blipFill>
          <a:blip r:embed="rId2"/>
          <a:stretch>
            <a:fillRect/>
          </a:stretch>
        </p:blipFill>
        <p:spPr>
          <a:xfrm>
            <a:off x="4249648" y="4072279"/>
            <a:ext cx="6045200" cy="762000"/>
          </a:xfrm>
          <a:prstGeom prst="rect">
            <a:avLst/>
          </a:prstGeom>
        </p:spPr>
      </p:pic>
    </p:spTree>
    <p:extLst>
      <p:ext uri="{BB962C8B-B14F-4D97-AF65-F5344CB8AC3E}">
        <p14:creationId xmlns:p14="http://schemas.microsoft.com/office/powerpoint/2010/main" val="3839592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9C9E1A-5F1D-398F-A23E-2BEC9BF2DB8E}"/>
              </a:ext>
            </a:extLst>
          </p:cNvPr>
          <p:cNvSpPr>
            <a:spLocks noGrp="1"/>
          </p:cNvSpPr>
          <p:nvPr>
            <p:ph type="title"/>
          </p:nvPr>
        </p:nvSpPr>
        <p:spPr/>
        <p:txBody>
          <a:bodyPr/>
          <a:lstStyle/>
          <a:p>
            <a:r>
              <a:rPr lang="en-US" dirty="0"/>
              <a:t>EBVC: Advection Term Discretization</a:t>
            </a:r>
          </a:p>
        </p:txBody>
      </p:sp>
      <p:sp>
        <p:nvSpPr>
          <p:cNvPr id="3" name="Slide Number Placeholder 2">
            <a:extLst>
              <a:ext uri="{FF2B5EF4-FFF2-40B4-BE49-F238E27FC236}">
                <a16:creationId xmlns:a16="http://schemas.microsoft.com/office/drawing/2014/main" id="{7C787FC1-3E18-9F7F-806D-EA059176FF5F}"/>
              </a:ext>
            </a:extLst>
          </p:cNvPr>
          <p:cNvSpPr>
            <a:spLocks noGrp="1"/>
          </p:cNvSpPr>
          <p:nvPr>
            <p:ph type="sldNum" sz="quarter" idx="10"/>
          </p:nvPr>
        </p:nvSpPr>
        <p:spPr/>
        <p:txBody>
          <a:bodyPr/>
          <a:lstStyle/>
          <a:p>
            <a:fld id="{4FAB73BC-B049-4115-A692-8D63A059BFB8}" type="slidenum">
              <a:rPr lang="en-US" smtClean="0"/>
              <a:pPr/>
              <a:t>29</a:t>
            </a:fld>
            <a:endParaRPr lang="en-US" dirty="0"/>
          </a:p>
        </p:txBody>
      </p:sp>
      <p:sp>
        <p:nvSpPr>
          <p:cNvPr id="4" name="Content Placeholder 3">
            <a:extLst>
              <a:ext uri="{FF2B5EF4-FFF2-40B4-BE49-F238E27FC236}">
                <a16:creationId xmlns:a16="http://schemas.microsoft.com/office/drawing/2014/main" id="{2C4A79FE-46E1-6F01-C882-F6CD9155E1BC}"/>
              </a:ext>
            </a:extLst>
          </p:cNvPr>
          <p:cNvSpPr>
            <a:spLocks noGrp="1"/>
          </p:cNvSpPr>
          <p:nvPr>
            <p:ph sz="quarter" idx="11"/>
          </p:nvPr>
        </p:nvSpPr>
        <p:spPr>
          <a:xfrm>
            <a:off x="647699" y="1409700"/>
            <a:ext cx="10096501" cy="5301066"/>
          </a:xfrm>
        </p:spPr>
        <p:txBody>
          <a:bodyPr>
            <a:normAutofit/>
          </a:bodyPr>
          <a:lstStyle/>
          <a:p>
            <a:pPr marL="342900" indent="-342900">
              <a:buFont typeface="Arial" panose="020B0604020202020204" pitchFamily="34" charset="0"/>
              <a:buChar char="•"/>
            </a:pPr>
            <a:r>
              <a:rPr lang="en-US" dirty="0"/>
              <a:t>For advection, we have transformed the volume integral to a surface integration</a:t>
            </a:r>
          </a:p>
          <a:p>
            <a:pPr marL="342900" indent="-342900">
              <a:buFont typeface="Arial" panose="020B0604020202020204" pitchFamily="34" charset="0"/>
              <a:buChar char="•"/>
            </a:pPr>
            <a:r>
              <a:rPr lang="en-US" dirty="0"/>
              <a:t>Therefore, a patch of edges are required for the full assembly at node 2</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Recall, that the mass flow rate at an integration point is prescribed</a:t>
            </a:r>
          </a:p>
          <a:p>
            <a:pPr marL="342900" indent="-342900">
              <a:buFont typeface="Arial" panose="020B0604020202020204" pitchFamily="34" charset="0"/>
              <a:buChar char="•"/>
            </a:pPr>
            <a:r>
              <a:rPr lang="en-US" dirty="0"/>
              <a:t>Moreover, since the integration point is at the edge mid-point, </a:t>
            </a:r>
            <a:r>
              <a:rPr lang="en-US" dirty="0" err="1">
                <a:latin typeface="Symbol" pitchFamily="2" charset="2"/>
              </a:rPr>
              <a:t>f</a:t>
            </a:r>
            <a:r>
              <a:rPr lang="en-US" baseline="-25000" dirty="0" err="1"/>
              <a:t>ip</a:t>
            </a:r>
            <a:r>
              <a:rPr lang="en-US" dirty="0"/>
              <a:t> = (</a:t>
            </a:r>
            <a:r>
              <a:rPr lang="en-US" dirty="0" err="1">
                <a:latin typeface="Symbol" pitchFamily="2" charset="2"/>
              </a:rPr>
              <a:t>f</a:t>
            </a:r>
            <a:r>
              <a:rPr lang="en-US" baseline="30000" dirty="0" err="1"/>
              <a:t>R</a:t>
            </a:r>
            <a:r>
              <a:rPr lang="en-US" dirty="0"/>
              <a:t> + </a:t>
            </a:r>
            <a:r>
              <a:rPr lang="en-US" dirty="0" err="1">
                <a:latin typeface="Symbol" pitchFamily="2" charset="2"/>
              </a:rPr>
              <a:t>f</a:t>
            </a:r>
            <a:r>
              <a:rPr lang="en-US" baseline="30000" dirty="0" err="1"/>
              <a:t>L</a:t>
            </a:r>
            <a:r>
              <a:rPr lang="en-US" dirty="0"/>
              <a:t>)/2</a:t>
            </a:r>
          </a:p>
          <a:p>
            <a:r>
              <a:rPr lang="en-US" dirty="0"/>
              <a:t>This is a </a:t>
            </a:r>
            <a:r>
              <a:rPr lang="en-US" i="1" dirty="0"/>
              <a:t>central-</a:t>
            </a:r>
            <a:r>
              <a:rPr lang="en-US" dirty="0"/>
              <a:t> or </a:t>
            </a:r>
            <a:r>
              <a:rPr lang="en-US" i="1" dirty="0" err="1"/>
              <a:t>Galerkin</a:t>
            </a:r>
            <a:r>
              <a:rPr lang="en-US" i="1" dirty="0"/>
              <a:t>-based </a:t>
            </a:r>
            <a:r>
              <a:rPr lang="en-US" dirty="0"/>
              <a:t>advection operator; shown in </a:t>
            </a:r>
            <a:r>
              <a:rPr lang="en-US" u="sng" dirty="0"/>
              <a:t>conservative form,</a:t>
            </a:r>
            <a:r>
              <a:rPr lang="en-US" dirty="0"/>
              <a:t> </a:t>
            </a:r>
            <a:r>
              <a:rPr lang="en-US" dirty="0" err="1"/>
              <a:t>i.e</a:t>
            </a:r>
            <a:r>
              <a:rPr lang="en-US" dirty="0"/>
              <a:t>, is in divergence form and has been integrated-by-parts</a:t>
            </a:r>
            <a:endParaRPr lang="en-US" i="1" dirty="0"/>
          </a:p>
          <a:p>
            <a:endParaRPr lang="en-US" dirty="0"/>
          </a:p>
        </p:txBody>
      </p:sp>
      <p:grpSp>
        <p:nvGrpSpPr>
          <p:cNvPr id="6" name="Group 5">
            <a:extLst>
              <a:ext uri="{FF2B5EF4-FFF2-40B4-BE49-F238E27FC236}">
                <a16:creationId xmlns:a16="http://schemas.microsoft.com/office/drawing/2014/main" id="{61DE4D4D-7131-B4D0-B6A0-4A9E5553EAB2}"/>
              </a:ext>
            </a:extLst>
          </p:cNvPr>
          <p:cNvGrpSpPr/>
          <p:nvPr/>
        </p:nvGrpSpPr>
        <p:grpSpPr>
          <a:xfrm>
            <a:off x="309898" y="1919345"/>
            <a:ext cx="3358249" cy="3168978"/>
            <a:chOff x="476994" y="1089765"/>
            <a:chExt cx="3358249" cy="3168978"/>
          </a:xfrm>
        </p:grpSpPr>
        <p:grpSp>
          <p:nvGrpSpPr>
            <p:cNvPr id="7" name="Group 6">
              <a:extLst>
                <a:ext uri="{FF2B5EF4-FFF2-40B4-BE49-F238E27FC236}">
                  <a16:creationId xmlns:a16="http://schemas.microsoft.com/office/drawing/2014/main" id="{6681907C-4AEC-B9DE-A5D1-1CBD76DFE059}"/>
                </a:ext>
              </a:extLst>
            </p:cNvPr>
            <p:cNvGrpSpPr/>
            <p:nvPr/>
          </p:nvGrpSpPr>
          <p:grpSpPr>
            <a:xfrm>
              <a:off x="476994" y="1288270"/>
              <a:ext cx="3122851" cy="2800917"/>
              <a:chOff x="3991896" y="155054"/>
              <a:chExt cx="3122851" cy="2800917"/>
            </a:xfrm>
          </p:grpSpPr>
          <p:sp>
            <p:nvSpPr>
              <p:cNvPr id="17" name="Rectangle 16">
                <a:extLst>
                  <a:ext uri="{FF2B5EF4-FFF2-40B4-BE49-F238E27FC236}">
                    <a16:creationId xmlns:a16="http://schemas.microsoft.com/office/drawing/2014/main" id="{FFBB1E94-ADDB-3226-893A-7CD87699455C}"/>
                  </a:ext>
                </a:extLst>
              </p:cNvPr>
              <p:cNvSpPr/>
              <p:nvPr/>
            </p:nvSpPr>
            <p:spPr>
              <a:xfrm>
                <a:off x="5479778" y="174850"/>
                <a:ext cx="164984" cy="2670213"/>
              </a:xfrm>
              <a:prstGeom prst="rect">
                <a:avLst/>
              </a:prstGeom>
              <a:solidFill>
                <a:srgbClr val="4472C4">
                  <a:alpha val="10000"/>
                </a:srgbClr>
              </a:solidFill>
              <a:ln w="12700" cap="flat" cmpd="sng" algn="ctr">
                <a:solidFill>
                  <a:srgbClr val="00B050"/>
                </a:solidFill>
                <a:prstDash val="solid"/>
                <a:miter lim="800000"/>
              </a:ln>
              <a:effectLst>
                <a:outerShdw blurRad="50800" dist="50800" dir="5400000" algn="ctr" rotWithShape="0">
                  <a:srgbClr val="000000">
                    <a:alpha val="22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8" name="Straight Connector 17">
                <a:extLst>
                  <a:ext uri="{FF2B5EF4-FFF2-40B4-BE49-F238E27FC236}">
                    <a16:creationId xmlns:a16="http://schemas.microsoft.com/office/drawing/2014/main" id="{C8B81E20-1397-28BF-EB17-3F0B55D33925}"/>
                  </a:ext>
                </a:extLst>
              </p:cNvPr>
              <p:cNvCxnSpPr/>
              <p:nvPr/>
            </p:nvCxnSpPr>
            <p:spPr>
              <a:xfrm flipH="1">
                <a:off x="4822373" y="840798"/>
                <a:ext cx="4740" cy="684059"/>
              </a:xfrm>
              <a:prstGeom prst="line">
                <a:avLst/>
              </a:prstGeom>
              <a:noFill/>
              <a:ln w="6350" cap="flat" cmpd="sng" algn="ctr">
                <a:solidFill>
                  <a:srgbClr val="4472C4"/>
                </a:solidFill>
                <a:prstDash val="sysDash"/>
                <a:miter lim="800000"/>
              </a:ln>
              <a:effectLst/>
            </p:spPr>
          </p:cxnSp>
          <p:cxnSp>
            <p:nvCxnSpPr>
              <p:cNvPr id="19" name="Straight Connector 18">
                <a:extLst>
                  <a:ext uri="{FF2B5EF4-FFF2-40B4-BE49-F238E27FC236}">
                    <a16:creationId xmlns:a16="http://schemas.microsoft.com/office/drawing/2014/main" id="{DB0C1DDF-2E24-3F75-3D8F-17E3B884631F}"/>
                  </a:ext>
                </a:extLst>
              </p:cNvPr>
              <p:cNvCxnSpPr/>
              <p:nvPr/>
            </p:nvCxnSpPr>
            <p:spPr>
              <a:xfrm flipH="1">
                <a:off x="4825270" y="1537170"/>
                <a:ext cx="4740" cy="684059"/>
              </a:xfrm>
              <a:prstGeom prst="line">
                <a:avLst/>
              </a:prstGeom>
              <a:noFill/>
              <a:ln w="6350" cap="flat" cmpd="sng" algn="ctr">
                <a:solidFill>
                  <a:srgbClr val="4472C4"/>
                </a:solidFill>
                <a:prstDash val="sysDash"/>
                <a:miter lim="800000"/>
              </a:ln>
              <a:effectLst/>
            </p:spPr>
          </p:cxnSp>
          <p:cxnSp>
            <p:nvCxnSpPr>
              <p:cNvPr id="20" name="Straight Connector 19">
                <a:extLst>
                  <a:ext uri="{FF2B5EF4-FFF2-40B4-BE49-F238E27FC236}">
                    <a16:creationId xmlns:a16="http://schemas.microsoft.com/office/drawing/2014/main" id="{056FA3A6-06F1-3638-3421-55A88CF2411E}"/>
                  </a:ext>
                </a:extLst>
              </p:cNvPr>
              <p:cNvCxnSpPr/>
              <p:nvPr/>
            </p:nvCxnSpPr>
            <p:spPr>
              <a:xfrm flipV="1">
                <a:off x="4827113" y="2213418"/>
                <a:ext cx="724209" cy="3100"/>
              </a:xfrm>
              <a:prstGeom prst="line">
                <a:avLst/>
              </a:prstGeom>
              <a:noFill/>
              <a:ln w="6350" cap="flat" cmpd="sng" algn="ctr">
                <a:solidFill>
                  <a:srgbClr val="4472C4"/>
                </a:solidFill>
                <a:prstDash val="sysDash"/>
                <a:miter lim="800000"/>
              </a:ln>
              <a:effectLst/>
            </p:spPr>
          </p:cxnSp>
          <p:cxnSp>
            <p:nvCxnSpPr>
              <p:cNvPr id="21" name="Straight Connector 20">
                <a:extLst>
                  <a:ext uri="{FF2B5EF4-FFF2-40B4-BE49-F238E27FC236}">
                    <a16:creationId xmlns:a16="http://schemas.microsoft.com/office/drawing/2014/main" id="{F8B9E1E5-EC59-1F9B-FF7C-47BD2AB81296}"/>
                  </a:ext>
                </a:extLst>
              </p:cNvPr>
              <p:cNvCxnSpPr/>
              <p:nvPr/>
            </p:nvCxnSpPr>
            <p:spPr>
              <a:xfrm flipH="1">
                <a:off x="6235337" y="840132"/>
                <a:ext cx="0" cy="684725"/>
              </a:xfrm>
              <a:prstGeom prst="line">
                <a:avLst/>
              </a:prstGeom>
              <a:noFill/>
              <a:ln w="6350" cap="flat" cmpd="sng" algn="ctr">
                <a:solidFill>
                  <a:srgbClr val="4472C4"/>
                </a:solidFill>
                <a:prstDash val="sysDash"/>
                <a:miter lim="800000"/>
              </a:ln>
              <a:effectLst/>
            </p:spPr>
          </p:cxnSp>
          <p:cxnSp>
            <p:nvCxnSpPr>
              <p:cNvPr id="22" name="Straight Connector 21">
                <a:extLst>
                  <a:ext uri="{FF2B5EF4-FFF2-40B4-BE49-F238E27FC236}">
                    <a16:creationId xmlns:a16="http://schemas.microsoft.com/office/drawing/2014/main" id="{ED0D65A9-0DBE-D844-C2D8-79F04E4BDD77}"/>
                  </a:ext>
                </a:extLst>
              </p:cNvPr>
              <p:cNvCxnSpPr>
                <a:cxnSpLocks/>
              </p:cNvCxnSpPr>
              <p:nvPr/>
            </p:nvCxnSpPr>
            <p:spPr>
              <a:xfrm>
                <a:off x="4811629" y="838051"/>
                <a:ext cx="1444752" cy="0"/>
              </a:xfrm>
              <a:prstGeom prst="line">
                <a:avLst/>
              </a:prstGeom>
              <a:noFill/>
              <a:ln w="6350" cap="flat" cmpd="sng" algn="ctr">
                <a:solidFill>
                  <a:srgbClr val="4472C4"/>
                </a:solidFill>
                <a:prstDash val="sysDash"/>
                <a:miter lim="800000"/>
              </a:ln>
              <a:effectLst/>
            </p:spPr>
          </p:cxnSp>
          <p:cxnSp>
            <p:nvCxnSpPr>
              <p:cNvPr id="23" name="Straight Connector 22">
                <a:extLst>
                  <a:ext uri="{FF2B5EF4-FFF2-40B4-BE49-F238E27FC236}">
                    <a16:creationId xmlns:a16="http://schemas.microsoft.com/office/drawing/2014/main" id="{ED68F9D3-42CC-7933-3F20-5F0C73931F73}"/>
                  </a:ext>
                </a:extLst>
              </p:cNvPr>
              <p:cNvCxnSpPr/>
              <p:nvPr/>
            </p:nvCxnSpPr>
            <p:spPr>
              <a:xfrm flipH="1" flipV="1">
                <a:off x="4172875" y="1569681"/>
                <a:ext cx="2743200" cy="0"/>
              </a:xfrm>
              <a:prstGeom prst="line">
                <a:avLst/>
              </a:prstGeom>
              <a:noFill/>
              <a:ln w="6350" cap="flat" cmpd="sng" algn="ctr">
                <a:solidFill>
                  <a:sysClr val="windowText" lastClr="000000"/>
                </a:solidFill>
                <a:prstDash val="solid"/>
                <a:miter lim="800000"/>
              </a:ln>
              <a:effectLst/>
            </p:spPr>
          </p:cxnSp>
          <p:cxnSp>
            <p:nvCxnSpPr>
              <p:cNvPr id="24" name="Straight Connector 23">
                <a:extLst>
                  <a:ext uri="{FF2B5EF4-FFF2-40B4-BE49-F238E27FC236}">
                    <a16:creationId xmlns:a16="http://schemas.microsoft.com/office/drawing/2014/main" id="{8236FC2C-E1D4-FE3C-27A8-7F9EA3E65C9C}"/>
                  </a:ext>
                </a:extLst>
              </p:cNvPr>
              <p:cNvCxnSpPr/>
              <p:nvPr/>
            </p:nvCxnSpPr>
            <p:spPr>
              <a:xfrm>
                <a:off x="5550266" y="338574"/>
                <a:ext cx="3268" cy="2433877"/>
              </a:xfrm>
              <a:prstGeom prst="line">
                <a:avLst/>
              </a:prstGeom>
              <a:noFill/>
              <a:ln w="6350" cap="flat" cmpd="sng" algn="ctr">
                <a:solidFill>
                  <a:sysClr val="windowText" lastClr="000000"/>
                </a:solidFill>
                <a:prstDash val="solid"/>
                <a:miter lim="800000"/>
              </a:ln>
              <a:effectLst/>
            </p:spPr>
          </p:cxnSp>
          <p:sp>
            <p:nvSpPr>
              <p:cNvPr id="25" name="Oval 24">
                <a:extLst>
                  <a:ext uri="{FF2B5EF4-FFF2-40B4-BE49-F238E27FC236}">
                    <a16:creationId xmlns:a16="http://schemas.microsoft.com/office/drawing/2014/main" id="{26A73A19-4CCD-49B4-194D-A1B1C44D6266}"/>
                  </a:ext>
                </a:extLst>
              </p:cNvPr>
              <p:cNvSpPr/>
              <p:nvPr/>
            </p:nvSpPr>
            <p:spPr>
              <a:xfrm>
                <a:off x="6931867" y="1489269"/>
                <a:ext cx="182880" cy="183520"/>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6" name="Oval 25">
                <a:extLst>
                  <a:ext uri="{FF2B5EF4-FFF2-40B4-BE49-F238E27FC236}">
                    <a16:creationId xmlns:a16="http://schemas.microsoft.com/office/drawing/2014/main" id="{C809285E-EA62-AB5A-050E-236A1C52D32E}"/>
                  </a:ext>
                </a:extLst>
              </p:cNvPr>
              <p:cNvSpPr/>
              <p:nvPr/>
            </p:nvSpPr>
            <p:spPr>
              <a:xfrm>
                <a:off x="3991896" y="1489269"/>
                <a:ext cx="182880" cy="183520"/>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 name="Oval 26">
                <a:extLst>
                  <a:ext uri="{FF2B5EF4-FFF2-40B4-BE49-F238E27FC236}">
                    <a16:creationId xmlns:a16="http://schemas.microsoft.com/office/drawing/2014/main" id="{8F5A2F75-6439-E7BC-6EBF-B6425B101DF4}"/>
                  </a:ext>
                </a:extLst>
              </p:cNvPr>
              <p:cNvSpPr/>
              <p:nvPr/>
            </p:nvSpPr>
            <p:spPr>
              <a:xfrm>
                <a:off x="5485244" y="2772451"/>
                <a:ext cx="182880" cy="183520"/>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8" name="Oval 27">
                <a:extLst>
                  <a:ext uri="{FF2B5EF4-FFF2-40B4-BE49-F238E27FC236}">
                    <a16:creationId xmlns:a16="http://schemas.microsoft.com/office/drawing/2014/main" id="{02D5C178-2B70-B774-06B1-8A8414867D12}"/>
                  </a:ext>
                </a:extLst>
              </p:cNvPr>
              <p:cNvSpPr/>
              <p:nvPr/>
            </p:nvSpPr>
            <p:spPr>
              <a:xfrm>
                <a:off x="5461882" y="1489269"/>
                <a:ext cx="182880" cy="183520"/>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9" name="Oval 28">
                <a:extLst>
                  <a:ext uri="{FF2B5EF4-FFF2-40B4-BE49-F238E27FC236}">
                    <a16:creationId xmlns:a16="http://schemas.microsoft.com/office/drawing/2014/main" id="{E87B74F1-C0EE-E7F0-5B11-D87E03272E4D}"/>
                  </a:ext>
                </a:extLst>
              </p:cNvPr>
              <p:cNvSpPr/>
              <p:nvPr/>
            </p:nvSpPr>
            <p:spPr>
              <a:xfrm>
                <a:off x="5461882" y="155054"/>
                <a:ext cx="182880" cy="183520"/>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30" name="Straight Connector 29">
                <a:extLst>
                  <a:ext uri="{FF2B5EF4-FFF2-40B4-BE49-F238E27FC236}">
                    <a16:creationId xmlns:a16="http://schemas.microsoft.com/office/drawing/2014/main" id="{88B515FF-2F4A-0197-B19A-ADC713D532D6}"/>
                  </a:ext>
                </a:extLst>
              </p:cNvPr>
              <p:cNvCxnSpPr/>
              <p:nvPr/>
            </p:nvCxnSpPr>
            <p:spPr>
              <a:xfrm flipH="1">
                <a:off x="6107534" y="1530262"/>
                <a:ext cx="127803" cy="452965"/>
              </a:xfrm>
              <a:prstGeom prst="line">
                <a:avLst/>
              </a:prstGeom>
              <a:noFill/>
              <a:ln w="6350" cap="flat" cmpd="sng" algn="ctr">
                <a:solidFill>
                  <a:srgbClr val="4472C4"/>
                </a:solidFill>
                <a:prstDash val="sysDash"/>
                <a:miter lim="800000"/>
              </a:ln>
              <a:effectLst/>
            </p:spPr>
          </p:cxnSp>
          <p:cxnSp>
            <p:nvCxnSpPr>
              <p:cNvPr id="31" name="Straight Connector 30">
                <a:extLst>
                  <a:ext uri="{FF2B5EF4-FFF2-40B4-BE49-F238E27FC236}">
                    <a16:creationId xmlns:a16="http://schemas.microsoft.com/office/drawing/2014/main" id="{CAB59F0E-EC8B-29E5-C310-532939A82CBF}"/>
                  </a:ext>
                </a:extLst>
              </p:cNvPr>
              <p:cNvCxnSpPr/>
              <p:nvPr/>
            </p:nvCxnSpPr>
            <p:spPr>
              <a:xfrm flipH="1">
                <a:off x="5579150" y="1971125"/>
                <a:ext cx="528383" cy="245784"/>
              </a:xfrm>
              <a:prstGeom prst="line">
                <a:avLst/>
              </a:prstGeom>
              <a:noFill/>
              <a:ln w="6350" cap="flat" cmpd="sng" algn="ctr">
                <a:solidFill>
                  <a:srgbClr val="4472C4"/>
                </a:solidFill>
                <a:prstDash val="sysDash"/>
                <a:miter lim="800000"/>
              </a:ln>
              <a:effectLst/>
            </p:spPr>
          </p:cxnSp>
          <p:sp>
            <p:nvSpPr>
              <p:cNvPr id="32" name="Triangle 31">
                <a:extLst>
                  <a:ext uri="{FF2B5EF4-FFF2-40B4-BE49-F238E27FC236}">
                    <a16:creationId xmlns:a16="http://schemas.microsoft.com/office/drawing/2014/main" id="{6BA9A799-344E-EF42-7712-80B0D423B542}"/>
                  </a:ext>
                </a:extLst>
              </p:cNvPr>
              <p:cNvSpPr/>
              <p:nvPr/>
            </p:nvSpPr>
            <p:spPr>
              <a:xfrm>
                <a:off x="5519904" y="779933"/>
                <a:ext cx="91440" cy="91440"/>
              </a:xfrm>
              <a:prstGeom prst="triangl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3" name="Triangle 32">
                <a:extLst>
                  <a:ext uri="{FF2B5EF4-FFF2-40B4-BE49-F238E27FC236}">
                    <a16:creationId xmlns:a16="http://schemas.microsoft.com/office/drawing/2014/main" id="{6F36C5C1-1924-92BA-A7CC-6AFB8FECC100}"/>
                  </a:ext>
                </a:extLst>
              </p:cNvPr>
              <p:cNvSpPr/>
              <p:nvPr/>
            </p:nvSpPr>
            <p:spPr>
              <a:xfrm>
                <a:off x="6182138" y="1498223"/>
                <a:ext cx="91440" cy="91440"/>
              </a:xfrm>
              <a:prstGeom prst="triangl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Triangle 33">
                <a:extLst>
                  <a:ext uri="{FF2B5EF4-FFF2-40B4-BE49-F238E27FC236}">
                    <a16:creationId xmlns:a16="http://schemas.microsoft.com/office/drawing/2014/main" id="{006C8E6D-EA0A-A4C8-60C8-F81FB7B35F48}"/>
                  </a:ext>
                </a:extLst>
              </p:cNvPr>
              <p:cNvSpPr/>
              <p:nvPr/>
            </p:nvSpPr>
            <p:spPr>
              <a:xfrm>
                <a:off x="4781393" y="1509957"/>
                <a:ext cx="91440" cy="91440"/>
              </a:xfrm>
              <a:prstGeom prst="triangl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5" name="Triangle 34">
                <a:extLst>
                  <a:ext uri="{FF2B5EF4-FFF2-40B4-BE49-F238E27FC236}">
                    <a16:creationId xmlns:a16="http://schemas.microsoft.com/office/drawing/2014/main" id="{CD0951F2-AC20-1515-94A2-51977292D508}"/>
                  </a:ext>
                </a:extLst>
              </p:cNvPr>
              <p:cNvSpPr/>
              <p:nvPr/>
            </p:nvSpPr>
            <p:spPr>
              <a:xfrm>
                <a:off x="5521905" y="2181499"/>
                <a:ext cx="91440" cy="91440"/>
              </a:xfrm>
              <a:prstGeom prst="triangl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6" name="Rectangle 35">
                <a:extLst>
                  <a:ext uri="{FF2B5EF4-FFF2-40B4-BE49-F238E27FC236}">
                    <a16:creationId xmlns:a16="http://schemas.microsoft.com/office/drawing/2014/main" id="{00B73F24-202F-5FC8-AFFD-8C8FE22D6177}"/>
                  </a:ext>
                </a:extLst>
              </p:cNvPr>
              <p:cNvSpPr/>
              <p:nvPr/>
            </p:nvSpPr>
            <p:spPr>
              <a:xfrm rot="5400000">
                <a:off x="5517201" y="132576"/>
                <a:ext cx="188286" cy="2878639"/>
              </a:xfrm>
              <a:prstGeom prst="rect">
                <a:avLst/>
              </a:prstGeom>
              <a:solidFill>
                <a:srgbClr val="4472C4">
                  <a:alpha val="10000"/>
                </a:srgbClr>
              </a:solidFill>
              <a:ln w="12700" cap="flat" cmpd="sng" algn="ctr">
                <a:solidFill>
                  <a:srgbClr val="00B050"/>
                </a:solidFill>
                <a:prstDash val="solid"/>
                <a:miter lim="800000"/>
              </a:ln>
              <a:effectLst>
                <a:outerShdw blurRad="50800" dist="50800" dir="5400000" algn="ctr" rotWithShape="0">
                  <a:srgbClr val="000000">
                    <a:alpha val="22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8" name="TextBox 7">
              <a:extLst>
                <a:ext uri="{FF2B5EF4-FFF2-40B4-BE49-F238E27FC236}">
                  <a16:creationId xmlns:a16="http://schemas.microsoft.com/office/drawing/2014/main" id="{B10ADF28-014F-0C42-5F57-1878723EC303}"/>
                </a:ext>
              </a:extLst>
            </p:cNvPr>
            <p:cNvSpPr txBox="1"/>
            <p:nvPr/>
          </p:nvSpPr>
          <p:spPr>
            <a:xfrm>
              <a:off x="478557" y="2278491"/>
              <a:ext cx="42351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n1</a:t>
              </a:r>
            </a:p>
          </p:txBody>
        </p:sp>
        <p:sp>
          <p:nvSpPr>
            <p:cNvPr id="9" name="TextBox 8">
              <a:extLst>
                <a:ext uri="{FF2B5EF4-FFF2-40B4-BE49-F238E27FC236}">
                  <a16:creationId xmlns:a16="http://schemas.microsoft.com/office/drawing/2014/main" id="{36F20EED-9801-A1D8-9A8B-270969C7ED2C}"/>
                </a:ext>
              </a:extLst>
            </p:cNvPr>
            <p:cNvSpPr txBox="1"/>
            <p:nvPr/>
          </p:nvSpPr>
          <p:spPr>
            <a:xfrm>
              <a:off x="1495642" y="2248632"/>
              <a:ext cx="42351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n2</a:t>
              </a:r>
            </a:p>
          </p:txBody>
        </p:sp>
        <p:sp>
          <p:nvSpPr>
            <p:cNvPr id="10" name="TextBox 9">
              <a:extLst>
                <a:ext uri="{FF2B5EF4-FFF2-40B4-BE49-F238E27FC236}">
                  <a16:creationId xmlns:a16="http://schemas.microsoft.com/office/drawing/2014/main" id="{524422FF-9AD3-EF5A-7582-E1265B4AC20D}"/>
                </a:ext>
              </a:extLst>
            </p:cNvPr>
            <p:cNvSpPr txBox="1"/>
            <p:nvPr/>
          </p:nvSpPr>
          <p:spPr>
            <a:xfrm>
              <a:off x="3411729" y="2278491"/>
              <a:ext cx="42351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n3</a:t>
              </a:r>
            </a:p>
          </p:txBody>
        </p:sp>
        <p:sp>
          <p:nvSpPr>
            <p:cNvPr id="11" name="TextBox 10">
              <a:extLst>
                <a:ext uri="{FF2B5EF4-FFF2-40B4-BE49-F238E27FC236}">
                  <a16:creationId xmlns:a16="http://schemas.microsoft.com/office/drawing/2014/main" id="{4912F740-6E8F-9587-D4A7-125EF2BB4280}"/>
                </a:ext>
              </a:extLst>
            </p:cNvPr>
            <p:cNvSpPr txBox="1"/>
            <p:nvPr/>
          </p:nvSpPr>
          <p:spPr>
            <a:xfrm>
              <a:off x="777088" y="2831766"/>
              <a:ext cx="41710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e1</a:t>
              </a:r>
            </a:p>
          </p:txBody>
        </p:sp>
        <p:sp>
          <p:nvSpPr>
            <p:cNvPr id="12" name="TextBox 11">
              <a:extLst>
                <a:ext uri="{FF2B5EF4-FFF2-40B4-BE49-F238E27FC236}">
                  <a16:creationId xmlns:a16="http://schemas.microsoft.com/office/drawing/2014/main" id="{DE81E1F5-1F42-E900-4348-E765510A7F14}"/>
                </a:ext>
              </a:extLst>
            </p:cNvPr>
            <p:cNvSpPr txBox="1"/>
            <p:nvPr/>
          </p:nvSpPr>
          <p:spPr>
            <a:xfrm>
              <a:off x="2848455" y="2831766"/>
              <a:ext cx="41710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e</a:t>
              </a:r>
              <a:r>
                <a:rPr kumimoji="0" lang="en-US" sz="1800" b="0" i="0" u="none" strike="noStrike" kern="0" cap="none" spc="0" normalizeH="0" baseline="0" noProof="0" dirty="0">
                  <a:ln>
                    <a:noFill/>
                  </a:ln>
                  <a:solidFill>
                    <a:prstClr val="black"/>
                  </a:solidFill>
                  <a:effectLst/>
                  <a:uLnTx/>
                  <a:uFillTx/>
                  <a:latin typeface="Calibri" panose="020F0502020204030204"/>
                </a:rPr>
                <a:t>2</a:t>
              </a:r>
            </a:p>
          </p:txBody>
        </p:sp>
        <p:sp>
          <p:nvSpPr>
            <p:cNvPr id="13" name="TextBox 12">
              <a:extLst>
                <a:ext uri="{FF2B5EF4-FFF2-40B4-BE49-F238E27FC236}">
                  <a16:creationId xmlns:a16="http://schemas.microsoft.com/office/drawing/2014/main" id="{F7E2EA8A-2D2C-C78C-700C-0AB5B44B5740}"/>
                </a:ext>
              </a:extLst>
            </p:cNvPr>
            <p:cNvSpPr txBox="1"/>
            <p:nvPr/>
          </p:nvSpPr>
          <p:spPr>
            <a:xfrm>
              <a:off x="2149087" y="1556202"/>
              <a:ext cx="413896"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e3</a:t>
              </a:r>
            </a:p>
          </p:txBody>
        </p:sp>
        <p:sp>
          <p:nvSpPr>
            <p:cNvPr id="14" name="TextBox 13">
              <a:extLst>
                <a:ext uri="{FF2B5EF4-FFF2-40B4-BE49-F238E27FC236}">
                  <a16:creationId xmlns:a16="http://schemas.microsoft.com/office/drawing/2014/main" id="{8719B232-F74B-9CA6-60C6-02E1E4525B69}"/>
                </a:ext>
              </a:extLst>
            </p:cNvPr>
            <p:cNvSpPr txBox="1"/>
            <p:nvPr/>
          </p:nvSpPr>
          <p:spPr>
            <a:xfrm>
              <a:off x="2199191" y="3435102"/>
              <a:ext cx="413896"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e4</a:t>
              </a:r>
            </a:p>
          </p:txBody>
        </p:sp>
        <p:sp>
          <p:nvSpPr>
            <p:cNvPr id="15" name="TextBox 14">
              <a:extLst>
                <a:ext uri="{FF2B5EF4-FFF2-40B4-BE49-F238E27FC236}">
                  <a16:creationId xmlns:a16="http://schemas.microsoft.com/office/drawing/2014/main" id="{6AF7C6CC-831D-F50A-3230-1913FC4C5D0F}"/>
                </a:ext>
              </a:extLst>
            </p:cNvPr>
            <p:cNvSpPr txBox="1"/>
            <p:nvPr/>
          </p:nvSpPr>
          <p:spPr>
            <a:xfrm>
              <a:off x="2194882" y="3889411"/>
              <a:ext cx="42351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n4</a:t>
              </a:r>
            </a:p>
          </p:txBody>
        </p:sp>
        <p:sp>
          <p:nvSpPr>
            <p:cNvPr id="16" name="TextBox 15">
              <a:extLst>
                <a:ext uri="{FF2B5EF4-FFF2-40B4-BE49-F238E27FC236}">
                  <a16:creationId xmlns:a16="http://schemas.microsoft.com/office/drawing/2014/main" id="{9C579FF0-7490-034A-5F09-940F551AF257}"/>
                </a:ext>
              </a:extLst>
            </p:cNvPr>
            <p:cNvSpPr txBox="1"/>
            <p:nvPr/>
          </p:nvSpPr>
          <p:spPr>
            <a:xfrm>
              <a:off x="2104373" y="1089765"/>
              <a:ext cx="42351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n5</a:t>
              </a:r>
            </a:p>
          </p:txBody>
        </p:sp>
      </p:grpSp>
      <p:grpSp>
        <p:nvGrpSpPr>
          <p:cNvPr id="37" name="Group 36">
            <a:extLst>
              <a:ext uri="{FF2B5EF4-FFF2-40B4-BE49-F238E27FC236}">
                <a16:creationId xmlns:a16="http://schemas.microsoft.com/office/drawing/2014/main" id="{89F0FCCC-FDBF-6227-3AB3-81E38578E727}"/>
              </a:ext>
            </a:extLst>
          </p:cNvPr>
          <p:cNvGrpSpPr/>
          <p:nvPr/>
        </p:nvGrpSpPr>
        <p:grpSpPr>
          <a:xfrm>
            <a:off x="6459032" y="2741901"/>
            <a:ext cx="2297823" cy="1143095"/>
            <a:chOff x="7874215" y="2879810"/>
            <a:chExt cx="2297823" cy="1143095"/>
          </a:xfrm>
        </p:grpSpPr>
        <p:grpSp>
          <p:nvGrpSpPr>
            <p:cNvPr id="38" name="Group 37">
              <a:extLst>
                <a:ext uri="{FF2B5EF4-FFF2-40B4-BE49-F238E27FC236}">
                  <a16:creationId xmlns:a16="http://schemas.microsoft.com/office/drawing/2014/main" id="{6F8C16CD-B9C9-0C20-188F-15ABAB5D6BFE}"/>
                </a:ext>
              </a:extLst>
            </p:cNvPr>
            <p:cNvGrpSpPr/>
            <p:nvPr/>
          </p:nvGrpSpPr>
          <p:grpSpPr>
            <a:xfrm>
              <a:off x="7874215" y="2879810"/>
              <a:ext cx="2297823" cy="1143095"/>
              <a:chOff x="6607947" y="1983715"/>
              <a:chExt cx="2297823" cy="1143095"/>
            </a:xfrm>
          </p:grpSpPr>
          <p:grpSp>
            <p:nvGrpSpPr>
              <p:cNvPr id="40" name="Group 39">
                <a:extLst>
                  <a:ext uri="{FF2B5EF4-FFF2-40B4-BE49-F238E27FC236}">
                    <a16:creationId xmlns:a16="http://schemas.microsoft.com/office/drawing/2014/main" id="{AE7B4224-0438-878F-9DD6-5FF86B8638AD}"/>
                  </a:ext>
                </a:extLst>
              </p:cNvPr>
              <p:cNvGrpSpPr/>
              <p:nvPr/>
            </p:nvGrpSpPr>
            <p:grpSpPr>
              <a:xfrm>
                <a:off x="6611667" y="1983715"/>
                <a:ext cx="1652865" cy="1143095"/>
                <a:chOff x="6004561" y="2713620"/>
                <a:chExt cx="1652865" cy="1143095"/>
              </a:xfrm>
            </p:grpSpPr>
            <p:cxnSp>
              <p:nvCxnSpPr>
                <p:cNvPr id="44" name="Straight Connector 43">
                  <a:extLst>
                    <a:ext uri="{FF2B5EF4-FFF2-40B4-BE49-F238E27FC236}">
                      <a16:creationId xmlns:a16="http://schemas.microsoft.com/office/drawing/2014/main" id="{02C25B23-50AA-EC99-F853-0767F3B0334B}"/>
                    </a:ext>
                  </a:extLst>
                </p:cNvPr>
                <p:cNvCxnSpPr/>
                <p:nvPr/>
              </p:nvCxnSpPr>
              <p:spPr>
                <a:xfrm flipH="1">
                  <a:off x="6778016" y="2713620"/>
                  <a:ext cx="0" cy="684725"/>
                </a:xfrm>
                <a:prstGeom prst="line">
                  <a:avLst/>
                </a:prstGeom>
                <a:noFill/>
                <a:ln w="6350" cap="flat" cmpd="sng" algn="ctr">
                  <a:solidFill>
                    <a:srgbClr val="4472C4"/>
                  </a:solidFill>
                  <a:prstDash val="sysDash"/>
                  <a:miter lim="800000"/>
                </a:ln>
                <a:effectLst/>
              </p:spPr>
            </p:cxnSp>
            <p:cxnSp>
              <p:nvCxnSpPr>
                <p:cNvPr id="45" name="Straight Connector 44">
                  <a:extLst>
                    <a:ext uri="{FF2B5EF4-FFF2-40B4-BE49-F238E27FC236}">
                      <a16:creationId xmlns:a16="http://schemas.microsoft.com/office/drawing/2014/main" id="{970CA468-CD44-D169-9553-55CD1CC492D3}"/>
                    </a:ext>
                  </a:extLst>
                </p:cNvPr>
                <p:cNvCxnSpPr>
                  <a:cxnSpLocks/>
                  <a:endCxn id="47" idx="2"/>
                </p:cNvCxnSpPr>
                <p:nvPr/>
              </p:nvCxnSpPr>
              <p:spPr>
                <a:xfrm flipH="1">
                  <a:off x="6004561" y="3443169"/>
                  <a:ext cx="1454194" cy="11348"/>
                </a:xfrm>
                <a:prstGeom prst="line">
                  <a:avLst/>
                </a:prstGeom>
                <a:noFill/>
                <a:ln w="6350" cap="flat" cmpd="sng" algn="ctr">
                  <a:solidFill>
                    <a:sysClr val="windowText" lastClr="000000"/>
                  </a:solidFill>
                  <a:prstDash val="solid"/>
                  <a:miter lim="800000"/>
                </a:ln>
                <a:effectLst/>
              </p:spPr>
            </p:cxnSp>
            <p:sp>
              <p:nvSpPr>
                <p:cNvPr id="46" name="Oval 45">
                  <a:extLst>
                    <a:ext uri="{FF2B5EF4-FFF2-40B4-BE49-F238E27FC236}">
                      <a16:creationId xmlns:a16="http://schemas.microsoft.com/office/drawing/2014/main" id="{23E021B8-0F82-B444-3A36-8C392EE0DA92}"/>
                    </a:ext>
                  </a:extLst>
                </p:cNvPr>
                <p:cNvSpPr/>
                <p:nvPr/>
              </p:nvSpPr>
              <p:spPr>
                <a:xfrm>
                  <a:off x="7474546" y="3362757"/>
                  <a:ext cx="182880" cy="183520"/>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7" name="Oval 46">
                  <a:extLst>
                    <a:ext uri="{FF2B5EF4-FFF2-40B4-BE49-F238E27FC236}">
                      <a16:creationId xmlns:a16="http://schemas.microsoft.com/office/drawing/2014/main" id="{4C0A617E-F251-3F17-81BD-A3E240B4B580}"/>
                    </a:ext>
                  </a:extLst>
                </p:cNvPr>
                <p:cNvSpPr/>
                <p:nvPr/>
              </p:nvSpPr>
              <p:spPr>
                <a:xfrm>
                  <a:off x="6004561" y="3362757"/>
                  <a:ext cx="182880" cy="183520"/>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48" name="Straight Connector 47">
                  <a:extLst>
                    <a:ext uri="{FF2B5EF4-FFF2-40B4-BE49-F238E27FC236}">
                      <a16:creationId xmlns:a16="http://schemas.microsoft.com/office/drawing/2014/main" id="{69D9712E-E31E-D7D5-A1FB-2B3806DD9A51}"/>
                    </a:ext>
                  </a:extLst>
                </p:cNvPr>
                <p:cNvCxnSpPr/>
                <p:nvPr/>
              </p:nvCxnSpPr>
              <p:spPr>
                <a:xfrm flipH="1">
                  <a:off x="6650213" y="3403750"/>
                  <a:ext cx="127803" cy="452965"/>
                </a:xfrm>
                <a:prstGeom prst="line">
                  <a:avLst/>
                </a:prstGeom>
                <a:noFill/>
                <a:ln w="6350" cap="flat" cmpd="sng" algn="ctr">
                  <a:solidFill>
                    <a:srgbClr val="4472C4"/>
                  </a:solidFill>
                  <a:prstDash val="sysDash"/>
                  <a:miter lim="800000"/>
                </a:ln>
                <a:effectLst/>
              </p:spPr>
            </p:cxnSp>
            <p:sp>
              <p:nvSpPr>
                <p:cNvPr id="49" name="Triangle 48">
                  <a:extLst>
                    <a:ext uri="{FF2B5EF4-FFF2-40B4-BE49-F238E27FC236}">
                      <a16:creationId xmlns:a16="http://schemas.microsoft.com/office/drawing/2014/main" id="{59E675EB-19AD-77D4-B8B0-34CF41F51C98}"/>
                    </a:ext>
                  </a:extLst>
                </p:cNvPr>
                <p:cNvSpPr/>
                <p:nvPr/>
              </p:nvSpPr>
              <p:spPr>
                <a:xfrm>
                  <a:off x="6724817" y="3371711"/>
                  <a:ext cx="91440" cy="91440"/>
                </a:xfrm>
                <a:prstGeom prst="triangl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41" name="TextBox 40">
                <a:extLst>
                  <a:ext uri="{FF2B5EF4-FFF2-40B4-BE49-F238E27FC236}">
                    <a16:creationId xmlns:a16="http://schemas.microsoft.com/office/drawing/2014/main" id="{02E9C783-9D01-FE5D-F999-8CB47AF7031F}"/>
                  </a:ext>
                </a:extLst>
              </p:cNvPr>
              <p:cNvSpPr txBox="1"/>
              <p:nvPr/>
            </p:nvSpPr>
            <p:spPr>
              <a:xfrm>
                <a:off x="6607947" y="2295193"/>
                <a:ext cx="71526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n2 (L)</a:t>
                </a:r>
              </a:p>
            </p:txBody>
          </p:sp>
          <p:sp>
            <p:nvSpPr>
              <p:cNvPr id="42" name="TextBox 41">
                <a:extLst>
                  <a:ext uri="{FF2B5EF4-FFF2-40B4-BE49-F238E27FC236}">
                    <a16:creationId xmlns:a16="http://schemas.microsoft.com/office/drawing/2014/main" id="{48AA6DF7-B000-E5A9-5214-26C107B13BE8}"/>
                  </a:ext>
                </a:extLst>
              </p:cNvPr>
              <p:cNvSpPr txBox="1"/>
              <p:nvPr/>
            </p:nvSpPr>
            <p:spPr>
              <a:xfrm>
                <a:off x="8163259" y="2295193"/>
                <a:ext cx="74251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n3 (R)</a:t>
                </a:r>
              </a:p>
            </p:txBody>
          </p:sp>
          <p:sp>
            <p:nvSpPr>
              <p:cNvPr id="43" name="TextBox 42">
                <a:extLst>
                  <a:ext uri="{FF2B5EF4-FFF2-40B4-BE49-F238E27FC236}">
                    <a16:creationId xmlns:a16="http://schemas.microsoft.com/office/drawing/2014/main" id="{C853278E-060D-9812-411B-45573FC77156}"/>
                  </a:ext>
                </a:extLst>
              </p:cNvPr>
              <p:cNvSpPr txBox="1"/>
              <p:nvPr/>
            </p:nvSpPr>
            <p:spPr>
              <a:xfrm>
                <a:off x="7409117" y="2742250"/>
                <a:ext cx="41710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e2</a:t>
                </a:r>
              </a:p>
            </p:txBody>
          </p:sp>
        </p:grpSp>
        <p:cxnSp>
          <p:nvCxnSpPr>
            <p:cNvPr id="39" name="Straight Arrow Connector 38">
              <a:extLst>
                <a:ext uri="{FF2B5EF4-FFF2-40B4-BE49-F238E27FC236}">
                  <a16:creationId xmlns:a16="http://schemas.microsoft.com/office/drawing/2014/main" id="{BD4FAA80-5F47-3FC8-8266-E1E0C22C4674}"/>
                </a:ext>
              </a:extLst>
            </p:cNvPr>
            <p:cNvCxnSpPr>
              <a:cxnSpLocks/>
            </p:cNvCxnSpPr>
            <p:nvPr/>
          </p:nvCxnSpPr>
          <p:spPr>
            <a:xfrm>
              <a:off x="8643181" y="3580297"/>
              <a:ext cx="552678" cy="165303"/>
            </a:xfrm>
            <a:prstGeom prst="straightConnector1">
              <a:avLst/>
            </a:prstGeom>
            <a:noFill/>
            <a:ln w="6350" cap="flat" cmpd="sng" algn="ctr">
              <a:solidFill>
                <a:srgbClr val="4472C4"/>
              </a:solidFill>
              <a:prstDash val="solid"/>
              <a:miter lim="800000"/>
              <a:tailEnd type="triangle"/>
            </a:ln>
            <a:effectLst/>
          </p:spPr>
        </p:cxnSp>
      </p:grpSp>
      <p:grpSp>
        <p:nvGrpSpPr>
          <p:cNvPr id="50" name="Group 49">
            <a:extLst>
              <a:ext uri="{FF2B5EF4-FFF2-40B4-BE49-F238E27FC236}">
                <a16:creationId xmlns:a16="http://schemas.microsoft.com/office/drawing/2014/main" id="{0B64A8AF-5748-70D4-967C-A9453DCEB1F4}"/>
              </a:ext>
            </a:extLst>
          </p:cNvPr>
          <p:cNvGrpSpPr/>
          <p:nvPr/>
        </p:nvGrpSpPr>
        <p:grpSpPr>
          <a:xfrm>
            <a:off x="3729508" y="2752737"/>
            <a:ext cx="2134985" cy="1380431"/>
            <a:chOff x="4824667" y="2873876"/>
            <a:chExt cx="2134985" cy="1380431"/>
          </a:xfrm>
        </p:grpSpPr>
        <p:grpSp>
          <p:nvGrpSpPr>
            <p:cNvPr id="51" name="Group 50">
              <a:extLst>
                <a:ext uri="{FF2B5EF4-FFF2-40B4-BE49-F238E27FC236}">
                  <a16:creationId xmlns:a16="http://schemas.microsoft.com/office/drawing/2014/main" id="{F328BF7A-612C-2A05-8E70-5DC5F146E731}"/>
                </a:ext>
              </a:extLst>
            </p:cNvPr>
            <p:cNvGrpSpPr/>
            <p:nvPr/>
          </p:nvGrpSpPr>
          <p:grpSpPr>
            <a:xfrm>
              <a:off x="4824667" y="2873876"/>
              <a:ext cx="2134985" cy="1380431"/>
              <a:chOff x="4363705" y="1968542"/>
              <a:chExt cx="2134985" cy="1380431"/>
            </a:xfrm>
          </p:grpSpPr>
          <p:grpSp>
            <p:nvGrpSpPr>
              <p:cNvPr id="53" name="Group 52">
                <a:extLst>
                  <a:ext uri="{FF2B5EF4-FFF2-40B4-BE49-F238E27FC236}">
                    <a16:creationId xmlns:a16="http://schemas.microsoft.com/office/drawing/2014/main" id="{DCD5C983-8201-E7CD-018C-4136B33CF6B9}"/>
                  </a:ext>
                </a:extLst>
              </p:cNvPr>
              <p:cNvGrpSpPr/>
              <p:nvPr/>
            </p:nvGrpSpPr>
            <p:grpSpPr>
              <a:xfrm>
                <a:off x="4407089" y="1968542"/>
                <a:ext cx="1652866" cy="1380431"/>
                <a:chOff x="4151842" y="1790494"/>
                <a:chExt cx="1652866" cy="1380431"/>
              </a:xfrm>
            </p:grpSpPr>
            <p:cxnSp>
              <p:nvCxnSpPr>
                <p:cNvPr id="57" name="Straight Connector 56">
                  <a:extLst>
                    <a:ext uri="{FF2B5EF4-FFF2-40B4-BE49-F238E27FC236}">
                      <a16:creationId xmlns:a16="http://schemas.microsoft.com/office/drawing/2014/main" id="{AC5A6BC7-225B-0B1E-A9FF-59C47084AC54}"/>
                    </a:ext>
                  </a:extLst>
                </p:cNvPr>
                <p:cNvCxnSpPr/>
                <p:nvPr/>
              </p:nvCxnSpPr>
              <p:spPr>
                <a:xfrm flipH="1">
                  <a:off x="4982319" y="1790494"/>
                  <a:ext cx="4740" cy="684059"/>
                </a:xfrm>
                <a:prstGeom prst="line">
                  <a:avLst/>
                </a:prstGeom>
                <a:noFill/>
                <a:ln w="6350" cap="flat" cmpd="sng" algn="ctr">
                  <a:solidFill>
                    <a:srgbClr val="4472C4"/>
                  </a:solidFill>
                  <a:prstDash val="sysDash"/>
                  <a:miter lim="800000"/>
                </a:ln>
                <a:effectLst/>
              </p:spPr>
            </p:cxnSp>
            <p:cxnSp>
              <p:nvCxnSpPr>
                <p:cNvPr id="58" name="Straight Connector 57">
                  <a:extLst>
                    <a:ext uri="{FF2B5EF4-FFF2-40B4-BE49-F238E27FC236}">
                      <a16:creationId xmlns:a16="http://schemas.microsoft.com/office/drawing/2014/main" id="{FB9B0481-FBE5-DF8E-7874-3149A1AB0F29}"/>
                    </a:ext>
                  </a:extLst>
                </p:cNvPr>
                <p:cNvCxnSpPr/>
                <p:nvPr/>
              </p:nvCxnSpPr>
              <p:spPr>
                <a:xfrm flipH="1">
                  <a:off x="4985216" y="2486866"/>
                  <a:ext cx="4740" cy="684059"/>
                </a:xfrm>
                <a:prstGeom prst="line">
                  <a:avLst/>
                </a:prstGeom>
                <a:noFill/>
                <a:ln w="6350" cap="flat" cmpd="sng" algn="ctr">
                  <a:solidFill>
                    <a:srgbClr val="4472C4"/>
                  </a:solidFill>
                  <a:prstDash val="sysDash"/>
                  <a:miter lim="800000"/>
                </a:ln>
                <a:effectLst/>
              </p:spPr>
            </p:cxnSp>
            <p:cxnSp>
              <p:nvCxnSpPr>
                <p:cNvPr id="59" name="Straight Connector 58">
                  <a:extLst>
                    <a:ext uri="{FF2B5EF4-FFF2-40B4-BE49-F238E27FC236}">
                      <a16:creationId xmlns:a16="http://schemas.microsoft.com/office/drawing/2014/main" id="{0D4150F9-DB97-1B12-4450-04F22390AFCE}"/>
                    </a:ext>
                  </a:extLst>
                </p:cNvPr>
                <p:cNvCxnSpPr>
                  <a:cxnSpLocks/>
                  <a:stCxn id="61" idx="2"/>
                </p:cNvCxnSpPr>
                <p:nvPr/>
              </p:nvCxnSpPr>
              <p:spPr>
                <a:xfrm flipH="1" flipV="1">
                  <a:off x="4332822" y="2519377"/>
                  <a:ext cx="1325880" cy="0"/>
                </a:xfrm>
                <a:prstGeom prst="line">
                  <a:avLst/>
                </a:prstGeom>
                <a:noFill/>
                <a:ln w="6350" cap="flat" cmpd="sng" algn="ctr">
                  <a:solidFill>
                    <a:sysClr val="windowText" lastClr="000000"/>
                  </a:solidFill>
                  <a:prstDash val="solid"/>
                  <a:miter lim="800000"/>
                </a:ln>
                <a:effectLst/>
              </p:spPr>
            </p:cxnSp>
            <p:sp>
              <p:nvSpPr>
                <p:cNvPr id="60" name="Oval 59">
                  <a:extLst>
                    <a:ext uri="{FF2B5EF4-FFF2-40B4-BE49-F238E27FC236}">
                      <a16:creationId xmlns:a16="http://schemas.microsoft.com/office/drawing/2014/main" id="{00BAC6DF-5EE9-DB27-0361-312ECFB85703}"/>
                    </a:ext>
                  </a:extLst>
                </p:cNvPr>
                <p:cNvSpPr/>
                <p:nvPr/>
              </p:nvSpPr>
              <p:spPr>
                <a:xfrm>
                  <a:off x="4151842" y="2438965"/>
                  <a:ext cx="182880" cy="183520"/>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1" name="Oval 60">
                  <a:extLst>
                    <a:ext uri="{FF2B5EF4-FFF2-40B4-BE49-F238E27FC236}">
                      <a16:creationId xmlns:a16="http://schemas.microsoft.com/office/drawing/2014/main" id="{6E753F3A-F05D-9624-AC49-5EB7B2A46255}"/>
                    </a:ext>
                  </a:extLst>
                </p:cNvPr>
                <p:cNvSpPr/>
                <p:nvPr/>
              </p:nvSpPr>
              <p:spPr>
                <a:xfrm>
                  <a:off x="5621828" y="2438965"/>
                  <a:ext cx="182880" cy="183520"/>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2" name="Triangle 61">
                  <a:extLst>
                    <a:ext uri="{FF2B5EF4-FFF2-40B4-BE49-F238E27FC236}">
                      <a16:creationId xmlns:a16="http://schemas.microsoft.com/office/drawing/2014/main" id="{3DCCA20E-1924-ED6C-DAE9-8A3A432D1191}"/>
                    </a:ext>
                  </a:extLst>
                </p:cNvPr>
                <p:cNvSpPr/>
                <p:nvPr/>
              </p:nvSpPr>
              <p:spPr>
                <a:xfrm>
                  <a:off x="4941339" y="2459653"/>
                  <a:ext cx="91440" cy="91440"/>
                </a:xfrm>
                <a:prstGeom prst="triangl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54" name="TextBox 53">
                <a:extLst>
                  <a:ext uri="{FF2B5EF4-FFF2-40B4-BE49-F238E27FC236}">
                    <a16:creationId xmlns:a16="http://schemas.microsoft.com/office/drawing/2014/main" id="{E90418D9-BBCA-ACAD-1E21-EF5C90C196CD}"/>
                  </a:ext>
                </a:extLst>
              </p:cNvPr>
              <p:cNvSpPr txBox="1"/>
              <p:nvPr/>
            </p:nvSpPr>
            <p:spPr>
              <a:xfrm>
                <a:off x="4363705" y="2305631"/>
                <a:ext cx="71526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n1 (L)</a:t>
                </a:r>
              </a:p>
            </p:txBody>
          </p:sp>
          <p:sp>
            <p:nvSpPr>
              <p:cNvPr id="55" name="TextBox 54">
                <a:extLst>
                  <a:ext uri="{FF2B5EF4-FFF2-40B4-BE49-F238E27FC236}">
                    <a16:creationId xmlns:a16="http://schemas.microsoft.com/office/drawing/2014/main" id="{A3EA24A0-9102-BA6E-F747-B46F51ACACC0}"/>
                  </a:ext>
                </a:extLst>
              </p:cNvPr>
              <p:cNvSpPr txBox="1"/>
              <p:nvPr/>
            </p:nvSpPr>
            <p:spPr>
              <a:xfrm>
                <a:off x="5756179" y="2305631"/>
                <a:ext cx="74251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n2 (R)</a:t>
                </a:r>
              </a:p>
            </p:txBody>
          </p:sp>
          <p:sp>
            <p:nvSpPr>
              <p:cNvPr id="56" name="TextBox 55">
                <a:extLst>
                  <a:ext uri="{FF2B5EF4-FFF2-40B4-BE49-F238E27FC236}">
                    <a16:creationId xmlns:a16="http://schemas.microsoft.com/office/drawing/2014/main" id="{06A5D01D-4C9F-0CC4-3593-DD85B3B360F5}"/>
                  </a:ext>
                </a:extLst>
              </p:cNvPr>
              <p:cNvSpPr txBox="1"/>
              <p:nvPr/>
            </p:nvSpPr>
            <p:spPr>
              <a:xfrm>
                <a:off x="4738991" y="2742250"/>
                <a:ext cx="41710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e1</a:t>
                </a:r>
              </a:p>
            </p:txBody>
          </p:sp>
        </p:grpSp>
        <p:cxnSp>
          <p:nvCxnSpPr>
            <p:cNvPr id="52" name="Straight Arrow Connector 51">
              <a:extLst>
                <a:ext uri="{FF2B5EF4-FFF2-40B4-BE49-F238E27FC236}">
                  <a16:creationId xmlns:a16="http://schemas.microsoft.com/office/drawing/2014/main" id="{7CD73B73-D2BA-2FE8-AAA5-5346A79A011E}"/>
                </a:ext>
              </a:extLst>
            </p:cNvPr>
            <p:cNvCxnSpPr>
              <a:cxnSpLocks/>
            </p:cNvCxnSpPr>
            <p:nvPr/>
          </p:nvCxnSpPr>
          <p:spPr>
            <a:xfrm flipV="1">
              <a:off x="5732570" y="3480493"/>
              <a:ext cx="479559" cy="102481"/>
            </a:xfrm>
            <a:prstGeom prst="straightConnector1">
              <a:avLst/>
            </a:prstGeom>
            <a:noFill/>
            <a:ln w="6350" cap="flat" cmpd="sng" algn="ctr">
              <a:solidFill>
                <a:srgbClr val="4472C4"/>
              </a:solidFill>
              <a:prstDash val="solid"/>
              <a:miter lim="800000"/>
              <a:tailEnd type="triangle"/>
            </a:ln>
            <a:effectLst/>
          </p:spPr>
        </p:cxnSp>
      </p:grpSp>
      <p:sp>
        <p:nvSpPr>
          <p:cNvPr id="64" name="TextBox 63">
            <a:extLst>
              <a:ext uri="{FF2B5EF4-FFF2-40B4-BE49-F238E27FC236}">
                <a16:creationId xmlns:a16="http://schemas.microsoft.com/office/drawing/2014/main" id="{0813039E-38EB-EE87-067A-1948334822CC}"/>
              </a:ext>
            </a:extLst>
          </p:cNvPr>
          <p:cNvSpPr txBox="1"/>
          <p:nvPr/>
        </p:nvSpPr>
        <p:spPr>
          <a:xfrm>
            <a:off x="10280073" y="4793720"/>
            <a:ext cx="0" cy="0"/>
          </a:xfrm>
          <a:prstGeom prst="rect">
            <a:avLst/>
          </a:prstGeom>
        </p:spPr>
        <p:txBody>
          <a:bodyPr vert="horz" wrap="none" lIns="91440" tIns="45720" rIns="91440" bIns="45720" rtlCol="0">
            <a:noAutofit/>
          </a:bodyPr>
          <a:lstStyle/>
          <a:p>
            <a:pPr algn="l"/>
            <a:r>
              <a:rPr lang="en-US" dirty="0">
                <a:ea typeface="Open Sans" panose="020B0606030504020204" pitchFamily="34" charset="0"/>
                <a:cs typeface="Open Sans" panose="020B0606030504020204" pitchFamily="34" charset="0"/>
              </a:rPr>
              <a:t>For kinetic energy</a:t>
            </a:r>
          </a:p>
          <a:p>
            <a:pPr algn="l"/>
            <a:r>
              <a:rPr lang="en-US" dirty="0">
                <a:ea typeface="Open Sans" panose="020B0606030504020204" pitchFamily="34" charset="0"/>
                <a:cs typeface="Open Sans" panose="020B0606030504020204" pitchFamily="34" charset="0"/>
              </a:rPr>
              <a:t>conservation, a CC</a:t>
            </a:r>
          </a:p>
          <a:p>
            <a:pPr algn="l"/>
            <a:r>
              <a:rPr lang="en-US" dirty="0">
                <a:ea typeface="Open Sans" panose="020B0606030504020204" pitchFamily="34" charset="0"/>
                <a:cs typeface="Open Sans" panose="020B0606030504020204" pitchFamily="34" charset="0"/>
              </a:rPr>
              <a:t>scheme also </a:t>
            </a:r>
          </a:p>
          <a:p>
            <a:pPr algn="l"/>
            <a:r>
              <a:rPr lang="en-US" dirty="0">
                <a:ea typeface="Open Sans" panose="020B0606030504020204" pitchFamily="34" charset="0"/>
                <a:cs typeface="Open Sans" panose="020B0606030504020204" pitchFamily="34" charset="0"/>
              </a:rPr>
              <a:t>uses ½ weights!</a:t>
            </a:r>
          </a:p>
        </p:txBody>
      </p:sp>
      <p:sp>
        <p:nvSpPr>
          <p:cNvPr id="65" name="TextBox 64">
            <a:extLst>
              <a:ext uri="{FF2B5EF4-FFF2-40B4-BE49-F238E27FC236}">
                <a16:creationId xmlns:a16="http://schemas.microsoft.com/office/drawing/2014/main" id="{A3010BE2-C4D6-1DF9-AB47-EBC398A2FBF0}"/>
              </a:ext>
            </a:extLst>
          </p:cNvPr>
          <p:cNvSpPr txBox="1"/>
          <p:nvPr/>
        </p:nvSpPr>
        <p:spPr>
          <a:xfrm>
            <a:off x="8451273" y="6359283"/>
            <a:ext cx="0" cy="0"/>
          </a:xfrm>
          <a:prstGeom prst="rect">
            <a:avLst/>
          </a:prstGeom>
        </p:spPr>
        <p:txBody>
          <a:bodyPr vert="horz" wrap="none" lIns="91440" tIns="45720" rIns="91440" bIns="45720" rtlCol="0">
            <a:noAutofit/>
          </a:bodyPr>
          <a:lstStyle/>
          <a:p>
            <a:r>
              <a:rPr lang="en-US" dirty="0">
                <a:solidFill>
                  <a:srgbClr val="000000"/>
                </a:solidFill>
                <a:effectLst/>
                <a:ea typeface="Open Sans" panose="020B0606030504020204" pitchFamily="34" charset="0"/>
                <a:cs typeface="Open Sans" panose="020B0606030504020204" pitchFamily="34" charset="0"/>
              </a:rPr>
              <a:t>Mahesh et al., JCP (2004)</a:t>
            </a:r>
          </a:p>
          <a:p>
            <a:pPr algn="l"/>
            <a:endParaRPr lang="en-US" dirty="0"/>
          </a:p>
        </p:txBody>
      </p:sp>
      <p:pic>
        <p:nvPicPr>
          <p:cNvPr id="63" name="Picture 62">
            <a:extLst>
              <a:ext uri="{FF2B5EF4-FFF2-40B4-BE49-F238E27FC236}">
                <a16:creationId xmlns:a16="http://schemas.microsoft.com/office/drawing/2014/main" id="{2EA283AA-C2A4-97E4-C4E6-E43C67E3E600}"/>
              </a:ext>
            </a:extLst>
          </p:cNvPr>
          <p:cNvPicPr>
            <a:picLocks noChangeAspect="1"/>
          </p:cNvPicPr>
          <p:nvPr/>
        </p:nvPicPr>
        <p:blipFill>
          <a:blip r:embed="rId2"/>
          <a:stretch>
            <a:fillRect/>
          </a:stretch>
        </p:blipFill>
        <p:spPr>
          <a:xfrm>
            <a:off x="4249648" y="4072279"/>
            <a:ext cx="6045200" cy="762000"/>
          </a:xfrm>
          <a:prstGeom prst="rect">
            <a:avLst/>
          </a:prstGeom>
        </p:spPr>
      </p:pic>
    </p:spTree>
    <p:extLst>
      <p:ext uri="{BB962C8B-B14F-4D97-AF65-F5344CB8AC3E}">
        <p14:creationId xmlns:p14="http://schemas.microsoft.com/office/powerpoint/2010/main" val="1346065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3">
            <a:extLst>
              <a:ext uri="{FF2B5EF4-FFF2-40B4-BE49-F238E27FC236}">
                <a16:creationId xmlns:a16="http://schemas.microsoft.com/office/drawing/2014/main" id="{E8439960-EEF5-E86F-D9EA-0C69C2554848}"/>
              </a:ext>
            </a:extLst>
          </p:cNvPr>
          <p:cNvSpPr txBox="1">
            <a:spLocks/>
          </p:cNvSpPr>
          <p:nvPr/>
        </p:nvSpPr>
        <p:spPr>
          <a:xfrm>
            <a:off x="8453364" y="2514739"/>
            <a:ext cx="3648879" cy="4182291"/>
          </a:xfrm>
          <a:prstGeom prst="rect">
            <a:avLst/>
          </a:prstGeom>
        </p:spPr>
        <p:txBody>
          <a:bodyPr vert="horz" lIns="0" tIns="45720" rIns="0" bIns="45720" rtlCol="0">
            <a:normAutofit/>
          </a:bodyPr>
          <a:lstStyle>
            <a:lvl1pPr marL="0" indent="0" algn="l" defTabSz="914400" rtl="0" eaLnBrk="1" latinLnBrk="0" hangingPunct="1">
              <a:lnSpc>
                <a:spcPct val="90000"/>
              </a:lnSpc>
              <a:spcBef>
                <a:spcPts val="1000"/>
              </a:spcBef>
              <a:buClr>
                <a:schemeClr val="accent1"/>
              </a:buClr>
              <a:buFont typeface="Arial" panose="020B0604020202020204" pitchFamily="34" charset="0"/>
              <a:buNone/>
              <a:defRPr sz="20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38404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8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56692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6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74980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4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4pPr>
            <a:lvl5pPr marL="93268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2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dirty="0"/>
              <a:t>Definition of an interpolation function:</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       is the Lagrange function associated with node n</a:t>
            </a:r>
          </a:p>
          <a:p>
            <a:pPr marL="342900" indent="-342900">
              <a:buFont typeface="Arial" panose="020B0604020202020204" pitchFamily="34" charset="0"/>
              <a:buChar char="•"/>
            </a:pPr>
            <a:r>
              <a:rPr lang="en-US" dirty="0"/>
              <a:t>      is the value of the DOF at node n</a:t>
            </a:r>
          </a:p>
          <a:p>
            <a:pPr marL="342900" indent="-342900">
              <a:buFont typeface="Arial" panose="020B0604020202020204" pitchFamily="34" charset="0"/>
              <a:buChar char="•"/>
            </a:pPr>
            <a:r>
              <a:rPr lang="en-US" dirty="0"/>
              <a:t>The nodal basis functions obey equipartition of unity and satisfy,  </a:t>
            </a:r>
          </a:p>
        </p:txBody>
      </p:sp>
      <p:sp>
        <p:nvSpPr>
          <p:cNvPr id="2" name="Title 1">
            <a:extLst>
              <a:ext uri="{FF2B5EF4-FFF2-40B4-BE49-F238E27FC236}">
                <a16:creationId xmlns:a16="http://schemas.microsoft.com/office/drawing/2014/main" id="{9B60CB5C-E3EB-351D-0365-51CEA870A197}"/>
              </a:ext>
            </a:extLst>
          </p:cNvPr>
          <p:cNvSpPr>
            <a:spLocks noGrp="1"/>
          </p:cNvSpPr>
          <p:nvPr>
            <p:ph type="title"/>
          </p:nvPr>
        </p:nvSpPr>
        <p:spPr/>
        <p:txBody>
          <a:bodyPr>
            <a:normAutofit/>
          </a:bodyPr>
          <a:lstStyle/>
          <a:p>
            <a:r>
              <a:rPr lang="en-US" dirty="0"/>
              <a:t>Review of Discretization Options: New, a nodal-basis…</a:t>
            </a:r>
          </a:p>
        </p:txBody>
      </p:sp>
      <p:sp>
        <p:nvSpPr>
          <p:cNvPr id="3" name="Slide Number Placeholder 2">
            <a:extLst>
              <a:ext uri="{FF2B5EF4-FFF2-40B4-BE49-F238E27FC236}">
                <a16:creationId xmlns:a16="http://schemas.microsoft.com/office/drawing/2014/main" id="{15132145-812B-7A44-D3BB-B1198B9D84DE}"/>
              </a:ext>
            </a:extLst>
          </p:cNvPr>
          <p:cNvSpPr>
            <a:spLocks noGrp="1"/>
          </p:cNvSpPr>
          <p:nvPr>
            <p:ph type="sldNum" sz="quarter" idx="10"/>
          </p:nvPr>
        </p:nvSpPr>
        <p:spPr/>
        <p:txBody>
          <a:bodyPr/>
          <a:lstStyle/>
          <a:p>
            <a:fld id="{4FAB73BC-B049-4115-A692-8D63A059BFB8}" type="slidenum">
              <a:rPr lang="en-US" smtClean="0"/>
              <a:pPr/>
              <a:t>3</a:t>
            </a:fld>
            <a:endParaRPr lang="en-US" dirty="0"/>
          </a:p>
        </p:txBody>
      </p:sp>
      <p:sp>
        <p:nvSpPr>
          <p:cNvPr id="4" name="Content Placeholder 3">
            <a:extLst>
              <a:ext uri="{FF2B5EF4-FFF2-40B4-BE49-F238E27FC236}">
                <a16:creationId xmlns:a16="http://schemas.microsoft.com/office/drawing/2014/main" id="{AC483D1C-25C1-8144-1393-6550999390AA}"/>
              </a:ext>
            </a:extLst>
          </p:cNvPr>
          <p:cNvSpPr>
            <a:spLocks noGrp="1"/>
          </p:cNvSpPr>
          <p:nvPr>
            <p:ph sz="quarter" idx="11"/>
          </p:nvPr>
        </p:nvSpPr>
        <p:spPr/>
        <p:txBody>
          <a:bodyPr/>
          <a:lstStyle/>
          <a:p>
            <a:pPr marL="342900" indent="-342900">
              <a:buFont typeface="Arial" panose="020B0604020202020204" pitchFamily="34" charset="0"/>
              <a:buChar char="•"/>
            </a:pPr>
            <a:r>
              <a:rPr lang="en-US" dirty="0"/>
              <a:t>Degree-of-freedom (DOF) for:</a:t>
            </a:r>
          </a:p>
          <a:p>
            <a:pPr marL="726948" lvl="1" indent="-342900">
              <a:buFont typeface="Arial" panose="020B0604020202020204" pitchFamily="34" charset="0"/>
              <a:buChar char="•"/>
            </a:pPr>
            <a:r>
              <a:rPr lang="en-US" dirty="0"/>
              <a:t>Cell-centered: Stencil is based on an </a:t>
            </a:r>
            <a:r>
              <a:rPr lang="en-US" dirty="0" err="1"/>
              <a:t>element:face:element</a:t>
            </a:r>
            <a:endParaRPr lang="en-US" dirty="0"/>
          </a:p>
          <a:p>
            <a:pPr marL="726948" lvl="1" indent="-342900">
              <a:buFont typeface="Arial" panose="020B0604020202020204" pitchFamily="34" charset="0"/>
              <a:buChar char="•"/>
            </a:pPr>
            <a:r>
              <a:rPr lang="en-US" dirty="0"/>
              <a:t>DOFs at vertices of elements, or “nodes”, </a:t>
            </a:r>
            <a:r>
              <a:rPr lang="en-US" dirty="0" err="1"/>
              <a:t>element:node</a:t>
            </a:r>
            <a:r>
              <a:rPr lang="en-US" dirty="0"/>
              <a:t> (CVFEM, FEM), </a:t>
            </a:r>
            <a:r>
              <a:rPr lang="en-US" dirty="0" err="1"/>
              <a:t>edge:node</a:t>
            </a:r>
            <a:r>
              <a:rPr lang="en-US" dirty="0"/>
              <a:t> (EBVC)</a:t>
            </a:r>
          </a:p>
        </p:txBody>
      </p:sp>
      <p:pic>
        <p:nvPicPr>
          <p:cNvPr id="9" name="Picture 8">
            <a:extLst>
              <a:ext uri="{FF2B5EF4-FFF2-40B4-BE49-F238E27FC236}">
                <a16:creationId xmlns:a16="http://schemas.microsoft.com/office/drawing/2014/main" id="{2E36E122-3C78-A9DD-E0C3-2B865F8ECF57}"/>
              </a:ext>
            </a:extLst>
          </p:cNvPr>
          <p:cNvPicPr>
            <a:picLocks noChangeAspect="1"/>
          </p:cNvPicPr>
          <p:nvPr/>
        </p:nvPicPr>
        <p:blipFill>
          <a:blip r:embed="rId2"/>
          <a:stretch>
            <a:fillRect/>
          </a:stretch>
        </p:blipFill>
        <p:spPr>
          <a:xfrm>
            <a:off x="512631" y="2603809"/>
            <a:ext cx="7912100" cy="3962400"/>
          </a:xfrm>
          <a:prstGeom prst="rect">
            <a:avLst/>
          </a:prstGeom>
        </p:spPr>
      </p:pic>
      <p:pic>
        <p:nvPicPr>
          <p:cNvPr id="5" name="Picture 4">
            <a:extLst>
              <a:ext uri="{FF2B5EF4-FFF2-40B4-BE49-F238E27FC236}">
                <a16:creationId xmlns:a16="http://schemas.microsoft.com/office/drawing/2014/main" id="{C473F1FE-DB08-0106-1DE7-E456233BDFA2}"/>
              </a:ext>
            </a:extLst>
          </p:cNvPr>
          <p:cNvPicPr>
            <a:picLocks noChangeAspect="1"/>
          </p:cNvPicPr>
          <p:nvPr/>
        </p:nvPicPr>
        <p:blipFill>
          <a:blip r:embed="rId3"/>
          <a:stretch>
            <a:fillRect/>
          </a:stretch>
        </p:blipFill>
        <p:spPr>
          <a:xfrm>
            <a:off x="9256148" y="3297311"/>
            <a:ext cx="1955800" cy="596900"/>
          </a:xfrm>
          <a:prstGeom prst="rect">
            <a:avLst/>
          </a:prstGeom>
        </p:spPr>
      </p:pic>
      <p:pic>
        <p:nvPicPr>
          <p:cNvPr id="7" name="Picture 6">
            <a:extLst>
              <a:ext uri="{FF2B5EF4-FFF2-40B4-BE49-F238E27FC236}">
                <a16:creationId xmlns:a16="http://schemas.microsoft.com/office/drawing/2014/main" id="{EEAB5F40-908C-098E-F794-6D49230135F8}"/>
              </a:ext>
            </a:extLst>
          </p:cNvPr>
          <p:cNvPicPr>
            <a:picLocks noChangeAspect="1"/>
          </p:cNvPicPr>
          <p:nvPr/>
        </p:nvPicPr>
        <p:blipFill>
          <a:blip r:embed="rId4"/>
          <a:stretch>
            <a:fillRect/>
          </a:stretch>
        </p:blipFill>
        <p:spPr>
          <a:xfrm>
            <a:off x="8737068" y="3971701"/>
            <a:ext cx="444500" cy="317500"/>
          </a:xfrm>
          <a:prstGeom prst="rect">
            <a:avLst/>
          </a:prstGeom>
        </p:spPr>
      </p:pic>
      <p:pic>
        <p:nvPicPr>
          <p:cNvPr id="8" name="Picture 7">
            <a:extLst>
              <a:ext uri="{FF2B5EF4-FFF2-40B4-BE49-F238E27FC236}">
                <a16:creationId xmlns:a16="http://schemas.microsoft.com/office/drawing/2014/main" id="{6D4B7A11-3201-0125-936E-1C326982CC5A}"/>
              </a:ext>
            </a:extLst>
          </p:cNvPr>
          <p:cNvPicPr>
            <a:picLocks noChangeAspect="1"/>
          </p:cNvPicPr>
          <p:nvPr/>
        </p:nvPicPr>
        <p:blipFill>
          <a:blip r:embed="rId5"/>
          <a:stretch>
            <a:fillRect/>
          </a:stretch>
        </p:blipFill>
        <p:spPr>
          <a:xfrm>
            <a:off x="8737068" y="4976704"/>
            <a:ext cx="292100" cy="266700"/>
          </a:xfrm>
          <a:prstGeom prst="rect">
            <a:avLst/>
          </a:prstGeom>
        </p:spPr>
      </p:pic>
      <p:pic>
        <p:nvPicPr>
          <p:cNvPr id="12" name="Picture 11">
            <a:extLst>
              <a:ext uri="{FF2B5EF4-FFF2-40B4-BE49-F238E27FC236}">
                <a16:creationId xmlns:a16="http://schemas.microsoft.com/office/drawing/2014/main" id="{0182AF51-F043-E9CC-FBAC-BC737A9DCC78}"/>
              </a:ext>
            </a:extLst>
          </p:cNvPr>
          <p:cNvPicPr>
            <a:picLocks noChangeAspect="1"/>
          </p:cNvPicPr>
          <p:nvPr/>
        </p:nvPicPr>
        <p:blipFill>
          <a:blip r:embed="rId6"/>
          <a:stretch>
            <a:fillRect/>
          </a:stretch>
        </p:blipFill>
        <p:spPr>
          <a:xfrm>
            <a:off x="10329303" y="6222367"/>
            <a:ext cx="1219200" cy="292100"/>
          </a:xfrm>
          <a:prstGeom prst="rect">
            <a:avLst/>
          </a:prstGeom>
        </p:spPr>
      </p:pic>
    </p:spTree>
    <p:extLst>
      <p:ext uri="{BB962C8B-B14F-4D97-AF65-F5344CB8AC3E}">
        <p14:creationId xmlns:p14="http://schemas.microsoft.com/office/powerpoint/2010/main" val="2405128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41C505-F330-C070-A888-7BE9ADFD691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48314CF-9121-E7A4-33F6-A59FAFA74701}"/>
              </a:ext>
            </a:extLst>
          </p:cNvPr>
          <p:cNvSpPr>
            <a:spLocks noGrp="1"/>
          </p:cNvSpPr>
          <p:nvPr>
            <p:ph type="title"/>
          </p:nvPr>
        </p:nvSpPr>
        <p:spPr/>
        <p:txBody>
          <a:bodyPr/>
          <a:lstStyle/>
          <a:p>
            <a:r>
              <a:rPr lang="en-US" dirty="0"/>
              <a:t>EBVC: Advection Term Discretization: Central</a:t>
            </a:r>
          </a:p>
        </p:txBody>
      </p:sp>
      <p:sp>
        <p:nvSpPr>
          <p:cNvPr id="3" name="Slide Number Placeholder 2">
            <a:extLst>
              <a:ext uri="{FF2B5EF4-FFF2-40B4-BE49-F238E27FC236}">
                <a16:creationId xmlns:a16="http://schemas.microsoft.com/office/drawing/2014/main" id="{10A049B5-B37B-757A-A2DA-FF8AD1315F82}"/>
              </a:ext>
            </a:extLst>
          </p:cNvPr>
          <p:cNvSpPr>
            <a:spLocks noGrp="1"/>
          </p:cNvSpPr>
          <p:nvPr>
            <p:ph type="sldNum" sz="quarter" idx="10"/>
          </p:nvPr>
        </p:nvSpPr>
        <p:spPr/>
        <p:txBody>
          <a:bodyPr/>
          <a:lstStyle/>
          <a:p>
            <a:fld id="{4FAB73BC-B049-4115-A692-8D63A059BFB8}" type="slidenum">
              <a:rPr lang="en-US" smtClean="0"/>
              <a:pPr/>
              <a:t>30</a:t>
            </a:fld>
            <a:endParaRPr lang="en-US" dirty="0"/>
          </a:p>
        </p:txBody>
      </p:sp>
      <p:sp>
        <p:nvSpPr>
          <p:cNvPr id="4" name="Content Placeholder 3">
            <a:extLst>
              <a:ext uri="{FF2B5EF4-FFF2-40B4-BE49-F238E27FC236}">
                <a16:creationId xmlns:a16="http://schemas.microsoft.com/office/drawing/2014/main" id="{419BB41C-A895-5F00-D382-351D6791763D}"/>
              </a:ext>
            </a:extLst>
          </p:cNvPr>
          <p:cNvSpPr>
            <a:spLocks noGrp="1"/>
          </p:cNvSpPr>
          <p:nvPr>
            <p:ph sz="quarter" idx="11"/>
          </p:nvPr>
        </p:nvSpPr>
        <p:spPr>
          <a:xfrm>
            <a:off x="647699" y="1409700"/>
            <a:ext cx="10096501" cy="5301066"/>
          </a:xfrm>
        </p:spPr>
        <p:txBody>
          <a:bodyPr>
            <a:normAutofit/>
          </a:bodyPr>
          <a:lstStyle/>
          <a:p>
            <a:pPr marL="342900" indent="-342900">
              <a:buFont typeface="Arial" panose="020B0604020202020204" pitchFamily="34" charset="0"/>
              <a:buChar char="•"/>
            </a:pPr>
            <a:r>
              <a:rPr lang="en-US" dirty="0"/>
              <a:t>For advection: </a:t>
            </a:r>
          </a:p>
        </p:txBody>
      </p:sp>
      <p:pic>
        <p:nvPicPr>
          <p:cNvPr id="63" name="Picture 62">
            <a:extLst>
              <a:ext uri="{FF2B5EF4-FFF2-40B4-BE49-F238E27FC236}">
                <a16:creationId xmlns:a16="http://schemas.microsoft.com/office/drawing/2014/main" id="{59E7E68D-D553-DD59-8A87-97578A011AA4}"/>
              </a:ext>
            </a:extLst>
          </p:cNvPr>
          <p:cNvPicPr>
            <a:picLocks noChangeAspect="1"/>
          </p:cNvPicPr>
          <p:nvPr/>
        </p:nvPicPr>
        <p:blipFill>
          <a:blip r:embed="rId2"/>
          <a:stretch>
            <a:fillRect/>
          </a:stretch>
        </p:blipFill>
        <p:spPr>
          <a:xfrm>
            <a:off x="3073400" y="1273323"/>
            <a:ext cx="6045200" cy="762000"/>
          </a:xfrm>
          <a:prstGeom prst="rect">
            <a:avLst/>
          </a:prstGeom>
        </p:spPr>
      </p:pic>
      <p:cxnSp>
        <p:nvCxnSpPr>
          <p:cNvPr id="5" name="Straight Connector 4">
            <a:extLst>
              <a:ext uri="{FF2B5EF4-FFF2-40B4-BE49-F238E27FC236}">
                <a16:creationId xmlns:a16="http://schemas.microsoft.com/office/drawing/2014/main" id="{BB3C0FD0-D0E8-C14C-EDF8-72967680E264}"/>
              </a:ext>
            </a:extLst>
          </p:cNvPr>
          <p:cNvCxnSpPr/>
          <p:nvPr/>
        </p:nvCxnSpPr>
        <p:spPr>
          <a:xfrm>
            <a:off x="1103974" y="2932337"/>
            <a:ext cx="4572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6" name="Oval 65">
            <a:extLst>
              <a:ext uri="{FF2B5EF4-FFF2-40B4-BE49-F238E27FC236}">
                <a16:creationId xmlns:a16="http://schemas.microsoft.com/office/drawing/2014/main" id="{39399A8C-4292-D1AE-3A44-88C606B01951}"/>
              </a:ext>
            </a:extLst>
          </p:cNvPr>
          <p:cNvSpPr/>
          <p:nvPr/>
        </p:nvSpPr>
        <p:spPr>
          <a:xfrm>
            <a:off x="1012534" y="2868107"/>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1D63AE55-37A1-6FFF-8BDE-3A147AFDDD71}"/>
              </a:ext>
            </a:extLst>
          </p:cNvPr>
          <p:cNvSpPr/>
          <p:nvPr/>
        </p:nvSpPr>
        <p:spPr>
          <a:xfrm>
            <a:off x="5584534" y="2831577"/>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A0AAA658-EF18-95C5-B1D4-C1EC09F979B7}"/>
              </a:ext>
            </a:extLst>
          </p:cNvPr>
          <p:cNvSpPr/>
          <p:nvPr/>
        </p:nvSpPr>
        <p:spPr>
          <a:xfrm>
            <a:off x="3298534" y="2840577"/>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Triangle 68">
            <a:extLst>
              <a:ext uri="{FF2B5EF4-FFF2-40B4-BE49-F238E27FC236}">
                <a16:creationId xmlns:a16="http://schemas.microsoft.com/office/drawing/2014/main" id="{0F43475E-2158-18B3-BD1D-4B8E52675A10}"/>
              </a:ext>
            </a:extLst>
          </p:cNvPr>
          <p:cNvSpPr/>
          <p:nvPr/>
        </p:nvSpPr>
        <p:spPr>
          <a:xfrm>
            <a:off x="4508940" y="2876235"/>
            <a:ext cx="9144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Triangle 69">
            <a:extLst>
              <a:ext uri="{FF2B5EF4-FFF2-40B4-BE49-F238E27FC236}">
                <a16:creationId xmlns:a16="http://schemas.microsoft.com/office/drawing/2014/main" id="{820A002A-154C-489C-1EBE-22AA067C4F63}"/>
              </a:ext>
            </a:extLst>
          </p:cNvPr>
          <p:cNvSpPr/>
          <p:nvPr/>
        </p:nvSpPr>
        <p:spPr>
          <a:xfrm>
            <a:off x="2161510" y="2869580"/>
            <a:ext cx="9144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TextBox 70">
            <a:extLst>
              <a:ext uri="{FF2B5EF4-FFF2-40B4-BE49-F238E27FC236}">
                <a16:creationId xmlns:a16="http://schemas.microsoft.com/office/drawing/2014/main" id="{59812747-F2B0-BD92-DF2C-1937104ADF15}"/>
              </a:ext>
            </a:extLst>
          </p:cNvPr>
          <p:cNvSpPr txBox="1"/>
          <p:nvPr/>
        </p:nvSpPr>
        <p:spPr>
          <a:xfrm>
            <a:off x="865768" y="2500823"/>
            <a:ext cx="476412" cy="369332"/>
          </a:xfrm>
          <a:prstGeom prst="rect">
            <a:avLst/>
          </a:prstGeom>
          <a:noFill/>
        </p:spPr>
        <p:txBody>
          <a:bodyPr wrap="none" rtlCol="0">
            <a:spAutoFit/>
          </a:bodyPr>
          <a:lstStyle/>
          <a:p>
            <a:r>
              <a:rPr lang="en-US" dirty="0"/>
              <a:t>j-1</a:t>
            </a:r>
          </a:p>
        </p:txBody>
      </p:sp>
      <p:sp>
        <p:nvSpPr>
          <p:cNvPr id="72" name="TextBox 71">
            <a:extLst>
              <a:ext uri="{FF2B5EF4-FFF2-40B4-BE49-F238E27FC236}">
                <a16:creationId xmlns:a16="http://schemas.microsoft.com/office/drawing/2014/main" id="{B8B32DB0-AE4E-2A1B-672D-8FE6569C8DF4}"/>
              </a:ext>
            </a:extLst>
          </p:cNvPr>
          <p:cNvSpPr txBox="1"/>
          <p:nvPr/>
        </p:nvSpPr>
        <p:spPr>
          <a:xfrm>
            <a:off x="3255161" y="2500823"/>
            <a:ext cx="269626" cy="369332"/>
          </a:xfrm>
          <a:prstGeom prst="rect">
            <a:avLst/>
          </a:prstGeom>
          <a:noFill/>
        </p:spPr>
        <p:txBody>
          <a:bodyPr wrap="none" rtlCol="0">
            <a:spAutoFit/>
          </a:bodyPr>
          <a:lstStyle/>
          <a:p>
            <a:r>
              <a:rPr lang="en-US" dirty="0"/>
              <a:t>j</a:t>
            </a:r>
          </a:p>
        </p:txBody>
      </p:sp>
      <p:sp>
        <p:nvSpPr>
          <p:cNvPr id="73" name="TextBox 72">
            <a:extLst>
              <a:ext uri="{FF2B5EF4-FFF2-40B4-BE49-F238E27FC236}">
                <a16:creationId xmlns:a16="http://schemas.microsoft.com/office/drawing/2014/main" id="{6C54DB8C-2518-EFE8-FBB8-65756DF48B92}"/>
              </a:ext>
            </a:extLst>
          </p:cNvPr>
          <p:cNvSpPr txBox="1"/>
          <p:nvPr/>
        </p:nvSpPr>
        <p:spPr>
          <a:xfrm>
            <a:off x="5437768" y="2480254"/>
            <a:ext cx="513282" cy="369332"/>
          </a:xfrm>
          <a:prstGeom prst="rect">
            <a:avLst/>
          </a:prstGeom>
          <a:noFill/>
        </p:spPr>
        <p:txBody>
          <a:bodyPr wrap="none" rtlCol="0">
            <a:spAutoFit/>
          </a:bodyPr>
          <a:lstStyle/>
          <a:p>
            <a:r>
              <a:rPr lang="en-US" dirty="0"/>
              <a:t>j+1</a:t>
            </a:r>
          </a:p>
        </p:txBody>
      </p:sp>
      <p:sp>
        <p:nvSpPr>
          <p:cNvPr id="74" name="TextBox 73">
            <a:extLst>
              <a:ext uri="{FF2B5EF4-FFF2-40B4-BE49-F238E27FC236}">
                <a16:creationId xmlns:a16="http://schemas.microsoft.com/office/drawing/2014/main" id="{BEF9F04B-4AD7-965F-320B-642A07D8FB5F}"/>
              </a:ext>
            </a:extLst>
          </p:cNvPr>
          <p:cNvSpPr txBox="1"/>
          <p:nvPr/>
        </p:nvSpPr>
        <p:spPr>
          <a:xfrm>
            <a:off x="4343739" y="2471253"/>
            <a:ext cx="537327" cy="276999"/>
          </a:xfrm>
          <a:prstGeom prst="rect">
            <a:avLst/>
          </a:prstGeom>
          <a:noFill/>
        </p:spPr>
        <p:txBody>
          <a:bodyPr wrap="none" rtlCol="0">
            <a:spAutoFit/>
          </a:bodyPr>
          <a:lstStyle/>
          <a:p>
            <a:r>
              <a:rPr lang="en-US" baseline="-25000" dirty="0"/>
              <a:t>j+1/2</a:t>
            </a:r>
          </a:p>
        </p:txBody>
      </p:sp>
      <p:sp>
        <p:nvSpPr>
          <p:cNvPr id="75" name="TextBox 74">
            <a:extLst>
              <a:ext uri="{FF2B5EF4-FFF2-40B4-BE49-F238E27FC236}">
                <a16:creationId xmlns:a16="http://schemas.microsoft.com/office/drawing/2014/main" id="{1B9398E1-F9EA-8A96-5600-990928A6C697}"/>
              </a:ext>
            </a:extLst>
          </p:cNvPr>
          <p:cNvSpPr txBox="1"/>
          <p:nvPr/>
        </p:nvSpPr>
        <p:spPr>
          <a:xfrm>
            <a:off x="1939026" y="2484897"/>
            <a:ext cx="498855" cy="276999"/>
          </a:xfrm>
          <a:prstGeom prst="rect">
            <a:avLst/>
          </a:prstGeom>
          <a:noFill/>
        </p:spPr>
        <p:txBody>
          <a:bodyPr wrap="none" rtlCol="0">
            <a:spAutoFit/>
          </a:bodyPr>
          <a:lstStyle/>
          <a:p>
            <a:r>
              <a:rPr lang="en-US" baseline="-25000" dirty="0"/>
              <a:t>j-1/2</a:t>
            </a:r>
          </a:p>
        </p:txBody>
      </p:sp>
      <p:pic>
        <p:nvPicPr>
          <p:cNvPr id="78" name="Picture 77">
            <a:extLst>
              <a:ext uri="{FF2B5EF4-FFF2-40B4-BE49-F238E27FC236}">
                <a16:creationId xmlns:a16="http://schemas.microsoft.com/office/drawing/2014/main" id="{6A696C74-A982-2D59-A322-8F3E3A9BE1EB}"/>
              </a:ext>
            </a:extLst>
          </p:cNvPr>
          <p:cNvPicPr>
            <a:picLocks noChangeAspect="1"/>
          </p:cNvPicPr>
          <p:nvPr/>
        </p:nvPicPr>
        <p:blipFill>
          <a:blip r:embed="rId3"/>
          <a:stretch>
            <a:fillRect/>
          </a:stretch>
        </p:blipFill>
        <p:spPr>
          <a:xfrm>
            <a:off x="6935204" y="2697186"/>
            <a:ext cx="3530600" cy="304800"/>
          </a:xfrm>
          <a:prstGeom prst="rect">
            <a:avLst/>
          </a:prstGeom>
        </p:spPr>
      </p:pic>
      <p:pic>
        <p:nvPicPr>
          <p:cNvPr id="80" name="Picture 79">
            <a:extLst>
              <a:ext uri="{FF2B5EF4-FFF2-40B4-BE49-F238E27FC236}">
                <a16:creationId xmlns:a16="http://schemas.microsoft.com/office/drawing/2014/main" id="{8DD05047-44F5-0252-9748-F0A0C026B141}"/>
              </a:ext>
            </a:extLst>
          </p:cNvPr>
          <p:cNvPicPr>
            <a:picLocks noChangeAspect="1"/>
          </p:cNvPicPr>
          <p:nvPr/>
        </p:nvPicPr>
        <p:blipFill>
          <a:blip r:embed="rId4"/>
          <a:stretch>
            <a:fillRect/>
          </a:stretch>
        </p:blipFill>
        <p:spPr>
          <a:xfrm>
            <a:off x="1236166" y="3726257"/>
            <a:ext cx="3644900" cy="304800"/>
          </a:xfrm>
          <a:prstGeom prst="rect">
            <a:avLst/>
          </a:prstGeom>
        </p:spPr>
      </p:pic>
      <p:pic>
        <p:nvPicPr>
          <p:cNvPr id="82" name="Picture 81">
            <a:extLst>
              <a:ext uri="{FF2B5EF4-FFF2-40B4-BE49-F238E27FC236}">
                <a16:creationId xmlns:a16="http://schemas.microsoft.com/office/drawing/2014/main" id="{371ECC31-77BE-7046-E2A9-07866BC9F13A}"/>
              </a:ext>
            </a:extLst>
          </p:cNvPr>
          <p:cNvPicPr>
            <a:picLocks noChangeAspect="1"/>
          </p:cNvPicPr>
          <p:nvPr/>
        </p:nvPicPr>
        <p:blipFill>
          <a:blip r:embed="rId5"/>
          <a:stretch>
            <a:fillRect/>
          </a:stretch>
        </p:blipFill>
        <p:spPr>
          <a:xfrm>
            <a:off x="6968661" y="3663849"/>
            <a:ext cx="2882900" cy="317500"/>
          </a:xfrm>
          <a:prstGeom prst="rect">
            <a:avLst/>
          </a:prstGeom>
        </p:spPr>
      </p:pic>
      <p:pic>
        <p:nvPicPr>
          <p:cNvPr id="84" name="Picture 83">
            <a:extLst>
              <a:ext uri="{FF2B5EF4-FFF2-40B4-BE49-F238E27FC236}">
                <a16:creationId xmlns:a16="http://schemas.microsoft.com/office/drawing/2014/main" id="{94A7DA6D-4CB6-149A-2731-F823F0565565}"/>
              </a:ext>
            </a:extLst>
          </p:cNvPr>
          <p:cNvPicPr>
            <a:picLocks noChangeAspect="1"/>
          </p:cNvPicPr>
          <p:nvPr/>
        </p:nvPicPr>
        <p:blipFill>
          <a:blip r:embed="rId6"/>
          <a:stretch>
            <a:fillRect/>
          </a:stretch>
        </p:blipFill>
        <p:spPr>
          <a:xfrm>
            <a:off x="6968661" y="4309068"/>
            <a:ext cx="2882900" cy="317500"/>
          </a:xfrm>
          <a:prstGeom prst="rect">
            <a:avLst/>
          </a:prstGeom>
        </p:spPr>
      </p:pic>
      <p:pic>
        <p:nvPicPr>
          <p:cNvPr id="86" name="Picture 85">
            <a:extLst>
              <a:ext uri="{FF2B5EF4-FFF2-40B4-BE49-F238E27FC236}">
                <a16:creationId xmlns:a16="http://schemas.microsoft.com/office/drawing/2014/main" id="{A756E1FB-F409-5EA8-BAFD-606F9BD4AC6A}"/>
              </a:ext>
            </a:extLst>
          </p:cNvPr>
          <p:cNvPicPr>
            <a:picLocks noChangeAspect="1"/>
          </p:cNvPicPr>
          <p:nvPr/>
        </p:nvPicPr>
        <p:blipFill>
          <a:blip r:embed="rId7"/>
          <a:stretch>
            <a:fillRect/>
          </a:stretch>
        </p:blipFill>
        <p:spPr>
          <a:xfrm>
            <a:off x="2586160" y="5143500"/>
            <a:ext cx="1968500" cy="609600"/>
          </a:xfrm>
          <a:prstGeom prst="rect">
            <a:avLst/>
          </a:prstGeom>
        </p:spPr>
      </p:pic>
      <p:sp>
        <p:nvSpPr>
          <p:cNvPr id="87" name="Rectangle 86">
            <a:extLst>
              <a:ext uri="{FF2B5EF4-FFF2-40B4-BE49-F238E27FC236}">
                <a16:creationId xmlns:a16="http://schemas.microsoft.com/office/drawing/2014/main" id="{E9F61FAB-E3A5-0D0C-BF23-C9169B5294C4}"/>
              </a:ext>
            </a:extLst>
          </p:cNvPr>
          <p:cNvSpPr/>
          <p:nvPr/>
        </p:nvSpPr>
        <p:spPr>
          <a:xfrm>
            <a:off x="3104788" y="4905699"/>
            <a:ext cx="4939374" cy="271006"/>
          </a:xfrm>
          <a:prstGeom prst="rect">
            <a:avLst/>
          </a:prstGeom>
          <a:solidFill>
            <a:schemeClr val="accent1">
              <a:alpha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State n or n+1</a:t>
            </a:r>
          </a:p>
        </p:txBody>
      </p:sp>
    </p:spTree>
    <p:extLst>
      <p:ext uri="{BB962C8B-B14F-4D97-AF65-F5344CB8AC3E}">
        <p14:creationId xmlns:p14="http://schemas.microsoft.com/office/powerpoint/2010/main" val="30735396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9C9E1A-5F1D-398F-A23E-2BEC9BF2DB8E}"/>
              </a:ext>
            </a:extLst>
          </p:cNvPr>
          <p:cNvSpPr>
            <a:spLocks noGrp="1"/>
          </p:cNvSpPr>
          <p:nvPr>
            <p:ph type="title"/>
          </p:nvPr>
        </p:nvSpPr>
        <p:spPr/>
        <p:txBody>
          <a:bodyPr/>
          <a:lstStyle/>
          <a:p>
            <a:r>
              <a:rPr lang="en-US" dirty="0"/>
              <a:t>EBVC: Advection Term Discretization; Code</a:t>
            </a:r>
          </a:p>
        </p:txBody>
      </p:sp>
      <p:sp>
        <p:nvSpPr>
          <p:cNvPr id="3" name="Slide Number Placeholder 2">
            <a:extLst>
              <a:ext uri="{FF2B5EF4-FFF2-40B4-BE49-F238E27FC236}">
                <a16:creationId xmlns:a16="http://schemas.microsoft.com/office/drawing/2014/main" id="{7C787FC1-3E18-9F7F-806D-EA059176FF5F}"/>
              </a:ext>
            </a:extLst>
          </p:cNvPr>
          <p:cNvSpPr>
            <a:spLocks noGrp="1"/>
          </p:cNvSpPr>
          <p:nvPr>
            <p:ph type="sldNum" sz="quarter" idx="10"/>
          </p:nvPr>
        </p:nvSpPr>
        <p:spPr/>
        <p:txBody>
          <a:bodyPr/>
          <a:lstStyle/>
          <a:p>
            <a:fld id="{4FAB73BC-B049-4115-A692-8D63A059BFB8}" type="slidenum">
              <a:rPr lang="en-US" smtClean="0"/>
              <a:pPr/>
              <a:t>31</a:t>
            </a:fld>
            <a:endParaRPr lang="en-US" dirty="0"/>
          </a:p>
        </p:txBody>
      </p:sp>
      <p:sp>
        <p:nvSpPr>
          <p:cNvPr id="4" name="Content Placeholder 3">
            <a:extLst>
              <a:ext uri="{FF2B5EF4-FFF2-40B4-BE49-F238E27FC236}">
                <a16:creationId xmlns:a16="http://schemas.microsoft.com/office/drawing/2014/main" id="{2C4A79FE-46E1-6F01-C882-F6CD9155E1BC}"/>
              </a:ext>
            </a:extLst>
          </p:cNvPr>
          <p:cNvSpPr>
            <a:spLocks noGrp="1"/>
          </p:cNvSpPr>
          <p:nvPr>
            <p:ph sz="quarter" idx="11"/>
          </p:nvPr>
        </p:nvSpPr>
        <p:spPr>
          <a:xfrm>
            <a:off x="647700" y="1409700"/>
            <a:ext cx="11049000" cy="5301066"/>
          </a:xfrm>
        </p:spPr>
        <p:txBody>
          <a:bodyPr>
            <a:normAutofit/>
          </a:bodyPr>
          <a:lstStyle/>
          <a:p>
            <a:pPr marL="342900" indent="-342900">
              <a:buFont typeface="Arial" panose="020B0604020202020204" pitchFamily="34" charset="0"/>
              <a:buChar char="•"/>
            </a:pPr>
            <a:r>
              <a:rPr lang="en-US" dirty="0">
                <a:hlinkClick r:id="rId2"/>
              </a:rPr>
              <a:t>https://github.com/NaluCFD/Nalu/blob/master/src/AssembleScalarEdgeSolverAlgorithm.C</a:t>
            </a:r>
            <a:r>
              <a:rPr lang="en-US" dirty="0"/>
              <a:t> </a:t>
            </a:r>
          </a:p>
          <a:p>
            <a:endParaRPr lang="en-US" dirty="0"/>
          </a:p>
        </p:txBody>
      </p:sp>
    </p:spTree>
    <p:extLst>
      <p:ext uri="{BB962C8B-B14F-4D97-AF65-F5344CB8AC3E}">
        <p14:creationId xmlns:p14="http://schemas.microsoft.com/office/powerpoint/2010/main" val="33741387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456F8-50C1-F460-B49E-205EBF183D20}"/>
              </a:ext>
            </a:extLst>
          </p:cNvPr>
          <p:cNvSpPr>
            <a:spLocks noGrp="1"/>
          </p:cNvSpPr>
          <p:nvPr>
            <p:ph type="title"/>
          </p:nvPr>
        </p:nvSpPr>
        <p:spPr/>
        <p:txBody>
          <a:bodyPr/>
          <a:lstStyle/>
          <a:p>
            <a:r>
              <a:rPr lang="en-US" dirty="0"/>
              <a:t>Upwind Advection Operators</a:t>
            </a:r>
          </a:p>
        </p:txBody>
      </p:sp>
      <p:sp>
        <p:nvSpPr>
          <p:cNvPr id="3" name="Slide Number Placeholder 2">
            <a:extLst>
              <a:ext uri="{FF2B5EF4-FFF2-40B4-BE49-F238E27FC236}">
                <a16:creationId xmlns:a16="http://schemas.microsoft.com/office/drawing/2014/main" id="{454B7D5D-EB07-5138-6F57-703DDB038BE4}"/>
              </a:ext>
            </a:extLst>
          </p:cNvPr>
          <p:cNvSpPr>
            <a:spLocks noGrp="1"/>
          </p:cNvSpPr>
          <p:nvPr>
            <p:ph type="sldNum" sz="quarter" idx="10"/>
          </p:nvPr>
        </p:nvSpPr>
        <p:spPr/>
        <p:txBody>
          <a:bodyPr/>
          <a:lstStyle/>
          <a:p>
            <a:fld id="{4FAB73BC-B049-4115-A692-8D63A059BFB8}" type="slidenum">
              <a:rPr lang="en-US" smtClean="0"/>
              <a:pPr/>
              <a:t>32</a:t>
            </a:fld>
            <a:endParaRPr lang="en-US" dirty="0"/>
          </a:p>
        </p:txBody>
      </p:sp>
      <p:sp>
        <p:nvSpPr>
          <p:cNvPr id="4" name="Content Placeholder 3">
            <a:extLst>
              <a:ext uri="{FF2B5EF4-FFF2-40B4-BE49-F238E27FC236}">
                <a16:creationId xmlns:a16="http://schemas.microsoft.com/office/drawing/2014/main" id="{CA10F4AB-7300-097A-194F-2B49CF10B4E6}"/>
              </a:ext>
            </a:extLst>
          </p:cNvPr>
          <p:cNvSpPr>
            <a:spLocks noGrp="1"/>
          </p:cNvSpPr>
          <p:nvPr>
            <p:ph sz="quarter" idx="11"/>
          </p:nvPr>
        </p:nvSpPr>
        <p:spPr>
          <a:xfrm>
            <a:off x="647700" y="1409700"/>
            <a:ext cx="11049000" cy="5426812"/>
          </a:xfrm>
        </p:spPr>
        <p:txBody>
          <a:bodyPr>
            <a:normAutofit/>
          </a:bodyPr>
          <a:lstStyle/>
          <a:p>
            <a:pPr marL="342900" indent="-342900">
              <a:buFont typeface="Arial" panose="020B0604020202020204" pitchFamily="34" charset="0"/>
              <a:buChar char="•"/>
            </a:pPr>
            <a:r>
              <a:rPr lang="en-US" dirty="0"/>
              <a:t>Recall from our finite difference class that in absence of a stabilizing diffusion term, or when the velocity is very high, i.e., the Peclet number &gt; 2, non-physical oscillations can be noted</a:t>
            </a:r>
          </a:p>
          <a:p>
            <a:pPr marL="342900" indent="-342900">
              <a:buFont typeface="Arial" panose="020B0604020202020204" pitchFamily="34" charset="0"/>
              <a:buChar char="•"/>
            </a:pPr>
            <a:r>
              <a:rPr lang="en-US" dirty="0"/>
              <a:t>An upwind approach was devised to mitigate this at the expense of numerical accuracy</a:t>
            </a:r>
          </a:p>
          <a:p>
            <a:pPr marL="342900" indent="-342900">
              <a:buFont typeface="Arial" panose="020B0604020202020204" pitchFamily="34" charset="0"/>
              <a:buChar char="•"/>
            </a:pPr>
            <a:r>
              <a:rPr lang="en-US" dirty="0"/>
              <a:t>For a finite volume approach, </a:t>
            </a:r>
            <a:r>
              <a:rPr lang="en-US" dirty="0" err="1"/>
              <a:t>upwinding</a:t>
            </a:r>
            <a:r>
              <a:rPr lang="en-US" dirty="0"/>
              <a:t> is very easy to construct</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a:buFont typeface="Arial" charset="0"/>
              <a:buChar char="•"/>
            </a:pPr>
            <a:endParaRPr lang="en-US" dirty="0"/>
          </a:p>
          <a:p>
            <a:pPr>
              <a:buFont typeface="Arial" charset="0"/>
              <a:buChar char="•"/>
            </a:pPr>
            <a:r>
              <a:rPr lang="en-US" dirty="0"/>
              <a:t> However, upwind operators, even if higher-order, are numerically dissipative due to loss of symmetry of the operator</a:t>
            </a:r>
          </a:p>
          <a:p>
            <a:pPr>
              <a:buFont typeface="Arial" charset="0"/>
              <a:buChar char="•"/>
            </a:pPr>
            <a:r>
              <a:rPr lang="en-US" dirty="0"/>
              <a:t> Higher-order upwind (second-order in space) can be obtained on an unstructured mesh by use of projected nodal gradients and extrapolation (will cover this in the advection operator section)</a:t>
            </a:r>
          </a:p>
          <a:p>
            <a:pPr marL="342900" indent="-342900">
              <a:buFont typeface="Arial" panose="020B0604020202020204" pitchFamily="34" charset="0"/>
              <a:buChar char="•"/>
            </a:pPr>
            <a:endParaRPr lang="en-US" dirty="0"/>
          </a:p>
        </p:txBody>
      </p:sp>
      <p:sp>
        <p:nvSpPr>
          <p:cNvPr id="5" name="TextBox 4">
            <a:extLst>
              <a:ext uri="{FF2B5EF4-FFF2-40B4-BE49-F238E27FC236}">
                <a16:creationId xmlns:a16="http://schemas.microsoft.com/office/drawing/2014/main" id="{307E5BB1-283A-F361-9FC6-0840B0711371}"/>
              </a:ext>
            </a:extLst>
          </p:cNvPr>
          <p:cNvSpPr txBox="1"/>
          <p:nvPr/>
        </p:nvSpPr>
        <p:spPr>
          <a:xfrm>
            <a:off x="8350513" y="3863574"/>
            <a:ext cx="2248308" cy="369332"/>
          </a:xfrm>
          <a:prstGeom prst="rect">
            <a:avLst/>
          </a:prstGeom>
          <a:noFill/>
        </p:spPr>
        <p:txBody>
          <a:bodyPr wrap="none" rtlCol="0">
            <a:spAutoFit/>
          </a:bodyPr>
          <a:lstStyle/>
          <a:p>
            <a:r>
              <a:rPr lang="en-US" dirty="0">
                <a:latin typeface="Open Sans" panose="020B0606030504020204" pitchFamily="34" charset="0"/>
                <a:ea typeface="Open Sans" panose="020B0606030504020204" pitchFamily="34" charset="0"/>
                <a:cs typeface="Open Sans" panose="020B0606030504020204" pitchFamily="34" charset="0"/>
              </a:rPr>
              <a:t>“as the wind blows”</a:t>
            </a:r>
          </a:p>
        </p:txBody>
      </p:sp>
      <p:pic>
        <p:nvPicPr>
          <p:cNvPr id="6" name="Picture 5">
            <a:extLst>
              <a:ext uri="{FF2B5EF4-FFF2-40B4-BE49-F238E27FC236}">
                <a16:creationId xmlns:a16="http://schemas.microsoft.com/office/drawing/2014/main" id="{3F4886AB-C81D-9D2E-9857-3DD4ECC31D7D}"/>
              </a:ext>
            </a:extLst>
          </p:cNvPr>
          <p:cNvPicPr>
            <a:picLocks noChangeAspect="1"/>
          </p:cNvPicPr>
          <p:nvPr/>
        </p:nvPicPr>
        <p:blipFill>
          <a:blip r:embed="rId2"/>
          <a:stretch>
            <a:fillRect/>
          </a:stretch>
        </p:blipFill>
        <p:spPr>
          <a:xfrm>
            <a:off x="2425700" y="3890006"/>
            <a:ext cx="3746500" cy="685800"/>
          </a:xfrm>
          <a:prstGeom prst="rect">
            <a:avLst/>
          </a:prstGeom>
        </p:spPr>
      </p:pic>
      <p:cxnSp>
        <p:nvCxnSpPr>
          <p:cNvPr id="7" name="Straight Connector 6">
            <a:extLst>
              <a:ext uri="{FF2B5EF4-FFF2-40B4-BE49-F238E27FC236}">
                <a16:creationId xmlns:a16="http://schemas.microsoft.com/office/drawing/2014/main" id="{F9DF9AFD-1BDA-93A8-B6AF-31965E81F91F}"/>
              </a:ext>
            </a:extLst>
          </p:cNvPr>
          <p:cNvCxnSpPr/>
          <p:nvPr/>
        </p:nvCxnSpPr>
        <p:spPr>
          <a:xfrm>
            <a:off x="1828801" y="3558322"/>
            <a:ext cx="4572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85C9113D-DD2D-7C2D-AB2D-5957E8ECAEE2}"/>
              </a:ext>
            </a:extLst>
          </p:cNvPr>
          <p:cNvSpPr/>
          <p:nvPr/>
        </p:nvSpPr>
        <p:spPr>
          <a:xfrm>
            <a:off x="1737361" y="3494092"/>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971FEC4F-4E76-EC14-BE8A-734351F1A709}"/>
              </a:ext>
            </a:extLst>
          </p:cNvPr>
          <p:cNvSpPr/>
          <p:nvPr/>
        </p:nvSpPr>
        <p:spPr>
          <a:xfrm>
            <a:off x="6309361" y="3457562"/>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66B13098-E6FC-40F0-90E2-45888D184A95}"/>
              </a:ext>
            </a:extLst>
          </p:cNvPr>
          <p:cNvSpPr/>
          <p:nvPr/>
        </p:nvSpPr>
        <p:spPr>
          <a:xfrm>
            <a:off x="4023361" y="3466562"/>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riangle 12">
            <a:extLst>
              <a:ext uri="{FF2B5EF4-FFF2-40B4-BE49-F238E27FC236}">
                <a16:creationId xmlns:a16="http://schemas.microsoft.com/office/drawing/2014/main" id="{E6884A57-63CD-7963-BF05-359308376000}"/>
              </a:ext>
            </a:extLst>
          </p:cNvPr>
          <p:cNvSpPr/>
          <p:nvPr/>
        </p:nvSpPr>
        <p:spPr>
          <a:xfrm>
            <a:off x="5233767" y="3502220"/>
            <a:ext cx="9144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riangle 13">
            <a:extLst>
              <a:ext uri="{FF2B5EF4-FFF2-40B4-BE49-F238E27FC236}">
                <a16:creationId xmlns:a16="http://schemas.microsoft.com/office/drawing/2014/main" id="{D594556E-59AC-5795-986C-CC5E70E2AA43}"/>
              </a:ext>
            </a:extLst>
          </p:cNvPr>
          <p:cNvSpPr/>
          <p:nvPr/>
        </p:nvSpPr>
        <p:spPr>
          <a:xfrm>
            <a:off x="2886337" y="3495565"/>
            <a:ext cx="9144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B62A6F79-C9F6-7290-CA77-877AE6C5BF19}"/>
              </a:ext>
            </a:extLst>
          </p:cNvPr>
          <p:cNvSpPr txBox="1"/>
          <p:nvPr/>
        </p:nvSpPr>
        <p:spPr>
          <a:xfrm>
            <a:off x="1590595" y="3126808"/>
            <a:ext cx="476412" cy="369332"/>
          </a:xfrm>
          <a:prstGeom prst="rect">
            <a:avLst/>
          </a:prstGeom>
          <a:noFill/>
        </p:spPr>
        <p:txBody>
          <a:bodyPr wrap="none" rtlCol="0">
            <a:spAutoFit/>
          </a:bodyPr>
          <a:lstStyle/>
          <a:p>
            <a:r>
              <a:rPr lang="en-US" dirty="0"/>
              <a:t>j-1</a:t>
            </a:r>
          </a:p>
        </p:txBody>
      </p:sp>
      <p:sp>
        <p:nvSpPr>
          <p:cNvPr id="16" name="TextBox 15">
            <a:extLst>
              <a:ext uri="{FF2B5EF4-FFF2-40B4-BE49-F238E27FC236}">
                <a16:creationId xmlns:a16="http://schemas.microsoft.com/office/drawing/2014/main" id="{098A8ED5-B0D1-7F40-05CE-AF9CD3C70367}"/>
              </a:ext>
            </a:extLst>
          </p:cNvPr>
          <p:cNvSpPr txBox="1"/>
          <p:nvPr/>
        </p:nvSpPr>
        <p:spPr>
          <a:xfrm>
            <a:off x="3979988" y="3126808"/>
            <a:ext cx="269626" cy="369332"/>
          </a:xfrm>
          <a:prstGeom prst="rect">
            <a:avLst/>
          </a:prstGeom>
          <a:noFill/>
        </p:spPr>
        <p:txBody>
          <a:bodyPr wrap="none" rtlCol="0">
            <a:spAutoFit/>
          </a:bodyPr>
          <a:lstStyle/>
          <a:p>
            <a:r>
              <a:rPr lang="en-US" dirty="0"/>
              <a:t>j</a:t>
            </a:r>
          </a:p>
        </p:txBody>
      </p:sp>
      <p:sp>
        <p:nvSpPr>
          <p:cNvPr id="17" name="TextBox 16">
            <a:extLst>
              <a:ext uri="{FF2B5EF4-FFF2-40B4-BE49-F238E27FC236}">
                <a16:creationId xmlns:a16="http://schemas.microsoft.com/office/drawing/2014/main" id="{553A06AF-06AD-3985-42FA-B956719F5096}"/>
              </a:ext>
            </a:extLst>
          </p:cNvPr>
          <p:cNvSpPr txBox="1"/>
          <p:nvPr/>
        </p:nvSpPr>
        <p:spPr>
          <a:xfrm>
            <a:off x="6162595" y="3106239"/>
            <a:ext cx="513282" cy="369332"/>
          </a:xfrm>
          <a:prstGeom prst="rect">
            <a:avLst/>
          </a:prstGeom>
          <a:noFill/>
        </p:spPr>
        <p:txBody>
          <a:bodyPr wrap="none" rtlCol="0">
            <a:spAutoFit/>
          </a:bodyPr>
          <a:lstStyle/>
          <a:p>
            <a:r>
              <a:rPr lang="en-US" dirty="0"/>
              <a:t>j+1</a:t>
            </a:r>
          </a:p>
        </p:txBody>
      </p:sp>
      <p:sp>
        <p:nvSpPr>
          <p:cNvPr id="29" name="TextBox 28">
            <a:extLst>
              <a:ext uri="{FF2B5EF4-FFF2-40B4-BE49-F238E27FC236}">
                <a16:creationId xmlns:a16="http://schemas.microsoft.com/office/drawing/2014/main" id="{E57F03E0-D3F1-7226-E5FF-ABD471353465}"/>
              </a:ext>
            </a:extLst>
          </p:cNvPr>
          <p:cNvSpPr txBox="1"/>
          <p:nvPr/>
        </p:nvSpPr>
        <p:spPr>
          <a:xfrm>
            <a:off x="5068566" y="3097238"/>
            <a:ext cx="617477" cy="276999"/>
          </a:xfrm>
          <a:prstGeom prst="rect">
            <a:avLst/>
          </a:prstGeom>
          <a:noFill/>
        </p:spPr>
        <p:txBody>
          <a:bodyPr wrap="none" rtlCol="0">
            <a:spAutoFit/>
          </a:bodyPr>
          <a:lstStyle/>
          <a:p>
            <a:r>
              <a:rPr lang="en-US" baseline="-25000" dirty="0">
                <a:latin typeface="Symbol" pitchFamily="2" charset="2"/>
              </a:rPr>
              <a:t>f</a:t>
            </a:r>
            <a:r>
              <a:rPr lang="en-US" baseline="-25000" dirty="0"/>
              <a:t>j+1/2</a:t>
            </a:r>
          </a:p>
        </p:txBody>
      </p:sp>
      <p:sp>
        <p:nvSpPr>
          <p:cNvPr id="30" name="TextBox 29">
            <a:extLst>
              <a:ext uri="{FF2B5EF4-FFF2-40B4-BE49-F238E27FC236}">
                <a16:creationId xmlns:a16="http://schemas.microsoft.com/office/drawing/2014/main" id="{737B4281-4060-89D3-F480-4138C41E4362}"/>
              </a:ext>
            </a:extLst>
          </p:cNvPr>
          <p:cNvSpPr txBox="1"/>
          <p:nvPr/>
        </p:nvSpPr>
        <p:spPr>
          <a:xfrm>
            <a:off x="2663853" y="3110882"/>
            <a:ext cx="579005" cy="276999"/>
          </a:xfrm>
          <a:prstGeom prst="rect">
            <a:avLst/>
          </a:prstGeom>
          <a:noFill/>
        </p:spPr>
        <p:txBody>
          <a:bodyPr wrap="none" rtlCol="0">
            <a:spAutoFit/>
          </a:bodyPr>
          <a:lstStyle/>
          <a:p>
            <a:r>
              <a:rPr lang="en-US" baseline="-25000" dirty="0">
                <a:latin typeface="Symbol" pitchFamily="2" charset="2"/>
              </a:rPr>
              <a:t>f</a:t>
            </a:r>
            <a:r>
              <a:rPr lang="en-US" baseline="-25000" dirty="0"/>
              <a:t>j-1/2</a:t>
            </a:r>
          </a:p>
        </p:txBody>
      </p:sp>
    </p:spTree>
    <p:extLst>
      <p:ext uri="{BB962C8B-B14F-4D97-AF65-F5344CB8AC3E}">
        <p14:creationId xmlns:p14="http://schemas.microsoft.com/office/powerpoint/2010/main" val="903022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D3636C-4817-F3A7-E58F-6D048BB6A221}"/>
              </a:ext>
            </a:extLst>
          </p:cNvPr>
          <p:cNvSpPr>
            <a:spLocks noGrp="1"/>
          </p:cNvSpPr>
          <p:nvPr>
            <p:ph type="title"/>
          </p:nvPr>
        </p:nvSpPr>
        <p:spPr/>
        <p:txBody>
          <a:bodyPr/>
          <a:lstStyle/>
          <a:p>
            <a:r>
              <a:rPr lang="en-US" dirty="0"/>
              <a:t>EBVC: Diffusion</a:t>
            </a:r>
          </a:p>
        </p:txBody>
      </p:sp>
      <p:sp>
        <p:nvSpPr>
          <p:cNvPr id="3" name="Slide Number Placeholder 2">
            <a:extLst>
              <a:ext uri="{FF2B5EF4-FFF2-40B4-BE49-F238E27FC236}">
                <a16:creationId xmlns:a16="http://schemas.microsoft.com/office/drawing/2014/main" id="{BFCE6222-70D1-0DD0-A203-261172664706}"/>
              </a:ext>
            </a:extLst>
          </p:cNvPr>
          <p:cNvSpPr>
            <a:spLocks noGrp="1"/>
          </p:cNvSpPr>
          <p:nvPr>
            <p:ph type="sldNum" sz="quarter" idx="10"/>
          </p:nvPr>
        </p:nvSpPr>
        <p:spPr/>
        <p:txBody>
          <a:bodyPr/>
          <a:lstStyle/>
          <a:p>
            <a:fld id="{4FAB73BC-B049-4115-A692-8D63A059BFB8}" type="slidenum">
              <a:rPr lang="en-US" smtClean="0"/>
              <a:pPr/>
              <a:t>33</a:t>
            </a:fld>
            <a:endParaRPr lang="en-US" dirty="0"/>
          </a:p>
        </p:txBody>
      </p:sp>
      <p:sp>
        <p:nvSpPr>
          <p:cNvPr id="4" name="Content Placeholder 3">
            <a:extLst>
              <a:ext uri="{FF2B5EF4-FFF2-40B4-BE49-F238E27FC236}">
                <a16:creationId xmlns:a16="http://schemas.microsoft.com/office/drawing/2014/main" id="{3C969DBB-544E-064F-36DA-50312E247366}"/>
              </a:ext>
            </a:extLst>
          </p:cNvPr>
          <p:cNvSpPr>
            <a:spLocks noGrp="1"/>
          </p:cNvSpPr>
          <p:nvPr>
            <p:ph sz="quarter" idx="11"/>
          </p:nvPr>
        </p:nvSpPr>
        <p:spPr/>
        <p:txBody>
          <a:bodyPr/>
          <a:lstStyle/>
          <a:p>
            <a:pPr marL="342900" indent="-342900">
              <a:buFont typeface="Arial" panose="020B0604020202020204" pitchFamily="34" charset="0"/>
              <a:buChar char="•"/>
            </a:pPr>
            <a:r>
              <a:rPr lang="en-US" dirty="0"/>
              <a:t>For diffusion, we have transformed the volume integral to a surface integration</a:t>
            </a:r>
          </a:p>
          <a:p>
            <a:pPr marL="342900" indent="-342900">
              <a:buFont typeface="Arial" panose="020B0604020202020204" pitchFamily="34" charset="0"/>
              <a:buChar char="•"/>
            </a:pPr>
            <a:r>
              <a:rPr lang="en-US" dirty="0"/>
              <a:t>Therefore, a patch of edges are required for the full assembly at node 2</a:t>
            </a:r>
          </a:p>
          <a:p>
            <a:endParaRPr lang="en-US" dirty="0"/>
          </a:p>
        </p:txBody>
      </p:sp>
      <p:grpSp>
        <p:nvGrpSpPr>
          <p:cNvPr id="5" name="Group 4">
            <a:extLst>
              <a:ext uri="{FF2B5EF4-FFF2-40B4-BE49-F238E27FC236}">
                <a16:creationId xmlns:a16="http://schemas.microsoft.com/office/drawing/2014/main" id="{9954482C-D5EC-68EA-739C-AE7FD2E836F3}"/>
              </a:ext>
            </a:extLst>
          </p:cNvPr>
          <p:cNvGrpSpPr/>
          <p:nvPr/>
        </p:nvGrpSpPr>
        <p:grpSpPr>
          <a:xfrm>
            <a:off x="821342" y="2539271"/>
            <a:ext cx="3358249" cy="3168978"/>
            <a:chOff x="476994" y="1089765"/>
            <a:chExt cx="3358249" cy="3168978"/>
          </a:xfrm>
        </p:grpSpPr>
        <p:grpSp>
          <p:nvGrpSpPr>
            <p:cNvPr id="6" name="Group 5">
              <a:extLst>
                <a:ext uri="{FF2B5EF4-FFF2-40B4-BE49-F238E27FC236}">
                  <a16:creationId xmlns:a16="http://schemas.microsoft.com/office/drawing/2014/main" id="{0830D124-9518-571D-21E7-9A016956BE30}"/>
                </a:ext>
              </a:extLst>
            </p:cNvPr>
            <p:cNvGrpSpPr/>
            <p:nvPr/>
          </p:nvGrpSpPr>
          <p:grpSpPr>
            <a:xfrm>
              <a:off x="476994" y="1288270"/>
              <a:ext cx="3122851" cy="2800917"/>
              <a:chOff x="3991896" y="155054"/>
              <a:chExt cx="3122851" cy="2800917"/>
            </a:xfrm>
          </p:grpSpPr>
          <p:sp>
            <p:nvSpPr>
              <p:cNvPr id="16" name="Rectangle 15">
                <a:extLst>
                  <a:ext uri="{FF2B5EF4-FFF2-40B4-BE49-F238E27FC236}">
                    <a16:creationId xmlns:a16="http://schemas.microsoft.com/office/drawing/2014/main" id="{3C7D3BBC-138D-130B-B581-22FD46FC1E09}"/>
                  </a:ext>
                </a:extLst>
              </p:cNvPr>
              <p:cNvSpPr/>
              <p:nvPr/>
            </p:nvSpPr>
            <p:spPr>
              <a:xfrm>
                <a:off x="5479778" y="174850"/>
                <a:ext cx="164984" cy="2670213"/>
              </a:xfrm>
              <a:prstGeom prst="rect">
                <a:avLst/>
              </a:prstGeom>
              <a:solidFill>
                <a:srgbClr val="4472C4">
                  <a:alpha val="10000"/>
                </a:srgbClr>
              </a:solidFill>
              <a:ln w="12700" cap="flat" cmpd="sng" algn="ctr">
                <a:solidFill>
                  <a:srgbClr val="00B050"/>
                </a:solidFill>
                <a:prstDash val="solid"/>
                <a:miter lim="800000"/>
              </a:ln>
              <a:effectLst>
                <a:outerShdw blurRad="50800" dist="50800" dir="5400000" algn="ctr" rotWithShape="0">
                  <a:srgbClr val="000000">
                    <a:alpha val="22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7" name="Straight Connector 16">
                <a:extLst>
                  <a:ext uri="{FF2B5EF4-FFF2-40B4-BE49-F238E27FC236}">
                    <a16:creationId xmlns:a16="http://schemas.microsoft.com/office/drawing/2014/main" id="{5424AC70-1BC6-C4AE-C8AB-88F9A33A6BF8}"/>
                  </a:ext>
                </a:extLst>
              </p:cNvPr>
              <p:cNvCxnSpPr/>
              <p:nvPr/>
            </p:nvCxnSpPr>
            <p:spPr>
              <a:xfrm flipH="1">
                <a:off x="4822373" y="840798"/>
                <a:ext cx="4740" cy="684059"/>
              </a:xfrm>
              <a:prstGeom prst="line">
                <a:avLst/>
              </a:prstGeom>
              <a:noFill/>
              <a:ln w="6350" cap="flat" cmpd="sng" algn="ctr">
                <a:solidFill>
                  <a:srgbClr val="4472C4"/>
                </a:solidFill>
                <a:prstDash val="sysDash"/>
                <a:miter lim="800000"/>
              </a:ln>
              <a:effectLst/>
            </p:spPr>
          </p:cxnSp>
          <p:cxnSp>
            <p:nvCxnSpPr>
              <p:cNvPr id="18" name="Straight Connector 17">
                <a:extLst>
                  <a:ext uri="{FF2B5EF4-FFF2-40B4-BE49-F238E27FC236}">
                    <a16:creationId xmlns:a16="http://schemas.microsoft.com/office/drawing/2014/main" id="{C5F36EDF-ACB6-1A09-A6E5-FE40BC8E2D6A}"/>
                  </a:ext>
                </a:extLst>
              </p:cNvPr>
              <p:cNvCxnSpPr/>
              <p:nvPr/>
            </p:nvCxnSpPr>
            <p:spPr>
              <a:xfrm flipH="1">
                <a:off x="4825270" y="1537170"/>
                <a:ext cx="4740" cy="684059"/>
              </a:xfrm>
              <a:prstGeom prst="line">
                <a:avLst/>
              </a:prstGeom>
              <a:noFill/>
              <a:ln w="6350" cap="flat" cmpd="sng" algn="ctr">
                <a:solidFill>
                  <a:srgbClr val="4472C4"/>
                </a:solidFill>
                <a:prstDash val="sysDash"/>
                <a:miter lim="800000"/>
              </a:ln>
              <a:effectLst/>
            </p:spPr>
          </p:cxnSp>
          <p:cxnSp>
            <p:nvCxnSpPr>
              <p:cNvPr id="19" name="Straight Connector 18">
                <a:extLst>
                  <a:ext uri="{FF2B5EF4-FFF2-40B4-BE49-F238E27FC236}">
                    <a16:creationId xmlns:a16="http://schemas.microsoft.com/office/drawing/2014/main" id="{6535781B-E3A6-01AF-15DF-870EBE459BC2}"/>
                  </a:ext>
                </a:extLst>
              </p:cNvPr>
              <p:cNvCxnSpPr/>
              <p:nvPr/>
            </p:nvCxnSpPr>
            <p:spPr>
              <a:xfrm flipV="1">
                <a:off x="4827113" y="2213418"/>
                <a:ext cx="724209" cy="3100"/>
              </a:xfrm>
              <a:prstGeom prst="line">
                <a:avLst/>
              </a:prstGeom>
              <a:noFill/>
              <a:ln w="6350" cap="flat" cmpd="sng" algn="ctr">
                <a:solidFill>
                  <a:srgbClr val="4472C4"/>
                </a:solidFill>
                <a:prstDash val="sysDash"/>
                <a:miter lim="800000"/>
              </a:ln>
              <a:effectLst/>
            </p:spPr>
          </p:cxnSp>
          <p:cxnSp>
            <p:nvCxnSpPr>
              <p:cNvPr id="20" name="Straight Connector 19">
                <a:extLst>
                  <a:ext uri="{FF2B5EF4-FFF2-40B4-BE49-F238E27FC236}">
                    <a16:creationId xmlns:a16="http://schemas.microsoft.com/office/drawing/2014/main" id="{31D3F48B-38FD-5578-4102-634DC7DFEEB2}"/>
                  </a:ext>
                </a:extLst>
              </p:cNvPr>
              <p:cNvCxnSpPr/>
              <p:nvPr/>
            </p:nvCxnSpPr>
            <p:spPr>
              <a:xfrm flipH="1">
                <a:off x="6235337" y="840132"/>
                <a:ext cx="0" cy="684725"/>
              </a:xfrm>
              <a:prstGeom prst="line">
                <a:avLst/>
              </a:prstGeom>
              <a:noFill/>
              <a:ln w="6350" cap="flat" cmpd="sng" algn="ctr">
                <a:solidFill>
                  <a:srgbClr val="4472C4"/>
                </a:solidFill>
                <a:prstDash val="sysDash"/>
                <a:miter lim="800000"/>
              </a:ln>
              <a:effectLst/>
            </p:spPr>
          </p:cxnSp>
          <p:cxnSp>
            <p:nvCxnSpPr>
              <p:cNvPr id="21" name="Straight Connector 20">
                <a:extLst>
                  <a:ext uri="{FF2B5EF4-FFF2-40B4-BE49-F238E27FC236}">
                    <a16:creationId xmlns:a16="http://schemas.microsoft.com/office/drawing/2014/main" id="{4D4FDD5F-D842-783F-E0E0-E702E31F0576}"/>
                  </a:ext>
                </a:extLst>
              </p:cNvPr>
              <p:cNvCxnSpPr>
                <a:cxnSpLocks/>
              </p:cNvCxnSpPr>
              <p:nvPr/>
            </p:nvCxnSpPr>
            <p:spPr>
              <a:xfrm>
                <a:off x="4811629" y="838051"/>
                <a:ext cx="1444752" cy="0"/>
              </a:xfrm>
              <a:prstGeom prst="line">
                <a:avLst/>
              </a:prstGeom>
              <a:noFill/>
              <a:ln w="6350" cap="flat" cmpd="sng" algn="ctr">
                <a:solidFill>
                  <a:srgbClr val="4472C4"/>
                </a:solidFill>
                <a:prstDash val="sysDash"/>
                <a:miter lim="800000"/>
              </a:ln>
              <a:effectLst/>
            </p:spPr>
          </p:cxnSp>
          <p:cxnSp>
            <p:nvCxnSpPr>
              <p:cNvPr id="22" name="Straight Connector 21">
                <a:extLst>
                  <a:ext uri="{FF2B5EF4-FFF2-40B4-BE49-F238E27FC236}">
                    <a16:creationId xmlns:a16="http://schemas.microsoft.com/office/drawing/2014/main" id="{CD519906-FE2E-842A-0618-31E7A1ED6B46}"/>
                  </a:ext>
                </a:extLst>
              </p:cNvPr>
              <p:cNvCxnSpPr/>
              <p:nvPr/>
            </p:nvCxnSpPr>
            <p:spPr>
              <a:xfrm flipH="1" flipV="1">
                <a:off x="4172875" y="1569681"/>
                <a:ext cx="2743200" cy="0"/>
              </a:xfrm>
              <a:prstGeom prst="line">
                <a:avLst/>
              </a:prstGeom>
              <a:noFill/>
              <a:ln w="6350" cap="flat" cmpd="sng" algn="ctr">
                <a:solidFill>
                  <a:sysClr val="windowText" lastClr="000000"/>
                </a:solidFill>
                <a:prstDash val="solid"/>
                <a:miter lim="800000"/>
              </a:ln>
              <a:effectLst/>
            </p:spPr>
          </p:cxnSp>
          <p:cxnSp>
            <p:nvCxnSpPr>
              <p:cNvPr id="23" name="Straight Connector 22">
                <a:extLst>
                  <a:ext uri="{FF2B5EF4-FFF2-40B4-BE49-F238E27FC236}">
                    <a16:creationId xmlns:a16="http://schemas.microsoft.com/office/drawing/2014/main" id="{49F45032-8B37-8DA1-D72C-4EE71A418FD1}"/>
                  </a:ext>
                </a:extLst>
              </p:cNvPr>
              <p:cNvCxnSpPr/>
              <p:nvPr/>
            </p:nvCxnSpPr>
            <p:spPr>
              <a:xfrm>
                <a:off x="5550266" y="338574"/>
                <a:ext cx="3268" cy="2433877"/>
              </a:xfrm>
              <a:prstGeom prst="line">
                <a:avLst/>
              </a:prstGeom>
              <a:noFill/>
              <a:ln w="6350" cap="flat" cmpd="sng" algn="ctr">
                <a:solidFill>
                  <a:sysClr val="windowText" lastClr="000000"/>
                </a:solidFill>
                <a:prstDash val="solid"/>
                <a:miter lim="800000"/>
              </a:ln>
              <a:effectLst/>
            </p:spPr>
          </p:cxnSp>
          <p:sp>
            <p:nvSpPr>
              <p:cNvPr id="24" name="Oval 23">
                <a:extLst>
                  <a:ext uri="{FF2B5EF4-FFF2-40B4-BE49-F238E27FC236}">
                    <a16:creationId xmlns:a16="http://schemas.microsoft.com/office/drawing/2014/main" id="{26B43F8C-D22D-1949-DAC1-7B936D9A3B55}"/>
                  </a:ext>
                </a:extLst>
              </p:cNvPr>
              <p:cNvSpPr/>
              <p:nvPr/>
            </p:nvSpPr>
            <p:spPr>
              <a:xfrm>
                <a:off x="6931867" y="1489269"/>
                <a:ext cx="182880" cy="183520"/>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5" name="Oval 24">
                <a:extLst>
                  <a:ext uri="{FF2B5EF4-FFF2-40B4-BE49-F238E27FC236}">
                    <a16:creationId xmlns:a16="http://schemas.microsoft.com/office/drawing/2014/main" id="{144B2482-DA63-8142-2CA0-A254744A3E8B}"/>
                  </a:ext>
                </a:extLst>
              </p:cNvPr>
              <p:cNvSpPr/>
              <p:nvPr/>
            </p:nvSpPr>
            <p:spPr>
              <a:xfrm>
                <a:off x="3991896" y="1489269"/>
                <a:ext cx="182880" cy="183520"/>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6" name="Oval 25">
                <a:extLst>
                  <a:ext uri="{FF2B5EF4-FFF2-40B4-BE49-F238E27FC236}">
                    <a16:creationId xmlns:a16="http://schemas.microsoft.com/office/drawing/2014/main" id="{D7AC42E6-877A-8244-2CE5-E461296C4B29}"/>
                  </a:ext>
                </a:extLst>
              </p:cNvPr>
              <p:cNvSpPr/>
              <p:nvPr/>
            </p:nvSpPr>
            <p:spPr>
              <a:xfrm>
                <a:off x="5485244" y="2772451"/>
                <a:ext cx="182880" cy="183520"/>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 name="Oval 26">
                <a:extLst>
                  <a:ext uri="{FF2B5EF4-FFF2-40B4-BE49-F238E27FC236}">
                    <a16:creationId xmlns:a16="http://schemas.microsoft.com/office/drawing/2014/main" id="{C34A99D6-A50A-0368-FCBB-F5A6280E2077}"/>
                  </a:ext>
                </a:extLst>
              </p:cNvPr>
              <p:cNvSpPr/>
              <p:nvPr/>
            </p:nvSpPr>
            <p:spPr>
              <a:xfrm>
                <a:off x="5461882" y="1489269"/>
                <a:ext cx="182880" cy="183520"/>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8" name="Oval 27">
                <a:extLst>
                  <a:ext uri="{FF2B5EF4-FFF2-40B4-BE49-F238E27FC236}">
                    <a16:creationId xmlns:a16="http://schemas.microsoft.com/office/drawing/2014/main" id="{C1242D91-643F-763E-18ED-386E8EB18FBC}"/>
                  </a:ext>
                </a:extLst>
              </p:cNvPr>
              <p:cNvSpPr/>
              <p:nvPr/>
            </p:nvSpPr>
            <p:spPr>
              <a:xfrm>
                <a:off x="5461882" y="155054"/>
                <a:ext cx="182880" cy="183520"/>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29" name="Straight Connector 28">
                <a:extLst>
                  <a:ext uri="{FF2B5EF4-FFF2-40B4-BE49-F238E27FC236}">
                    <a16:creationId xmlns:a16="http://schemas.microsoft.com/office/drawing/2014/main" id="{E0BA71E6-D304-8C77-0BA6-B3C22E6C16BA}"/>
                  </a:ext>
                </a:extLst>
              </p:cNvPr>
              <p:cNvCxnSpPr/>
              <p:nvPr/>
            </p:nvCxnSpPr>
            <p:spPr>
              <a:xfrm flipH="1">
                <a:off x="6107534" y="1530262"/>
                <a:ext cx="127803" cy="452965"/>
              </a:xfrm>
              <a:prstGeom prst="line">
                <a:avLst/>
              </a:prstGeom>
              <a:noFill/>
              <a:ln w="6350" cap="flat" cmpd="sng" algn="ctr">
                <a:solidFill>
                  <a:srgbClr val="4472C4"/>
                </a:solidFill>
                <a:prstDash val="sysDash"/>
                <a:miter lim="800000"/>
              </a:ln>
              <a:effectLst/>
            </p:spPr>
          </p:cxnSp>
          <p:cxnSp>
            <p:nvCxnSpPr>
              <p:cNvPr id="30" name="Straight Connector 29">
                <a:extLst>
                  <a:ext uri="{FF2B5EF4-FFF2-40B4-BE49-F238E27FC236}">
                    <a16:creationId xmlns:a16="http://schemas.microsoft.com/office/drawing/2014/main" id="{1A67567E-4901-592F-2DAE-0338061033FF}"/>
                  </a:ext>
                </a:extLst>
              </p:cNvPr>
              <p:cNvCxnSpPr/>
              <p:nvPr/>
            </p:nvCxnSpPr>
            <p:spPr>
              <a:xfrm flipH="1">
                <a:off x="5579150" y="1971125"/>
                <a:ext cx="528383" cy="245784"/>
              </a:xfrm>
              <a:prstGeom prst="line">
                <a:avLst/>
              </a:prstGeom>
              <a:noFill/>
              <a:ln w="6350" cap="flat" cmpd="sng" algn="ctr">
                <a:solidFill>
                  <a:srgbClr val="4472C4"/>
                </a:solidFill>
                <a:prstDash val="sysDash"/>
                <a:miter lim="800000"/>
              </a:ln>
              <a:effectLst/>
            </p:spPr>
          </p:cxnSp>
          <p:sp>
            <p:nvSpPr>
              <p:cNvPr id="31" name="Triangle 30">
                <a:extLst>
                  <a:ext uri="{FF2B5EF4-FFF2-40B4-BE49-F238E27FC236}">
                    <a16:creationId xmlns:a16="http://schemas.microsoft.com/office/drawing/2014/main" id="{033EAAE6-8D62-D9B9-080A-BCBDDDEF8BDA}"/>
                  </a:ext>
                </a:extLst>
              </p:cNvPr>
              <p:cNvSpPr/>
              <p:nvPr/>
            </p:nvSpPr>
            <p:spPr>
              <a:xfrm>
                <a:off x="5519904" y="779933"/>
                <a:ext cx="91440" cy="91440"/>
              </a:xfrm>
              <a:prstGeom prst="triangl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 name="Triangle 31">
                <a:extLst>
                  <a:ext uri="{FF2B5EF4-FFF2-40B4-BE49-F238E27FC236}">
                    <a16:creationId xmlns:a16="http://schemas.microsoft.com/office/drawing/2014/main" id="{E1AA23C8-1A7D-D92A-F09C-470F1A2CBA0C}"/>
                  </a:ext>
                </a:extLst>
              </p:cNvPr>
              <p:cNvSpPr/>
              <p:nvPr/>
            </p:nvSpPr>
            <p:spPr>
              <a:xfrm>
                <a:off x="6182138" y="1498223"/>
                <a:ext cx="91440" cy="91440"/>
              </a:xfrm>
              <a:prstGeom prst="triangl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3" name="Triangle 32">
                <a:extLst>
                  <a:ext uri="{FF2B5EF4-FFF2-40B4-BE49-F238E27FC236}">
                    <a16:creationId xmlns:a16="http://schemas.microsoft.com/office/drawing/2014/main" id="{5B537955-C097-2045-D496-4DF428FE7B9F}"/>
                  </a:ext>
                </a:extLst>
              </p:cNvPr>
              <p:cNvSpPr/>
              <p:nvPr/>
            </p:nvSpPr>
            <p:spPr>
              <a:xfrm>
                <a:off x="4781393" y="1509957"/>
                <a:ext cx="91440" cy="91440"/>
              </a:xfrm>
              <a:prstGeom prst="triangl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Triangle 33">
                <a:extLst>
                  <a:ext uri="{FF2B5EF4-FFF2-40B4-BE49-F238E27FC236}">
                    <a16:creationId xmlns:a16="http://schemas.microsoft.com/office/drawing/2014/main" id="{1EB49AC2-8464-A7D5-7134-71810BEF119A}"/>
                  </a:ext>
                </a:extLst>
              </p:cNvPr>
              <p:cNvSpPr/>
              <p:nvPr/>
            </p:nvSpPr>
            <p:spPr>
              <a:xfrm>
                <a:off x="5521905" y="2181499"/>
                <a:ext cx="91440" cy="91440"/>
              </a:xfrm>
              <a:prstGeom prst="triangl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5" name="Rectangle 34">
                <a:extLst>
                  <a:ext uri="{FF2B5EF4-FFF2-40B4-BE49-F238E27FC236}">
                    <a16:creationId xmlns:a16="http://schemas.microsoft.com/office/drawing/2014/main" id="{7810D824-A3E5-84D3-C6AE-A0CCF7DCD458}"/>
                  </a:ext>
                </a:extLst>
              </p:cNvPr>
              <p:cNvSpPr/>
              <p:nvPr/>
            </p:nvSpPr>
            <p:spPr>
              <a:xfrm rot="5400000">
                <a:off x="5517201" y="132576"/>
                <a:ext cx="188286" cy="2878639"/>
              </a:xfrm>
              <a:prstGeom prst="rect">
                <a:avLst/>
              </a:prstGeom>
              <a:solidFill>
                <a:srgbClr val="4472C4">
                  <a:alpha val="10000"/>
                </a:srgbClr>
              </a:solidFill>
              <a:ln w="12700" cap="flat" cmpd="sng" algn="ctr">
                <a:solidFill>
                  <a:srgbClr val="00B050"/>
                </a:solidFill>
                <a:prstDash val="solid"/>
                <a:miter lim="800000"/>
              </a:ln>
              <a:effectLst>
                <a:outerShdw blurRad="50800" dist="50800" dir="5400000" algn="ctr" rotWithShape="0">
                  <a:srgbClr val="000000">
                    <a:alpha val="22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7" name="TextBox 6">
              <a:extLst>
                <a:ext uri="{FF2B5EF4-FFF2-40B4-BE49-F238E27FC236}">
                  <a16:creationId xmlns:a16="http://schemas.microsoft.com/office/drawing/2014/main" id="{D368D8B5-8896-5FC1-3934-FEB6B43818B1}"/>
                </a:ext>
              </a:extLst>
            </p:cNvPr>
            <p:cNvSpPr txBox="1"/>
            <p:nvPr/>
          </p:nvSpPr>
          <p:spPr>
            <a:xfrm>
              <a:off x="478557" y="2278491"/>
              <a:ext cx="42351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n1</a:t>
              </a:r>
            </a:p>
          </p:txBody>
        </p:sp>
        <p:sp>
          <p:nvSpPr>
            <p:cNvPr id="8" name="TextBox 7">
              <a:extLst>
                <a:ext uri="{FF2B5EF4-FFF2-40B4-BE49-F238E27FC236}">
                  <a16:creationId xmlns:a16="http://schemas.microsoft.com/office/drawing/2014/main" id="{C7C1F8F9-57B4-AE05-1035-3E8177F23222}"/>
                </a:ext>
              </a:extLst>
            </p:cNvPr>
            <p:cNvSpPr txBox="1"/>
            <p:nvPr/>
          </p:nvSpPr>
          <p:spPr>
            <a:xfrm>
              <a:off x="1495642" y="2248632"/>
              <a:ext cx="42351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n2</a:t>
              </a:r>
            </a:p>
          </p:txBody>
        </p:sp>
        <p:sp>
          <p:nvSpPr>
            <p:cNvPr id="9" name="TextBox 8">
              <a:extLst>
                <a:ext uri="{FF2B5EF4-FFF2-40B4-BE49-F238E27FC236}">
                  <a16:creationId xmlns:a16="http://schemas.microsoft.com/office/drawing/2014/main" id="{A76A0177-30ED-CDB3-331F-9EB3BD7D085A}"/>
                </a:ext>
              </a:extLst>
            </p:cNvPr>
            <p:cNvSpPr txBox="1"/>
            <p:nvPr/>
          </p:nvSpPr>
          <p:spPr>
            <a:xfrm>
              <a:off x="3411729" y="2278491"/>
              <a:ext cx="42351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n3</a:t>
              </a:r>
            </a:p>
          </p:txBody>
        </p:sp>
        <p:sp>
          <p:nvSpPr>
            <p:cNvPr id="10" name="TextBox 9">
              <a:extLst>
                <a:ext uri="{FF2B5EF4-FFF2-40B4-BE49-F238E27FC236}">
                  <a16:creationId xmlns:a16="http://schemas.microsoft.com/office/drawing/2014/main" id="{05638EF1-6999-5DD7-09BF-1332C21024E4}"/>
                </a:ext>
              </a:extLst>
            </p:cNvPr>
            <p:cNvSpPr txBox="1"/>
            <p:nvPr/>
          </p:nvSpPr>
          <p:spPr>
            <a:xfrm>
              <a:off x="777088" y="2831766"/>
              <a:ext cx="41710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e1</a:t>
              </a:r>
            </a:p>
          </p:txBody>
        </p:sp>
        <p:sp>
          <p:nvSpPr>
            <p:cNvPr id="11" name="TextBox 10">
              <a:extLst>
                <a:ext uri="{FF2B5EF4-FFF2-40B4-BE49-F238E27FC236}">
                  <a16:creationId xmlns:a16="http://schemas.microsoft.com/office/drawing/2014/main" id="{4B7B9868-E56C-C9AA-903B-FB39AB79905C}"/>
                </a:ext>
              </a:extLst>
            </p:cNvPr>
            <p:cNvSpPr txBox="1"/>
            <p:nvPr/>
          </p:nvSpPr>
          <p:spPr>
            <a:xfrm>
              <a:off x="2848455" y="2831766"/>
              <a:ext cx="41710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e</a:t>
              </a:r>
              <a:r>
                <a:rPr kumimoji="0" lang="en-US" sz="1800" b="0" i="0" u="none" strike="noStrike" kern="0" cap="none" spc="0" normalizeH="0" baseline="0" noProof="0" dirty="0">
                  <a:ln>
                    <a:noFill/>
                  </a:ln>
                  <a:solidFill>
                    <a:prstClr val="black"/>
                  </a:solidFill>
                  <a:effectLst/>
                  <a:uLnTx/>
                  <a:uFillTx/>
                  <a:latin typeface="Calibri" panose="020F0502020204030204"/>
                </a:rPr>
                <a:t>2</a:t>
              </a:r>
            </a:p>
          </p:txBody>
        </p:sp>
        <p:sp>
          <p:nvSpPr>
            <p:cNvPr id="12" name="TextBox 11">
              <a:extLst>
                <a:ext uri="{FF2B5EF4-FFF2-40B4-BE49-F238E27FC236}">
                  <a16:creationId xmlns:a16="http://schemas.microsoft.com/office/drawing/2014/main" id="{59372AEF-7686-B018-02BC-7328321033EB}"/>
                </a:ext>
              </a:extLst>
            </p:cNvPr>
            <p:cNvSpPr txBox="1"/>
            <p:nvPr/>
          </p:nvSpPr>
          <p:spPr>
            <a:xfrm>
              <a:off x="2149087" y="1556202"/>
              <a:ext cx="413896"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e3</a:t>
              </a:r>
            </a:p>
          </p:txBody>
        </p:sp>
        <p:sp>
          <p:nvSpPr>
            <p:cNvPr id="13" name="TextBox 12">
              <a:extLst>
                <a:ext uri="{FF2B5EF4-FFF2-40B4-BE49-F238E27FC236}">
                  <a16:creationId xmlns:a16="http://schemas.microsoft.com/office/drawing/2014/main" id="{343D1AA0-BBD6-3483-A4A3-15F7E3D89DD9}"/>
                </a:ext>
              </a:extLst>
            </p:cNvPr>
            <p:cNvSpPr txBox="1"/>
            <p:nvPr/>
          </p:nvSpPr>
          <p:spPr>
            <a:xfrm>
              <a:off x="2199191" y="3435102"/>
              <a:ext cx="413896"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e4</a:t>
              </a:r>
            </a:p>
          </p:txBody>
        </p:sp>
        <p:sp>
          <p:nvSpPr>
            <p:cNvPr id="14" name="TextBox 13">
              <a:extLst>
                <a:ext uri="{FF2B5EF4-FFF2-40B4-BE49-F238E27FC236}">
                  <a16:creationId xmlns:a16="http://schemas.microsoft.com/office/drawing/2014/main" id="{F0787B41-A62C-DD40-883B-B2444BC09F8E}"/>
                </a:ext>
              </a:extLst>
            </p:cNvPr>
            <p:cNvSpPr txBox="1"/>
            <p:nvPr/>
          </p:nvSpPr>
          <p:spPr>
            <a:xfrm>
              <a:off x="2194882" y="3889411"/>
              <a:ext cx="42351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n4</a:t>
              </a:r>
            </a:p>
          </p:txBody>
        </p:sp>
        <p:sp>
          <p:nvSpPr>
            <p:cNvPr id="15" name="TextBox 14">
              <a:extLst>
                <a:ext uri="{FF2B5EF4-FFF2-40B4-BE49-F238E27FC236}">
                  <a16:creationId xmlns:a16="http://schemas.microsoft.com/office/drawing/2014/main" id="{72CEAA03-4A70-190D-1599-68CBBF69F0DC}"/>
                </a:ext>
              </a:extLst>
            </p:cNvPr>
            <p:cNvSpPr txBox="1"/>
            <p:nvPr/>
          </p:nvSpPr>
          <p:spPr>
            <a:xfrm>
              <a:off x="2104373" y="1089765"/>
              <a:ext cx="42351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n5</a:t>
              </a:r>
            </a:p>
          </p:txBody>
        </p:sp>
      </p:grpSp>
      <p:grpSp>
        <p:nvGrpSpPr>
          <p:cNvPr id="36" name="Group 35">
            <a:extLst>
              <a:ext uri="{FF2B5EF4-FFF2-40B4-BE49-F238E27FC236}">
                <a16:creationId xmlns:a16="http://schemas.microsoft.com/office/drawing/2014/main" id="{0F2B019C-78DD-1516-E4AF-2430C0EDC5FE}"/>
              </a:ext>
            </a:extLst>
          </p:cNvPr>
          <p:cNvGrpSpPr/>
          <p:nvPr/>
        </p:nvGrpSpPr>
        <p:grpSpPr>
          <a:xfrm>
            <a:off x="6970476" y="2447435"/>
            <a:ext cx="2297823" cy="1143095"/>
            <a:chOff x="7874215" y="2879810"/>
            <a:chExt cx="2297823" cy="1143095"/>
          </a:xfrm>
        </p:grpSpPr>
        <p:grpSp>
          <p:nvGrpSpPr>
            <p:cNvPr id="37" name="Group 36">
              <a:extLst>
                <a:ext uri="{FF2B5EF4-FFF2-40B4-BE49-F238E27FC236}">
                  <a16:creationId xmlns:a16="http://schemas.microsoft.com/office/drawing/2014/main" id="{2BAC4540-96DA-D32C-9E2F-CA4476080538}"/>
                </a:ext>
              </a:extLst>
            </p:cNvPr>
            <p:cNvGrpSpPr/>
            <p:nvPr/>
          </p:nvGrpSpPr>
          <p:grpSpPr>
            <a:xfrm>
              <a:off x="7874215" y="2879810"/>
              <a:ext cx="2297823" cy="1143095"/>
              <a:chOff x="6607947" y="1983715"/>
              <a:chExt cx="2297823" cy="1143095"/>
            </a:xfrm>
          </p:grpSpPr>
          <p:grpSp>
            <p:nvGrpSpPr>
              <p:cNvPr id="39" name="Group 38">
                <a:extLst>
                  <a:ext uri="{FF2B5EF4-FFF2-40B4-BE49-F238E27FC236}">
                    <a16:creationId xmlns:a16="http://schemas.microsoft.com/office/drawing/2014/main" id="{073EEF8E-5562-78A4-1651-9A87D9D1AB57}"/>
                  </a:ext>
                </a:extLst>
              </p:cNvPr>
              <p:cNvGrpSpPr/>
              <p:nvPr/>
            </p:nvGrpSpPr>
            <p:grpSpPr>
              <a:xfrm>
                <a:off x="6611667" y="1983715"/>
                <a:ext cx="1652865" cy="1143095"/>
                <a:chOff x="6004561" y="2713620"/>
                <a:chExt cx="1652865" cy="1143095"/>
              </a:xfrm>
            </p:grpSpPr>
            <p:cxnSp>
              <p:nvCxnSpPr>
                <p:cNvPr id="43" name="Straight Connector 42">
                  <a:extLst>
                    <a:ext uri="{FF2B5EF4-FFF2-40B4-BE49-F238E27FC236}">
                      <a16:creationId xmlns:a16="http://schemas.microsoft.com/office/drawing/2014/main" id="{CB709A71-5FA0-EE40-7167-BCEFB9647EB9}"/>
                    </a:ext>
                  </a:extLst>
                </p:cNvPr>
                <p:cNvCxnSpPr/>
                <p:nvPr/>
              </p:nvCxnSpPr>
              <p:spPr>
                <a:xfrm flipH="1">
                  <a:off x="6778016" y="2713620"/>
                  <a:ext cx="0" cy="684725"/>
                </a:xfrm>
                <a:prstGeom prst="line">
                  <a:avLst/>
                </a:prstGeom>
                <a:noFill/>
                <a:ln w="6350" cap="flat" cmpd="sng" algn="ctr">
                  <a:solidFill>
                    <a:srgbClr val="4472C4"/>
                  </a:solidFill>
                  <a:prstDash val="sysDash"/>
                  <a:miter lim="800000"/>
                </a:ln>
                <a:effectLst/>
              </p:spPr>
            </p:cxnSp>
            <p:cxnSp>
              <p:nvCxnSpPr>
                <p:cNvPr id="44" name="Straight Connector 43">
                  <a:extLst>
                    <a:ext uri="{FF2B5EF4-FFF2-40B4-BE49-F238E27FC236}">
                      <a16:creationId xmlns:a16="http://schemas.microsoft.com/office/drawing/2014/main" id="{7B7E0F05-1C05-F2F5-A879-4F5C002A8E91}"/>
                    </a:ext>
                  </a:extLst>
                </p:cNvPr>
                <p:cNvCxnSpPr>
                  <a:cxnSpLocks/>
                  <a:endCxn id="46" idx="2"/>
                </p:cNvCxnSpPr>
                <p:nvPr/>
              </p:nvCxnSpPr>
              <p:spPr>
                <a:xfrm flipH="1">
                  <a:off x="6004561" y="3443169"/>
                  <a:ext cx="1454194" cy="11348"/>
                </a:xfrm>
                <a:prstGeom prst="line">
                  <a:avLst/>
                </a:prstGeom>
                <a:noFill/>
                <a:ln w="6350" cap="flat" cmpd="sng" algn="ctr">
                  <a:solidFill>
                    <a:sysClr val="windowText" lastClr="000000"/>
                  </a:solidFill>
                  <a:prstDash val="solid"/>
                  <a:miter lim="800000"/>
                </a:ln>
                <a:effectLst/>
              </p:spPr>
            </p:cxnSp>
            <p:sp>
              <p:nvSpPr>
                <p:cNvPr id="45" name="Oval 44">
                  <a:extLst>
                    <a:ext uri="{FF2B5EF4-FFF2-40B4-BE49-F238E27FC236}">
                      <a16:creationId xmlns:a16="http://schemas.microsoft.com/office/drawing/2014/main" id="{76FA9B85-448E-B050-272E-060C7344B448}"/>
                    </a:ext>
                  </a:extLst>
                </p:cNvPr>
                <p:cNvSpPr/>
                <p:nvPr/>
              </p:nvSpPr>
              <p:spPr>
                <a:xfrm>
                  <a:off x="7474546" y="3362757"/>
                  <a:ext cx="182880" cy="183520"/>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6" name="Oval 45">
                  <a:extLst>
                    <a:ext uri="{FF2B5EF4-FFF2-40B4-BE49-F238E27FC236}">
                      <a16:creationId xmlns:a16="http://schemas.microsoft.com/office/drawing/2014/main" id="{B88B0D52-9B77-15D7-63BF-88F070951941}"/>
                    </a:ext>
                  </a:extLst>
                </p:cNvPr>
                <p:cNvSpPr/>
                <p:nvPr/>
              </p:nvSpPr>
              <p:spPr>
                <a:xfrm>
                  <a:off x="6004561" y="3362757"/>
                  <a:ext cx="182880" cy="183520"/>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47" name="Straight Connector 46">
                  <a:extLst>
                    <a:ext uri="{FF2B5EF4-FFF2-40B4-BE49-F238E27FC236}">
                      <a16:creationId xmlns:a16="http://schemas.microsoft.com/office/drawing/2014/main" id="{B181E738-C5E9-846F-7C7F-C8838A65384D}"/>
                    </a:ext>
                  </a:extLst>
                </p:cNvPr>
                <p:cNvCxnSpPr/>
                <p:nvPr/>
              </p:nvCxnSpPr>
              <p:spPr>
                <a:xfrm flipH="1">
                  <a:off x="6650213" y="3403750"/>
                  <a:ext cx="127803" cy="452965"/>
                </a:xfrm>
                <a:prstGeom prst="line">
                  <a:avLst/>
                </a:prstGeom>
                <a:noFill/>
                <a:ln w="6350" cap="flat" cmpd="sng" algn="ctr">
                  <a:solidFill>
                    <a:srgbClr val="4472C4"/>
                  </a:solidFill>
                  <a:prstDash val="sysDash"/>
                  <a:miter lim="800000"/>
                </a:ln>
                <a:effectLst/>
              </p:spPr>
            </p:cxnSp>
            <p:sp>
              <p:nvSpPr>
                <p:cNvPr id="48" name="Triangle 47">
                  <a:extLst>
                    <a:ext uri="{FF2B5EF4-FFF2-40B4-BE49-F238E27FC236}">
                      <a16:creationId xmlns:a16="http://schemas.microsoft.com/office/drawing/2014/main" id="{064C9327-41F8-F6F9-68DF-714327EB7771}"/>
                    </a:ext>
                  </a:extLst>
                </p:cNvPr>
                <p:cNvSpPr/>
                <p:nvPr/>
              </p:nvSpPr>
              <p:spPr>
                <a:xfrm>
                  <a:off x="6724817" y="3371711"/>
                  <a:ext cx="91440" cy="91440"/>
                </a:xfrm>
                <a:prstGeom prst="triangl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40" name="TextBox 39">
                <a:extLst>
                  <a:ext uri="{FF2B5EF4-FFF2-40B4-BE49-F238E27FC236}">
                    <a16:creationId xmlns:a16="http://schemas.microsoft.com/office/drawing/2014/main" id="{D35816DA-90CA-630D-7130-3B44FA1271D1}"/>
                  </a:ext>
                </a:extLst>
              </p:cNvPr>
              <p:cNvSpPr txBox="1"/>
              <p:nvPr/>
            </p:nvSpPr>
            <p:spPr>
              <a:xfrm>
                <a:off x="6607947" y="2295193"/>
                <a:ext cx="71526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n2 (L)</a:t>
                </a:r>
              </a:p>
            </p:txBody>
          </p:sp>
          <p:sp>
            <p:nvSpPr>
              <p:cNvPr id="41" name="TextBox 40">
                <a:extLst>
                  <a:ext uri="{FF2B5EF4-FFF2-40B4-BE49-F238E27FC236}">
                    <a16:creationId xmlns:a16="http://schemas.microsoft.com/office/drawing/2014/main" id="{FC3B82FE-DF2B-49C9-AC6D-7ECC575940AA}"/>
                  </a:ext>
                </a:extLst>
              </p:cNvPr>
              <p:cNvSpPr txBox="1"/>
              <p:nvPr/>
            </p:nvSpPr>
            <p:spPr>
              <a:xfrm>
                <a:off x="8163259" y="2295193"/>
                <a:ext cx="74251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n3 (R)</a:t>
                </a:r>
              </a:p>
            </p:txBody>
          </p:sp>
          <p:sp>
            <p:nvSpPr>
              <p:cNvPr id="42" name="TextBox 41">
                <a:extLst>
                  <a:ext uri="{FF2B5EF4-FFF2-40B4-BE49-F238E27FC236}">
                    <a16:creationId xmlns:a16="http://schemas.microsoft.com/office/drawing/2014/main" id="{B6658136-8125-2BF8-FD1F-1432DA63CA12}"/>
                  </a:ext>
                </a:extLst>
              </p:cNvPr>
              <p:cNvSpPr txBox="1"/>
              <p:nvPr/>
            </p:nvSpPr>
            <p:spPr>
              <a:xfrm>
                <a:off x="7409117" y="2742250"/>
                <a:ext cx="41710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e2</a:t>
                </a:r>
              </a:p>
            </p:txBody>
          </p:sp>
        </p:grpSp>
        <p:cxnSp>
          <p:nvCxnSpPr>
            <p:cNvPr id="38" name="Straight Arrow Connector 37">
              <a:extLst>
                <a:ext uri="{FF2B5EF4-FFF2-40B4-BE49-F238E27FC236}">
                  <a16:creationId xmlns:a16="http://schemas.microsoft.com/office/drawing/2014/main" id="{D39686AF-6DAD-C45C-7246-7AFA19883C05}"/>
                </a:ext>
              </a:extLst>
            </p:cNvPr>
            <p:cNvCxnSpPr>
              <a:cxnSpLocks/>
            </p:cNvCxnSpPr>
            <p:nvPr/>
          </p:nvCxnSpPr>
          <p:spPr>
            <a:xfrm>
              <a:off x="8643181" y="3580297"/>
              <a:ext cx="552678" cy="165303"/>
            </a:xfrm>
            <a:prstGeom prst="straightConnector1">
              <a:avLst/>
            </a:prstGeom>
            <a:noFill/>
            <a:ln w="6350" cap="flat" cmpd="sng" algn="ctr">
              <a:solidFill>
                <a:srgbClr val="4472C4"/>
              </a:solidFill>
              <a:prstDash val="solid"/>
              <a:miter lim="800000"/>
              <a:tailEnd type="triangle"/>
            </a:ln>
            <a:effectLst/>
          </p:spPr>
        </p:cxnSp>
      </p:grpSp>
      <p:grpSp>
        <p:nvGrpSpPr>
          <p:cNvPr id="49" name="Group 48">
            <a:extLst>
              <a:ext uri="{FF2B5EF4-FFF2-40B4-BE49-F238E27FC236}">
                <a16:creationId xmlns:a16="http://schemas.microsoft.com/office/drawing/2014/main" id="{1904C06C-A2D1-C0AE-A427-477A45146B8C}"/>
              </a:ext>
            </a:extLst>
          </p:cNvPr>
          <p:cNvGrpSpPr/>
          <p:nvPr/>
        </p:nvGrpSpPr>
        <p:grpSpPr>
          <a:xfrm>
            <a:off x="4240952" y="2458271"/>
            <a:ext cx="2134985" cy="1380431"/>
            <a:chOff x="4824667" y="2873876"/>
            <a:chExt cx="2134985" cy="1380431"/>
          </a:xfrm>
        </p:grpSpPr>
        <p:grpSp>
          <p:nvGrpSpPr>
            <p:cNvPr id="50" name="Group 49">
              <a:extLst>
                <a:ext uri="{FF2B5EF4-FFF2-40B4-BE49-F238E27FC236}">
                  <a16:creationId xmlns:a16="http://schemas.microsoft.com/office/drawing/2014/main" id="{388015A5-BC2C-F311-E1F8-467832BAD1CA}"/>
                </a:ext>
              </a:extLst>
            </p:cNvPr>
            <p:cNvGrpSpPr/>
            <p:nvPr/>
          </p:nvGrpSpPr>
          <p:grpSpPr>
            <a:xfrm>
              <a:off x="4824667" y="2873876"/>
              <a:ext cx="2134985" cy="1380431"/>
              <a:chOff x="4363705" y="1968542"/>
              <a:chExt cx="2134985" cy="1380431"/>
            </a:xfrm>
          </p:grpSpPr>
          <p:grpSp>
            <p:nvGrpSpPr>
              <p:cNvPr id="52" name="Group 51">
                <a:extLst>
                  <a:ext uri="{FF2B5EF4-FFF2-40B4-BE49-F238E27FC236}">
                    <a16:creationId xmlns:a16="http://schemas.microsoft.com/office/drawing/2014/main" id="{05645ABC-BB3F-BC32-B035-2AA2D6DB72EE}"/>
                  </a:ext>
                </a:extLst>
              </p:cNvPr>
              <p:cNvGrpSpPr/>
              <p:nvPr/>
            </p:nvGrpSpPr>
            <p:grpSpPr>
              <a:xfrm>
                <a:off x="4407089" y="1968542"/>
                <a:ext cx="1652866" cy="1380431"/>
                <a:chOff x="4151842" y="1790494"/>
                <a:chExt cx="1652866" cy="1380431"/>
              </a:xfrm>
            </p:grpSpPr>
            <p:cxnSp>
              <p:nvCxnSpPr>
                <p:cNvPr id="56" name="Straight Connector 55">
                  <a:extLst>
                    <a:ext uri="{FF2B5EF4-FFF2-40B4-BE49-F238E27FC236}">
                      <a16:creationId xmlns:a16="http://schemas.microsoft.com/office/drawing/2014/main" id="{677ED4E5-40CA-7CE6-AA67-1BF80FF363FD}"/>
                    </a:ext>
                  </a:extLst>
                </p:cNvPr>
                <p:cNvCxnSpPr/>
                <p:nvPr/>
              </p:nvCxnSpPr>
              <p:spPr>
                <a:xfrm flipH="1">
                  <a:off x="4982319" y="1790494"/>
                  <a:ext cx="4740" cy="684059"/>
                </a:xfrm>
                <a:prstGeom prst="line">
                  <a:avLst/>
                </a:prstGeom>
                <a:noFill/>
                <a:ln w="6350" cap="flat" cmpd="sng" algn="ctr">
                  <a:solidFill>
                    <a:srgbClr val="4472C4"/>
                  </a:solidFill>
                  <a:prstDash val="sysDash"/>
                  <a:miter lim="800000"/>
                </a:ln>
                <a:effectLst/>
              </p:spPr>
            </p:cxnSp>
            <p:cxnSp>
              <p:nvCxnSpPr>
                <p:cNvPr id="57" name="Straight Connector 56">
                  <a:extLst>
                    <a:ext uri="{FF2B5EF4-FFF2-40B4-BE49-F238E27FC236}">
                      <a16:creationId xmlns:a16="http://schemas.microsoft.com/office/drawing/2014/main" id="{00674C6B-D305-D2E8-4A38-CACB627FC5DE}"/>
                    </a:ext>
                  </a:extLst>
                </p:cNvPr>
                <p:cNvCxnSpPr/>
                <p:nvPr/>
              </p:nvCxnSpPr>
              <p:spPr>
                <a:xfrm flipH="1">
                  <a:off x="4985216" y="2486866"/>
                  <a:ext cx="4740" cy="684059"/>
                </a:xfrm>
                <a:prstGeom prst="line">
                  <a:avLst/>
                </a:prstGeom>
                <a:noFill/>
                <a:ln w="6350" cap="flat" cmpd="sng" algn="ctr">
                  <a:solidFill>
                    <a:srgbClr val="4472C4"/>
                  </a:solidFill>
                  <a:prstDash val="sysDash"/>
                  <a:miter lim="800000"/>
                </a:ln>
                <a:effectLst/>
              </p:spPr>
            </p:cxnSp>
            <p:cxnSp>
              <p:nvCxnSpPr>
                <p:cNvPr id="58" name="Straight Connector 57">
                  <a:extLst>
                    <a:ext uri="{FF2B5EF4-FFF2-40B4-BE49-F238E27FC236}">
                      <a16:creationId xmlns:a16="http://schemas.microsoft.com/office/drawing/2014/main" id="{E47C2EC7-F70F-A2EF-2FB7-B5EDA537C49D}"/>
                    </a:ext>
                  </a:extLst>
                </p:cNvPr>
                <p:cNvCxnSpPr>
                  <a:cxnSpLocks/>
                  <a:stCxn id="60" idx="2"/>
                </p:cNvCxnSpPr>
                <p:nvPr/>
              </p:nvCxnSpPr>
              <p:spPr>
                <a:xfrm flipH="1" flipV="1">
                  <a:off x="4332822" y="2519377"/>
                  <a:ext cx="1325880" cy="0"/>
                </a:xfrm>
                <a:prstGeom prst="line">
                  <a:avLst/>
                </a:prstGeom>
                <a:noFill/>
                <a:ln w="6350" cap="flat" cmpd="sng" algn="ctr">
                  <a:solidFill>
                    <a:sysClr val="windowText" lastClr="000000"/>
                  </a:solidFill>
                  <a:prstDash val="solid"/>
                  <a:miter lim="800000"/>
                </a:ln>
                <a:effectLst/>
              </p:spPr>
            </p:cxnSp>
            <p:sp>
              <p:nvSpPr>
                <p:cNvPr id="59" name="Oval 58">
                  <a:extLst>
                    <a:ext uri="{FF2B5EF4-FFF2-40B4-BE49-F238E27FC236}">
                      <a16:creationId xmlns:a16="http://schemas.microsoft.com/office/drawing/2014/main" id="{B68ACA97-5E6B-D436-D50B-D4C7414ADF8C}"/>
                    </a:ext>
                  </a:extLst>
                </p:cNvPr>
                <p:cNvSpPr/>
                <p:nvPr/>
              </p:nvSpPr>
              <p:spPr>
                <a:xfrm>
                  <a:off x="4151842" y="2438965"/>
                  <a:ext cx="182880" cy="183520"/>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0" name="Oval 59">
                  <a:extLst>
                    <a:ext uri="{FF2B5EF4-FFF2-40B4-BE49-F238E27FC236}">
                      <a16:creationId xmlns:a16="http://schemas.microsoft.com/office/drawing/2014/main" id="{273B6C4E-5812-8BF8-98CE-4ADF43105E22}"/>
                    </a:ext>
                  </a:extLst>
                </p:cNvPr>
                <p:cNvSpPr/>
                <p:nvPr/>
              </p:nvSpPr>
              <p:spPr>
                <a:xfrm>
                  <a:off x="5621828" y="2438965"/>
                  <a:ext cx="182880" cy="183520"/>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1" name="Triangle 60">
                  <a:extLst>
                    <a:ext uri="{FF2B5EF4-FFF2-40B4-BE49-F238E27FC236}">
                      <a16:creationId xmlns:a16="http://schemas.microsoft.com/office/drawing/2014/main" id="{8818148D-F857-3F8B-C376-19622D3DB1B7}"/>
                    </a:ext>
                  </a:extLst>
                </p:cNvPr>
                <p:cNvSpPr/>
                <p:nvPr/>
              </p:nvSpPr>
              <p:spPr>
                <a:xfrm>
                  <a:off x="4941339" y="2459653"/>
                  <a:ext cx="91440" cy="91440"/>
                </a:xfrm>
                <a:prstGeom prst="triangl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53" name="TextBox 52">
                <a:extLst>
                  <a:ext uri="{FF2B5EF4-FFF2-40B4-BE49-F238E27FC236}">
                    <a16:creationId xmlns:a16="http://schemas.microsoft.com/office/drawing/2014/main" id="{B0BF6DAF-70BB-3F1D-A1C7-DF8AE8827EA5}"/>
                  </a:ext>
                </a:extLst>
              </p:cNvPr>
              <p:cNvSpPr txBox="1"/>
              <p:nvPr/>
            </p:nvSpPr>
            <p:spPr>
              <a:xfrm>
                <a:off x="4363705" y="2305631"/>
                <a:ext cx="71526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n1 (L)</a:t>
                </a:r>
              </a:p>
            </p:txBody>
          </p:sp>
          <p:sp>
            <p:nvSpPr>
              <p:cNvPr id="54" name="TextBox 53">
                <a:extLst>
                  <a:ext uri="{FF2B5EF4-FFF2-40B4-BE49-F238E27FC236}">
                    <a16:creationId xmlns:a16="http://schemas.microsoft.com/office/drawing/2014/main" id="{FC3E3568-05A8-D960-C075-F90AA82D4B55}"/>
                  </a:ext>
                </a:extLst>
              </p:cNvPr>
              <p:cNvSpPr txBox="1"/>
              <p:nvPr/>
            </p:nvSpPr>
            <p:spPr>
              <a:xfrm>
                <a:off x="5756179" y="2305631"/>
                <a:ext cx="74251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n2 (R)</a:t>
                </a:r>
              </a:p>
            </p:txBody>
          </p:sp>
          <p:sp>
            <p:nvSpPr>
              <p:cNvPr id="55" name="TextBox 54">
                <a:extLst>
                  <a:ext uri="{FF2B5EF4-FFF2-40B4-BE49-F238E27FC236}">
                    <a16:creationId xmlns:a16="http://schemas.microsoft.com/office/drawing/2014/main" id="{6091B74B-CD60-CD87-2DF6-0BF41609C8B4}"/>
                  </a:ext>
                </a:extLst>
              </p:cNvPr>
              <p:cNvSpPr txBox="1"/>
              <p:nvPr/>
            </p:nvSpPr>
            <p:spPr>
              <a:xfrm>
                <a:off x="4738991" y="2742250"/>
                <a:ext cx="41710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e1</a:t>
                </a:r>
              </a:p>
            </p:txBody>
          </p:sp>
        </p:grpSp>
        <p:cxnSp>
          <p:nvCxnSpPr>
            <p:cNvPr id="51" name="Straight Arrow Connector 50">
              <a:extLst>
                <a:ext uri="{FF2B5EF4-FFF2-40B4-BE49-F238E27FC236}">
                  <a16:creationId xmlns:a16="http://schemas.microsoft.com/office/drawing/2014/main" id="{46A32755-74A9-611D-F1AC-E390941ADE4E}"/>
                </a:ext>
              </a:extLst>
            </p:cNvPr>
            <p:cNvCxnSpPr>
              <a:cxnSpLocks/>
            </p:cNvCxnSpPr>
            <p:nvPr/>
          </p:nvCxnSpPr>
          <p:spPr>
            <a:xfrm flipV="1">
              <a:off x="5732570" y="3480493"/>
              <a:ext cx="479559" cy="102481"/>
            </a:xfrm>
            <a:prstGeom prst="straightConnector1">
              <a:avLst/>
            </a:prstGeom>
            <a:noFill/>
            <a:ln w="6350" cap="flat" cmpd="sng" algn="ctr">
              <a:solidFill>
                <a:srgbClr val="4472C4"/>
              </a:solidFill>
              <a:prstDash val="solid"/>
              <a:miter lim="800000"/>
              <a:tailEnd type="triangle"/>
            </a:ln>
            <a:effectLst/>
          </p:spPr>
        </p:cxnSp>
      </p:grpSp>
      <p:pic>
        <p:nvPicPr>
          <p:cNvPr id="63" name="Picture 62">
            <a:extLst>
              <a:ext uri="{FF2B5EF4-FFF2-40B4-BE49-F238E27FC236}">
                <a16:creationId xmlns:a16="http://schemas.microsoft.com/office/drawing/2014/main" id="{5610A020-3B6B-46F2-4FEF-4D2A5348A931}"/>
              </a:ext>
            </a:extLst>
          </p:cNvPr>
          <p:cNvPicPr>
            <a:picLocks noChangeAspect="1"/>
          </p:cNvPicPr>
          <p:nvPr/>
        </p:nvPicPr>
        <p:blipFill>
          <a:blip r:embed="rId2"/>
          <a:stretch>
            <a:fillRect/>
          </a:stretch>
        </p:blipFill>
        <p:spPr>
          <a:xfrm>
            <a:off x="3609905" y="5300837"/>
            <a:ext cx="7518400" cy="762000"/>
          </a:xfrm>
          <a:prstGeom prst="rect">
            <a:avLst/>
          </a:prstGeom>
        </p:spPr>
      </p:pic>
    </p:spTree>
    <p:extLst>
      <p:ext uri="{BB962C8B-B14F-4D97-AF65-F5344CB8AC3E}">
        <p14:creationId xmlns:p14="http://schemas.microsoft.com/office/powerpoint/2010/main" val="3819033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D3636C-4817-F3A7-E58F-6D048BB6A221}"/>
              </a:ext>
            </a:extLst>
          </p:cNvPr>
          <p:cNvSpPr>
            <a:spLocks noGrp="1"/>
          </p:cNvSpPr>
          <p:nvPr>
            <p:ph type="title"/>
          </p:nvPr>
        </p:nvSpPr>
        <p:spPr/>
        <p:txBody>
          <a:bodyPr/>
          <a:lstStyle/>
          <a:p>
            <a:r>
              <a:rPr lang="en-US" dirty="0"/>
              <a:t>EBVC: Diffusion, Non-Orthogonality</a:t>
            </a:r>
          </a:p>
        </p:txBody>
      </p:sp>
      <p:sp>
        <p:nvSpPr>
          <p:cNvPr id="3" name="Slide Number Placeholder 2">
            <a:extLst>
              <a:ext uri="{FF2B5EF4-FFF2-40B4-BE49-F238E27FC236}">
                <a16:creationId xmlns:a16="http://schemas.microsoft.com/office/drawing/2014/main" id="{BFCE6222-70D1-0DD0-A203-261172664706}"/>
              </a:ext>
            </a:extLst>
          </p:cNvPr>
          <p:cNvSpPr>
            <a:spLocks noGrp="1"/>
          </p:cNvSpPr>
          <p:nvPr>
            <p:ph type="sldNum" sz="quarter" idx="10"/>
          </p:nvPr>
        </p:nvSpPr>
        <p:spPr/>
        <p:txBody>
          <a:bodyPr/>
          <a:lstStyle/>
          <a:p>
            <a:fld id="{4FAB73BC-B049-4115-A692-8D63A059BFB8}" type="slidenum">
              <a:rPr lang="en-US" smtClean="0"/>
              <a:pPr/>
              <a:t>34</a:t>
            </a:fld>
            <a:endParaRPr lang="en-US" dirty="0"/>
          </a:p>
        </p:txBody>
      </p:sp>
      <p:sp>
        <p:nvSpPr>
          <p:cNvPr id="4" name="Content Placeholder 3">
            <a:extLst>
              <a:ext uri="{FF2B5EF4-FFF2-40B4-BE49-F238E27FC236}">
                <a16:creationId xmlns:a16="http://schemas.microsoft.com/office/drawing/2014/main" id="{3C969DBB-544E-064F-36DA-50312E247366}"/>
              </a:ext>
            </a:extLst>
          </p:cNvPr>
          <p:cNvSpPr>
            <a:spLocks noGrp="1"/>
          </p:cNvSpPr>
          <p:nvPr>
            <p:ph sz="quarter" idx="11"/>
          </p:nvPr>
        </p:nvSpPr>
        <p:spPr>
          <a:xfrm>
            <a:off x="647700" y="1409700"/>
            <a:ext cx="11049000" cy="5448300"/>
          </a:xfrm>
        </p:spPr>
        <p:txBody>
          <a:bodyPr/>
          <a:lstStyle/>
          <a:p>
            <a:pPr marL="342900" indent="-342900">
              <a:buFont typeface="Arial" panose="020B0604020202020204" pitchFamily="34" charset="0"/>
              <a:buChar char="•"/>
            </a:pPr>
            <a:r>
              <a:rPr lang="en-US" dirty="0"/>
              <a:t>The edge-based diffusion operator is a bit more complex in that we are computing a gradient at the integration point while using two nodes, the left and right</a:t>
            </a:r>
          </a:p>
          <a:p>
            <a:pPr marL="342900" indent="-342900">
              <a:buFont typeface="Arial" panose="020B0604020202020204" pitchFamily="34" charset="0"/>
              <a:buChar char="•"/>
            </a:pPr>
            <a:r>
              <a:rPr lang="en-US" dirty="0"/>
              <a:t>In many practical meshes, the distance vector between the edges (</a:t>
            </a:r>
            <a:r>
              <a:rPr lang="en-US" dirty="0" err="1"/>
              <a:t>dx</a:t>
            </a:r>
            <a:r>
              <a:rPr lang="en-US" baseline="-25000" dirty="0" err="1"/>
              <a:t>j</a:t>
            </a:r>
            <a:r>
              <a:rPr lang="en-US" dirty="0"/>
              <a:t>) and the edge area vector will not be perfectly orthogonal</a:t>
            </a:r>
          </a:p>
          <a:p>
            <a:pPr marL="342900" indent="-342900">
              <a:buFont typeface="Arial" panose="020B0604020202020204" pitchFamily="34" charset="0"/>
              <a:buChar char="•"/>
            </a:pPr>
            <a:r>
              <a:rPr lang="en-US" dirty="0"/>
              <a:t>This non-orthogonality causes inaccuracy when using a simplified approach</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endParaRPr lang="en-US" dirty="0"/>
          </a:p>
          <a:p>
            <a:pPr marL="342900" indent="-342900">
              <a:buFont typeface="Arial" panose="020B0604020202020204" pitchFamily="34" charset="0"/>
              <a:buChar char="•"/>
            </a:pPr>
            <a:r>
              <a:rPr lang="en-US" dirty="0"/>
              <a:t>The non-orthogonality approach of </a:t>
            </a:r>
            <a:r>
              <a:rPr lang="en-US" dirty="0" err="1"/>
              <a:t>Jasek</a:t>
            </a:r>
            <a:r>
              <a:rPr lang="en-US" dirty="0"/>
              <a:t> (Ph.D. Imperial College) is a standard cell-centered approach that has been adopted for edge-based schemes</a:t>
            </a:r>
          </a:p>
          <a:p>
            <a:pPr marL="342900" indent="-342900">
              <a:buFont typeface="Arial" panose="020B0604020202020204" pitchFamily="34" charset="0"/>
              <a:buChar char="•"/>
            </a:pPr>
            <a:r>
              <a:rPr lang="en-US" dirty="0"/>
              <a:t>CC and EBVC are each two-state schemes and share non-orthogonality issues</a:t>
            </a:r>
          </a:p>
          <a:p>
            <a:endParaRPr lang="en-US" dirty="0"/>
          </a:p>
        </p:txBody>
      </p:sp>
      <p:grpSp>
        <p:nvGrpSpPr>
          <p:cNvPr id="63" name="Group 62">
            <a:extLst>
              <a:ext uri="{FF2B5EF4-FFF2-40B4-BE49-F238E27FC236}">
                <a16:creationId xmlns:a16="http://schemas.microsoft.com/office/drawing/2014/main" id="{2E3BADC7-575B-0675-5F20-FEED490E0F5C}"/>
              </a:ext>
            </a:extLst>
          </p:cNvPr>
          <p:cNvGrpSpPr/>
          <p:nvPr/>
        </p:nvGrpSpPr>
        <p:grpSpPr>
          <a:xfrm>
            <a:off x="6172200" y="2926877"/>
            <a:ext cx="2297823" cy="1143095"/>
            <a:chOff x="7874215" y="2879810"/>
            <a:chExt cx="2297823" cy="1143095"/>
          </a:xfrm>
        </p:grpSpPr>
        <p:grpSp>
          <p:nvGrpSpPr>
            <p:cNvPr id="64" name="Group 63">
              <a:extLst>
                <a:ext uri="{FF2B5EF4-FFF2-40B4-BE49-F238E27FC236}">
                  <a16:creationId xmlns:a16="http://schemas.microsoft.com/office/drawing/2014/main" id="{C9A8CF71-5172-48FE-F4C8-06EF86090F6D}"/>
                </a:ext>
              </a:extLst>
            </p:cNvPr>
            <p:cNvGrpSpPr/>
            <p:nvPr/>
          </p:nvGrpSpPr>
          <p:grpSpPr>
            <a:xfrm>
              <a:off x="7874215" y="2879810"/>
              <a:ext cx="2297823" cy="1143095"/>
              <a:chOff x="6607947" y="1983715"/>
              <a:chExt cx="2297823" cy="1143095"/>
            </a:xfrm>
          </p:grpSpPr>
          <p:grpSp>
            <p:nvGrpSpPr>
              <p:cNvPr id="66" name="Group 65">
                <a:extLst>
                  <a:ext uri="{FF2B5EF4-FFF2-40B4-BE49-F238E27FC236}">
                    <a16:creationId xmlns:a16="http://schemas.microsoft.com/office/drawing/2014/main" id="{CAF115C9-81A2-1D05-2316-DC5270D7967F}"/>
                  </a:ext>
                </a:extLst>
              </p:cNvPr>
              <p:cNvGrpSpPr/>
              <p:nvPr/>
            </p:nvGrpSpPr>
            <p:grpSpPr>
              <a:xfrm>
                <a:off x="6611667" y="1983715"/>
                <a:ext cx="1652865" cy="1143095"/>
                <a:chOff x="6004561" y="2713620"/>
                <a:chExt cx="1652865" cy="1143095"/>
              </a:xfrm>
            </p:grpSpPr>
            <p:cxnSp>
              <p:nvCxnSpPr>
                <p:cNvPr id="70" name="Straight Connector 69">
                  <a:extLst>
                    <a:ext uri="{FF2B5EF4-FFF2-40B4-BE49-F238E27FC236}">
                      <a16:creationId xmlns:a16="http://schemas.microsoft.com/office/drawing/2014/main" id="{801590B2-0A38-F842-5604-D5D8641E1126}"/>
                    </a:ext>
                  </a:extLst>
                </p:cNvPr>
                <p:cNvCxnSpPr/>
                <p:nvPr/>
              </p:nvCxnSpPr>
              <p:spPr>
                <a:xfrm flipH="1">
                  <a:off x="6778016" y="2713620"/>
                  <a:ext cx="0" cy="684725"/>
                </a:xfrm>
                <a:prstGeom prst="line">
                  <a:avLst/>
                </a:prstGeom>
                <a:noFill/>
                <a:ln w="6350" cap="flat" cmpd="sng" algn="ctr">
                  <a:solidFill>
                    <a:srgbClr val="4472C4"/>
                  </a:solidFill>
                  <a:prstDash val="sysDash"/>
                  <a:miter lim="800000"/>
                </a:ln>
                <a:effectLst/>
              </p:spPr>
            </p:cxnSp>
            <p:cxnSp>
              <p:nvCxnSpPr>
                <p:cNvPr id="71" name="Straight Connector 70">
                  <a:extLst>
                    <a:ext uri="{FF2B5EF4-FFF2-40B4-BE49-F238E27FC236}">
                      <a16:creationId xmlns:a16="http://schemas.microsoft.com/office/drawing/2014/main" id="{97E1FF8F-CCDB-54E6-8DEC-2BD1A00CEBB9}"/>
                    </a:ext>
                  </a:extLst>
                </p:cNvPr>
                <p:cNvCxnSpPr>
                  <a:cxnSpLocks/>
                  <a:endCxn id="73" idx="2"/>
                </p:cNvCxnSpPr>
                <p:nvPr/>
              </p:nvCxnSpPr>
              <p:spPr>
                <a:xfrm flipH="1">
                  <a:off x="6004561" y="3443169"/>
                  <a:ext cx="1454194" cy="11348"/>
                </a:xfrm>
                <a:prstGeom prst="line">
                  <a:avLst/>
                </a:prstGeom>
                <a:noFill/>
                <a:ln w="6350" cap="flat" cmpd="sng" algn="ctr">
                  <a:solidFill>
                    <a:sysClr val="windowText" lastClr="000000"/>
                  </a:solidFill>
                  <a:prstDash val="solid"/>
                  <a:miter lim="800000"/>
                </a:ln>
                <a:effectLst/>
              </p:spPr>
            </p:cxnSp>
            <p:sp>
              <p:nvSpPr>
                <p:cNvPr id="72" name="Oval 71">
                  <a:extLst>
                    <a:ext uri="{FF2B5EF4-FFF2-40B4-BE49-F238E27FC236}">
                      <a16:creationId xmlns:a16="http://schemas.microsoft.com/office/drawing/2014/main" id="{1AB01E16-6F48-6FAF-ABB4-A39FCEFA7B58}"/>
                    </a:ext>
                  </a:extLst>
                </p:cNvPr>
                <p:cNvSpPr/>
                <p:nvPr/>
              </p:nvSpPr>
              <p:spPr>
                <a:xfrm>
                  <a:off x="7474546" y="3362757"/>
                  <a:ext cx="182880" cy="183520"/>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3" name="Oval 72">
                  <a:extLst>
                    <a:ext uri="{FF2B5EF4-FFF2-40B4-BE49-F238E27FC236}">
                      <a16:creationId xmlns:a16="http://schemas.microsoft.com/office/drawing/2014/main" id="{1EB6A295-7DDE-D47C-1028-07897364D89D}"/>
                    </a:ext>
                  </a:extLst>
                </p:cNvPr>
                <p:cNvSpPr/>
                <p:nvPr/>
              </p:nvSpPr>
              <p:spPr>
                <a:xfrm>
                  <a:off x="6004561" y="3362757"/>
                  <a:ext cx="182880" cy="183520"/>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74" name="Straight Connector 73">
                  <a:extLst>
                    <a:ext uri="{FF2B5EF4-FFF2-40B4-BE49-F238E27FC236}">
                      <a16:creationId xmlns:a16="http://schemas.microsoft.com/office/drawing/2014/main" id="{7FC9099A-A0A8-658A-DFB3-F01F45B035F6}"/>
                    </a:ext>
                  </a:extLst>
                </p:cNvPr>
                <p:cNvCxnSpPr/>
                <p:nvPr/>
              </p:nvCxnSpPr>
              <p:spPr>
                <a:xfrm flipH="1">
                  <a:off x="6650213" y="3403750"/>
                  <a:ext cx="127803" cy="452965"/>
                </a:xfrm>
                <a:prstGeom prst="line">
                  <a:avLst/>
                </a:prstGeom>
                <a:noFill/>
                <a:ln w="6350" cap="flat" cmpd="sng" algn="ctr">
                  <a:solidFill>
                    <a:srgbClr val="4472C4"/>
                  </a:solidFill>
                  <a:prstDash val="sysDash"/>
                  <a:miter lim="800000"/>
                </a:ln>
                <a:effectLst/>
              </p:spPr>
            </p:cxnSp>
            <p:sp>
              <p:nvSpPr>
                <p:cNvPr id="75" name="Triangle 74">
                  <a:extLst>
                    <a:ext uri="{FF2B5EF4-FFF2-40B4-BE49-F238E27FC236}">
                      <a16:creationId xmlns:a16="http://schemas.microsoft.com/office/drawing/2014/main" id="{A6806F49-4C6C-94A0-D276-67A1A71473E7}"/>
                    </a:ext>
                  </a:extLst>
                </p:cNvPr>
                <p:cNvSpPr/>
                <p:nvPr/>
              </p:nvSpPr>
              <p:spPr>
                <a:xfrm>
                  <a:off x="6724817" y="3371711"/>
                  <a:ext cx="91440" cy="91440"/>
                </a:xfrm>
                <a:prstGeom prst="triangl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67" name="TextBox 66">
                <a:extLst>
                  <a:ext uri="{FF2B5EF4-FFF2-40B4-BE49-F238E27FC236}">
                    <a16:creationId xmlns:a16="http://schemas.microsoft.com/office/drawing/2014/main" id="{801076BC-C706-07B0-AFAA-334195E98996}"/>
                  </a:ext>
                </a:extLst>
              </p:cNvPr>
              <p:cNvSpPr txBox="1"/>
              <p:nvPr/>
            </p:nvSpPr>
            <p:spPr>
              <a:xfrm>
                <a:off x="6607947" y="2295193"/>
                <a:ext cx="71526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n2 (L)</a:t>
                </a:r>
              </a:p>
            </p:txBody>
          </p:sp>
          <p:sp>
            <p:nvSpPr>
              <p:cNvPr id="68" name="TextBox 67">
                <a:extLst>
                  <a:ext uri="{FF2B5EF4-FFF2-40B4-BE49-F238E27FC236}">
                    <a16:creationId xmlns:a16="http://schemas.microsoft.com/office/drawing/2014/main" id="{06D387D8-7B2B-2CBC-A4EA-8FDD5311401B}"/>
                  </a:ext>
                </a:extLst>
              </p:cNvPr>
              <p:cNvSpPr txBox="1"/>
              <p:nvPr/>
            </p:nvSpPr>
            <p:spPr>
              <a:xfrm>
                <a:off x="8163259" y="2295193"/>
                <a:ext cx="74251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n3 (R)</a:t>
                </a:r>
              </a:p>
            </p:txBody>
          </p:sp>
          <p:sp>
            <p:nvSpPr>
              <p:cNvPr id="69" name="TextBox 68">
                <a:extLst>
                  <a:ext uri="{FF2B5EF4-FFF2-40B4-BE49-F238E27FC236}">
                    <a16:creationId xmlns:a16="http://schemas.microsoft.com/office/drawing/2014/main" id="{1F26E9E6-6C3D-1443-0E90-3D606B820865}"/>
                  </a:ext>
                </a:extLst>
              </p:cNvPr>
              <p:cNvSpPr txBox="1"/>
              <p:nvPr/>
            </p:nvSpPr>
            <p:spPr>
              <a:xfrm>
                <a:off x="7409117" y="2742250"/>
                <a:ext cx="41710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e2</a:t>
                </a:r>
              </a:p>
            </p:txBody>
          </p:sp>
        </p:grpSp>
        <p:cxnSp>
          <p:nvCxnSpPr>
            <p:cNvPr id="65" name="Straight Arrow Connector 64">
              <a:extLst>
                <a:ext uri="{FF2B5EF4-FFF2-40B4-BE49-F238E27FC236}">
                  <a16:creationId xmlns:a16="http://schemas.microsoft.com/office/drawing/2014/main" id="{51B82051-4D19-E53B-80C8-FD68F84E86B2}"/>
                </a:ext>
              </a:extLst>
            </p:cNvPr>
            <p:cNvCxnSpPr>
              <a:cxnSpLocks/>
            </p:cNvCxnSpPr>
            <p:nvPr/>
          </p:nvCxnSpPr>
          <p:spPr>
            <a:xfrm>
              <a:off x="8643181" y="3580297"/>
              <a:ext cx="552678" cy="165303"/>
            </a:xfrm>
            <a:prstGeom prst="straightConnector1">
              <a:avLst/>
            </a:prstGeom>
            <a:noFill/>
            <a:ln w="6350" cap="flat" cmpd="sng" algn="ctr">
              <a:solidFill>
                <a:srgbClr val="4472C4"/>
              </a:solidFill>
              <a:prstDash val="solid"/>
              <a:miter lim="800000"/>
              <a:tailEnd type="triangle"/>
            </a:ln>
            <a:effectLst/>
          </p:spPr>
        </p:cxnSp>
      </p:grpSp>
      <p:pic>
        <p:nvPicPr>
          <p:cNvPr id="76" name="Picture 75">
            <a:extLst>
              <a:ext uri="{FF2B5EF4-FFF2-40B4-BE49-F238E27FC236}">
                <a16:creationId xmlns:a16="http://schemas.microsoft.com/office/drawing/2014/main" id="{1E93A589-C3FA-46E5-9359-4F3D23639D7A}"/>
              </a:ext>
            </a:extLst>
          </p:cNvPr>
          <p:cNvPicPr>
            <a:picLocks noChangeAspect="1"/>
          </p:cNvPicPr>
          <p:nvPr/>
        </p:nvPicPr>
        <p:blipFill>
          <a:blip r:embed="rId2"/>
          <a:stretch>
            <a:fillRect/>
          </a:stretch>
        </p:blipFill>
        <p:spPr>
          <a:xfrm>
            <a:off x="2075135" y="3393337"/>
            <a:ext cx="2425700" cy="673100"/>
          </a:xfrm>
          <a:prstGeom prst="rect">
            <a:avLst/>
          </a:prstGeom>
        </p:spPr>
      </p:pic>
      <p:sp>
        <p:nvSpPr>
          <p:cNvPr id="78" name="TextBox 77">
            <a:extLst>
              <a:ext uri="{FF2B5EF4-FFF2-40B4-BE49-F238E27FC236}">
                <a16:creationId xmlns:a16="http://schemas.microsoft.com/office/drawing/2014/main" id="{8143FB7B-B0AA-5DB2-E910-9CAB5790B1A1}"/>
              </a:ext>
            </a:extLst>
          </p:cNvPr>
          <p:cNvSpPr txBox="1"/>
          <p:nvPr/>
        </p:nvSpPr>
        <p:spPr>
          <a:xfrm>
            <a:off x="7392693" y="5689391"/>
            <a:ext cx="0" cy="0"/>
          </a:xfrm>
          <a:prstGeom prst="rect">
            <a:avLst/>
          </a:prstGeom>
        </p:spPr>
        <p:txBody>
          <a:bodyPr vert="horz" wrap="none" lIns="91440" tIns="45720" rIns="91440" bIns="45720" rtlCol="0">
            <a:noAutofit/>
          </a:bodyPr>
          <a:lstStyle/>
          <a:p>
            <a:pPr algn="l"/>
            <a:r>
              <a:rPr lang="en-US" dirty="0"/>
              <a:t>Where </a:t>
            </a:r>
            <a:r>
              <a:rPr lang="en-US" dirty="0" err="1"/>
              <a:t>G</a:t>
            </a:r>
            <a:r>
              <a:rPr lang="en-US" baseline="-25000" dirty="0" err="1"/>
              <a:t>j</a:t>
            </a:r>
            <a:r>
              <a:rPr lang="en-US" dirty="0" err="1">
                <a:latin typeface="Symbol" pitchFamily="2" charset="2"/>
              </a:rPr>
              <a:t>f</a:t>
            </a:r>
            <a:r>
              <a:rPr lang="en-US" dirty="0">
                <a:latin typeface="Symbol" pitchFamily="2" charset="2"/>
              </a:rPr>
              <a:t> </a:t>
            </a:r>
            <a:r>
              <a:rPr lang="en-US" dirty="0">
                <a:latin typeface="Open Sans" panose="020B0606030504020204" pitchFamily="34" charset="0"/>
                <a:ea typeface="Open Sans" panose="020B0606030504020204" pitchFamily="34" charset="0"/>
                <a:cs typeface="Open Sans" panose="020B0606030504020204" pitchFamily="34" charset="0"/>
              </a:rPr>
              <a:t>is a “projected nodal gradient”</a:t>
            </a:r>
          </a:p>
          <a:p>
            <a:pPr algn="l"/>
            <a:r>
              <a:rPr lang="en-US" dirty="0">
                <a:latin typeface="Open Sans" panose="020B0606030504020204" pitchFamily="34" charset="0"/>
                <a:ea typeface="Open Sans" panose="020B0606030504020204" pitchFamily="34" charset="0"/>
                <a:cs typeface="Open Sans" panose="020B0606030504020204" pitchFamily="34" charset="0"/>
              </a:rPr>
              <a:t>and, </a:t>
            </a:r>
          </a:p>
        </p:txBody>
      </p:sp>
      <p:pic>
        <p:nvPicPr>
          <p:cNvPr id="5" name="Picture 4">
            <a:extLst>
              <a:ext uri="{FF2B5EF4-FFF2-40B4-BE49-F238E27FC236}">
                <a16:creationId xmlns:a16="http://schemas.microsoft.com/office/drawing/2014/main" id="{4E3AB32B-D8A0-9D4C-8FDB-857F10F480E5}"/>
              </a:ext>
            </a:extLst>
          </p:cNvPr>
          <p:cNvPicPr>
            <a:picLocks noChangeAspect="1"/>
          </p:cNvPicPr>
          <p:nvPr/>
        </p:nvPicPr>
        <p:blipFill>
          <a:blip r:embed="rId3"/>
          <a:stretch>
            <a:fillRect/>
          </a:stretch>
        </p:blipFill>
        <p:spPr>
          <a:xfrm>
            <a:off x="666750" y="5618910"/>
            <a:ext cx="5981700" cy="774700"/>
          </a:xfrm>
          <a:prstGeom prst="rect">
            <a:avLst/>
          </a:prstGeom>
        </p:spPr>
      </p:pic>
      <p:pic>
        <p:nvPicPr>
          <p:cNvPr id="7" name="Picture 6">
            <a:extLst>
              <a:ext uri="{FF2B5EF4-FFF2-40B4-BE49-F238E27FC236}">
                <a16:creationId xmlns:a16="http://schemas.microsoft.com/office/drawing/2014/main" id="{6FC495F8-104C-D717-AF69-C7B2B7CDF589}"/>
              </a:ext>
            </a:extLst>
          </p:cNvPr>
          <p:cNvPicPr>
            <a:picLocks noChangeAspect="1"/>
          </p:cNvPicPr>
          <p:nvPr/>
        </p:nvPicPr>
        <p:blipFill>
          <a:blip r:embed="rId4"/>
          <a:stretch>
            <a:fillRect/>
          </a:stretch>
        </p:blipFill>
        <p:spPr>
          <a:xfrm>
            <a:off x="8237654" y="6107860"/>
            <a:ext cx="3098800" cy="571500"/>
          </a:xfrm>
          <a:prstGeom prst="rect">
            <a:avLst/>
          </a:prstGeom>
        </p:spPr>
      </p:pic>
    </p:spTree>
    <p:extLst>
      <p:ext uri="{BB962C8B-B14F-4D97-AF65-F5344CB8AC3E}">
        <p14:creationId xmlns:p14="http://schemas.microsoft.com/office/powerpoint/2010/main" val="623719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7D02C5-809A-8E2F-0A54-1B037D5B31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FD176C4-D888-EBF1-990F-D073C34B58C2}"/>
              </a:ext>
            </a:extLst>
          </p:cNvPr>
          <p:cNvSpPr>
            <a:spLocks noGrp="1"/>
          </p:cNvSpPr>
          <p:nvPr>
            <p:ph type="title"/>
          </p:nvPr>
        </p:nvSpPr>
        <p:spPr/>
        <p:txBody>
          <a:bodyPr/>
          <a:lstStyle/>
          <a:p>
            <a:r>
              <a:rPr lang="en-US" dirty="0"/>
              <a:t>EBVC: Diffusion, </a:t>
            </a:r>
            <a:r>
              <a:rPr lang="en-US" strike="sngStrike" dirty="0"/>
              <a:t>Non-Orthogonality</a:t>
            </a:r>
          </a:p>
        </p:txBody>
      </p:sp>
      <p:sp>
        <p:nvSpPr>
          <p:cNvPr id="3" name="Slide Number Placeholder 2">
            <a:extLst>
              <a:ext uri="{FF2B5EF4-FFF2-40B4-BE49-F238E27FC236}">
                <a16:creationId xmlns:a16="http://schemas.microsoft.com/office/drawing/2014/main" id="{393056BA-B480-1E93-3791-AF44DC335A4A}"/>
              </a:ext>
            </a:extLst>
          </p:cNvPr>
          <p:cNvSpPr>
            <a:spLocks noGrp="1"/>
          </p:cNvSpPr>
          <p:nvPr>
            <p:ph type="sldNum" sz="quarter" idx="10"/>
          </p:nvPr>
        </p:nvSpPr>
        <p:spPr/>
        <p:txBody>
          <a:bodyPr/>
          <a:lstStyle/>
          <a:p>
            <a:fld id="{4FAB73BC-B049-4115-A692-8D63A059BFB8}" type="slidenum">
              <a:rPr lang="en-US" smtClean="0"/>
              <a:pPr/>
              <a:t>35</a:t>
            </a:fld>
            <a:endParaRPr lang="en-US" dirty="0"/>
          </a:p>
        </p:txBody>
      </p:sp>
      <p:sp>
        <p:nvSpPr>
          <p:cNvPr id="4" name="Content Placeholder 3">
            <a:extLst>
              <a:ext uri="{FF2B5EF4-FFF2-40B4-BE49-F238E27FC236}">
                <a16:creationId xmlns:a16="http://schemas.microsoft.com/office/drawing/2014/main" id="{C3664D34-B5EB-735D-5137-B642A76CAC3A}"/>
              </a:ext>
            </a:extLst>
          </p:cNvPr>
          <p:cNvSpPr>
            <a:spLocks noGrp="1"/>
          </p:cNvSpPr>
          <p:nvPr>
            <p:ph sz="quarter" idx="11"/>
          </p:nvPr>
        </p:nvSpPr>
        <p:spPr>
          <a:xfrm>
            <a:off x="647700" y="1409700"/>
            <a:ext cx="11049000" cy="5448300"/>
          </a:xfrm>
        </p:spPr>
        <p:txBody>
          <a:bodyPr/>
          <a:lstStyle/>
          <a:p>
            <a:pPr marL="342900" indent="-342900">
              <a:buFont typeface="Arial" panose="020B0604020202020204" pitchFamily="34" charset="0"/>
              <a:buChar char="•"/>
            </a:pPr>
            <a:r>
              <a:rPr lang="en-US" dirty="0"/>
              <a:t>The edge-based operator:</a:t>
            </a:r>
          </a:p>
        </p:txBody>
      </p:sp>
      <p:pic>
        <p:nvPicPr>
          <p:cNvPr id="5" name="Picture 4">
            <a:extLst>
              <a:ext uri="{FF2B5EF4-FFF2-40B4-BE49-F238E27FC236}">
                <a16:creationId xmlns:a16="http://schemas.microsoft.com/office/drawing/2014/main" id="{4A715056-F196-41BF-A953-EF4B69DA9A17}"/>
              </a:ext>
            </a:extLst>
          </p:cNvPr>
          <p:cNvPicPr>
            <a:picLocks noChangeAspect="1"/>
          </p:cNvPicPr>
          <p:nvPr/>
        </p:nvPicPr>
        <p:blipFill>
          <a:blip r:embed="rId2"/>
          <a:stretch>
            <a:fillRect/>
          </a:stretch>
        </p:blipFill>
        <p:spPr>
          <a:xfrm>
            <a:off x="1190857" y="2352911"/>
            <a:ext cx="5981700" cy="774700"/>
          </a:xfrm>
          <a:prstGeom prst="rect">
            <a:avLst/>
          </a:prstGeom>
        </p:spPr>
      </p:pic>
      <p:pic>
        <p:nvPicPr>
          <p:cNvPr id="6" name="Picture 5">
            <a:extLst>
              <a:ext uri="{FF2B5EF4-FFF2-40B4-BE49-F238E27FC236}">
                <a16:creationId xmlns:a16="http://schemas.microsoft.com/office/drawing/2014/main" id="{4D2074C8-3A3F-67FB-EE05-8029516E96A1}"/>
              </a:ext>
            </a:extLst>
          </p:cNvPr>
          <p:cNvPicPr>
            <a:picLocks noChangeAspect="1"/>
          </p:cNvPicPr>
          <p:nvPr/>
        </p:nvPicPr>
        <p:blipFill>
          <a:blip r:embed="rId3"/>
          <a:stretch>
            <a:fillRect/>
          </a:stretch>
        </p:blipFill>
        <p:spPr>
          <a:xfrm>
            <a:off x="4391351" y="1229216"/>
            <a:ext cx="7518400" cy="762000"/>
          </a:xfrm>
          <a:prstGeom prst="rect">
            <a:avLst/>
          </a:prstGeom>
        </p:spPr>
      </p:pic>
      <p:cxnSp>
        <p:nvCxnSpPr>
          <p:cNvPr id="9" name="Straight Arrow Connector 8">
            <a:extLst>
              <a:ext uri="{FF2B5EF4-FFF2-40B4-BE49-F238E27FC236}">
                <a16:creationId xmlns:a16="http://schemas.microsoft.com/office/drawing/2014/main" id="{65BE8195-38BD-95CC-3F26-F020A6691E16}"/>
              </a:ext>
            </a:extLst>
          </p:cNvPr>
          <p:cNvCxnSpPr>
            <a:cxnSpLocks/>
          </p:cNvCxnSpPr>
          <p:nvPr/>
        </p:nvCxnSpPr>
        <p:spPr>
          <a:xfrm flipV="1">
            <a:off x="2107580" y="2072312"/>
            <a:ext cx="1092820" cy="13358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7D4D6494-B8A1-7E5A-AC72-B686FBEE11FD}"/>
              </a:ext>
            </a:extLst>
          </p:cNvPr>
          <p:cNvCxnSpPr>
            <a:cxnSpLocks/>
          </p:cNvCxnSpPr>
          <p:nvPr/>
        </p:nvCxnSpPr>
        <p:spPr>
          <a:xfrm flipV="1">
            <a:off x="4916061" y="2072312"/>
            <a:ext cx="1092820" cy="13358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F14355C5-35BE-FA07-9CBB-CF0E559D8B5F}"/>
              </a:ext>
            </a:extLst>
          </p:cNvPr>
          <p:cNvPicPr>
            <a:picLocks noChangeAspect="1"/>
          </p:cNvPicPr>
          <p:nvPr/>
        </p:nvPicPr>
        <p:blipFill>
          <a:blip r:embed="rId4"/>
          <a:stretch>
            <a:fillRect/>
          </a:stretch>
        </p:blipFill>
        <p:spPr>
          <a:xfrm>
            <a:off x="9148031" y="2435461"/>
            <a:ext cx="2298700" cy="609600"/>
          </a:xfrm>
          <a:prstGeom prst="rect">
            <a:avLst/>
          </a:prstGeom>
        </p:spPr>
      </p:pic>
      <p:cxnSp>
        <p:nvCxnSpPr>
          <p:cNvPr id="13" name="Straight Arrow Connector 12">
            <a:extLst>
              <a:ext uri="{FF2B5EF4-FFF2-40B4-BE49-F238E27FC236}">
                <a16:creationId xmlns:a16="http://schemas.microsoft.com/office/drawing/2014/main" id="{2AEC0BF5-7E1F-9B56-BFAC-C85BD6291057}"/>
              </a:ext>
            </a:extLst>
          </p:cNvPr>
          <p:cNvCxnSpPr>
            <a:cxnSpLocks/>
          </p:cNvCxnSpPr>
          <p:nvPr/>
        </p:nvCxnSpPr>
        <p:spPr>
          <a:xfrm>
            <a:off x="7414485" y="2740261"/>
            <a:ext cx="148357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63725BBD-0D5F-E0E9-D5EC-5CF44430A704}"/>
              </a:ext>
            </a:extLst>
          </p:cNvPr>
          <p:cNvCxnSpPr/>
          <p:nvPr/>
        </p:nvCxnSpPr>
        <p:spPr>
          <a:xfrm>
            <a:off x="289935" y="4136467"/>
            <a:ext cx="4572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Oval 21">
            <a:extLst>
              <a:ext uri="{FF2B5EF4-FFF2-40B4-BE49-F238E27FC236}">
                <a16:creationId xmlns:a16="http://schemas.microsoft.com/office/drawing/2014/main" id="{BEDEEF60-98EC-EFBF-7624-EC5D585DA6F6}"/>
              </a:ext>
            </a:extLst>
          </p:cNvPr>
          <p:cNvSpPr/>
          <p:nvPr/>
        </p:nvSpPr>
        <p:spPr>
          <a:xfrm>
            <a:off x="198495" y="4072237"/>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774EB756-95EF-8796-1CBB-6D4B4E6E96BE}"/>
              </a:ext>
            </a:extLst>
          </p:cNvPr>
          <p:cNvSpPr/>
          <p:nvPr/>
        </p:nvSpPr>
        <p:spPr>
          <a:xfrm>
            <a:off x="4770495" y="4035707"/>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87799211-8B4E-DE18-FAB3-79EF0BAF9340}"/>
              </a:ext>
            </a:extLst>
          </p:cNvPr>
          <p:cNvSpPr/>
          <p:nvPr/>
        </p:nvSpPr>
        <p:spPr>
          <a:xfrm>
            <a:off x="2484495" y="4044707"/>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riangle 24">
            <a:extLst>
              <a:ext uri="{FF2B5EF4-FFF2-40B4-BE49-F238E27FC236}">
                <a16:creationId xmlns:a16="http://schemas.microsoft.com/office/drawing/2014/main" id="{439A05D8-1B9D-148A-D1D3-7EA58EB878C4}"/>
              </a:ext>
            </a:extLst>
          </p:cNvPr>
          <p:cNvSpPr/>
          <p:nvPr/>
        </p:nvSpPr>
        <p:spPr>
          <a:xfrm>
            <a:off x="3694901" y="4080365"/>
            <a:ext cx="9144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riangle 25">
            <a:extLst>
              <a:ext uri="{FF2B5EF4-FFF2-40B4-BE49-F238E27FC236}">
                <a16:creationId xmlns:a16="http://schemas.microsoft.com/office/drawing/2014/main" id="{9B1042E7-3A99-E44A-3434-2CC7CF361FF9}"/>
              </a:ext>
            </a:extLst>
          </p:cNvPr>
          <p:cNvSpPr/>
          <p:nvPr/>
        </p:nvSpPr>
        <p:spPr>
          <a:xfrm>
            <a:off x="1347471" y="4073710"/>
            <a:ext cx="9144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15772BA5-0382-DA59-29DA-DDD3A95A3DC4}"/>
              </a:ext>
            </a:extLst>
          </p:cNvPr>
          <p:cNvSpPr txBox="1"/>
          <p:nvPr/>
        </p:nvSpPr>
        <p:spPr>
          <a:xfrm>
            <a:off x="51729" y="3704953"/>
            <a:ext cx="476412" cy="369332"/>
          </a:xfrm>
          <a:prstGeom prst="rect">
            <a:avLst/>
          </a:prstGeom>
          <a:noFill/>
        </p:spPr>
        <p:txBody>
          <a:bodyPr wrap="none" rtlCol="0">
            <a:spAutoFit/>
          </a:bodyPr>
          <a:lstStyle/>
          <a:p>
            <a:r>
              <a:rPr lang="en-US" dirty="0"/>
              <a:t>j-1</a:t>
            </a:r>
          </a:p>
        </p:txBody>
      </p:sp>
      <p:sp>
        <p:nvSpPr>
          <p:cNvPr id="28" name="TextBox 27">
            <a:extLst>
              <a:ext uri="{FF2B5EF4-FFF2-40B4-BE49-F238E27FC236}">
                <a16:creationId xmlns:a16="http://schemas.microsoft.com/office/drawing/2014/main" id="{D7B9831B-F153-0AA9-BAC1-0EFFDFD3C400}"/>
              </a:ext>
            </a:extLst>
          </p:cNvPr>
          <p:cNvSpPr txBox="1"/>
          <p:nvPr/>
        </p:nvSpPr>
        <p:spPr>
          <a:xfrm>
            <a:off x="2441122" y="3704953"/>
            <a:ext cx="269626" cy="369332"/>
          </a:xfrm>
          <a:prstGeom prst="rect">
            <a:avLst/>
          </a:prstGeom>
          <a:noFill/>
        </p:spPr>
        <p:txBody>
          <a:bodyPr wrap="none" rtlCol="0">
            <a:spAutoFit/>
          </a:bodyPr>
          <a:lstStyle/>
          <a:p>
            <a:r>
              <a:rPr lang="en-US" dirty="0"/>
              <a:t>j</a:t>
            </a:r>
          </a:p>
        </p:txBody>
      </p:sp>
      <p:sp>
        <p:nvSpPr>
          <p:cNvPr id="29" name="TextBox 28">
            <a:extLst>
              <a:ext uri="{FF2B5EF4-FFF2-40B4-BE49-F238E27FC236}">
                <a16:creationId xmlns:a16="http://schemas.microsoft.com/office/drawing/2014/main" id="{03547690-DB09-010C-5A46-7E711ED1849E}"/>
              </a:ext>
            </a:extLst>
          </p:cNvPr>
          <p:cNvSpPr txBox="1"/>
          <p:nvPr/>
        </p:nvSpPr>
        <p:spPr>
          <a:xfrm>
            <a:off x="4623729" y="3684384"/>
            <a:ext cx="513282" cy="369332"/>
          </a:xfrm>
          <a:prstGeom prst="rect">
            <a:avLst/>
          </a:prstGeom>
          <a:noFill/>
        </p:spPr>
        <p:txBody>
          <a:bodyPr wrap="none" rtlCol="0">
            <a:spAutoFit/>
          </a:bodyPr>
          <a:lstStyle/>
          <a:p>
            <a:r>
              <a:rPr lang="en-US" dirty="0"/>
              <a:t>j+1</a:t>
            </a:r>
          </a:p>
        </p:txBody>
      </p:sp>
      <p:sp>
        <p:nvSpPr>
          <p:cNvPr id="30" name="TextBox 29">
            <a:extLst>
              <a:ext uri="{FF2B5EF4-FFF2-40B4-BE49-F238E27FC236}">
                <a16:creationId xmlns:a16="http://schemas.microsoft.com/office/drawing/2014/main" id="{016774A5-500A-54B8-8A90-60EAE8449AD0}"/>
              </a:ext>
            </a:extLst>
          </p:cNvPr>
          <p:cNvSpPr txBox="1"/>
          <p:nvPr/>
        </p:nvSpPr>
        <p:spPr>
          <a:xfrm>
            <a:off x="3529700" y="3675383"/>
            <a:ext cx="537327" cy="276999"/>
          </a:xfrm>
          <a:prstGeom prst="rect">
            <a:avLst/>
          </a:prstGeom>
          <a:noFill/>
        </p:spPr>
        <p:txBody>
          <a:bodyPr wrap="none" rtlCol="0">
            <a:spAutoFit/>
          </a:bodyPr>
          <a:lstStyle/>
          <a:p>
            <a:r>
              <a:rPr lang="en-US" baseline="-25000" dirty="0"/>
              <a:t>j+1/2</a:t>
            </a:r>
          </a:p>
        </p:txBody>
      </p:sp>
      <p:sp>
        <p:nvSpPr>
          <p:cNvPr id="31" name="TextBox 30">
            <a:extLst>
              <a:ext uri="{FF2B5EF4-FFF2-40B4-BE49-F238E27FC236}">
                <a16:creationId xmlns:a16="http://schemas.microsoft.com/office/drawing/2014/main" id="{132B787B-32A4-CB7D-F5FD-0CC2EA6C9727}"/>
              </a:ext>
            </a:extLst>
          </p:cNvPr>
          <p:cNvSpPr txBox="1"/>
          <p:nvPr/>
        </p:nvSpPr>
        <p:spPr>
          <a:xfrm>
            <a:off x="1124987" y="3689027"/>
            <a:ext cx="498855" cy="276999"/>
          </a:xfrm>
          <a:prstGeom prst="rect">
            <a:avLst/>
          </a:prstGeom>
          <a:noFill/>
        </p:spPr>
        <p:txBody>
          <a:bodyPr wrap="none" rtlCol="0">
            <a:spAutoFit/>
          </a:bodyPr>
          <a:lstStyle/>
          <a:p>
            <a:r>
              <a:rPr lang="en-US" baseline="-25000" dirty="0"/>
              <a:t>j-1/2</a:t>
            </a:r>
          </a:p>
        </p:txBody>
      </p:sp>
      <p:pic>
        <p:nvPicPr>
          <p:cNvPr id="37" name="Picture 36">
            <a:extLst>
              <a:ext uri="{FF2B5EF4-FFF2-40B4-BE49-F238E27FC236}">
                <a16:creationId xmlns:a16="http://schemas.microsoft.com/office/drawing/2014/main" id="{8BADE4C2-3553-30BF-6AEA-E17EE8EF1C79}"/>
              </a:ext>
            </a:extLst>
          </p:cNvPr>
          <p:cNvPicPr>
            <a:picLocks noChangeAspect="1"/>
          </p:cNvPicPr>
          <p:nvPr/>
        </p:nvPicPr>
        <p:blipFill>
          <a:blip r:embed="rId5"/>
          <a:stretch>
            <a:fillRect/>
          </a:stretch>
        </p:blipFill>
        <p:spPr>
          <a:xfrm>
            <a:off x="8050617" y="4302942"/>
            <a:ext cx="4076700" cy="609600"/>
          </a:xfrm>
          <a:prstGeom prst="rect">
            <a:avLst/>
          </a:prstGeom>
        </p:spPr>
      </p:pic>
      <p:sp>
        <p:nvSpPr>
          <p:cNvPr id="38" name="Left Brace 37">
            <a:extLst>
              <a:ext uri="{FF2B5EF4-FFF2-40B4-BE49-F238E27FC236}">
                <a16:creationId xmlns:a16="http://schemas.microsoft.com/office/drawing/2014/main" id="{C05D8E93-266A-F542-87F5-8C8C8D3BEE92}"/>
              </a:ext>
            </a:extLst>
          </p:cNvPr>
          <p:cNvSpPr/>
          <p:nvPr/>
        </p:nvSpPr>
        <p:spPr>
          <a:xfrm>
            <a:off x="7815924" y="4272164"/>
            <a:ext cx="391369" cy="190454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42" name="Picture 41">
            <a:extLst>
              <a:ext uri="{FF2B5EF4-FFF2-40B4-BE49-F238E27FC236}">
                <a16:creationId xmlns:a16="http://schemas.microsoft.com/office/drawing/2014/main" id="{2F9357BE-B62B-0B6B-7785-B17A6A69E8B2}"/>
              </a:ext>
            </a:extLst>
          </p:cNvPr>
          <p:cNvPicPr>
            <a:picLocks noChangeAspect="1"/>
          </p:cNvPicPr>
          <p:nvPr/>
        </p:nvPicPr>
        <p:blipFill>
          <a:blip r:embed="rId6"/>
          <a:stretch>
            <a:fillRect/>
          </a:stretch>
        </p:blipFill>
        <p:spPr>
          <a:xfrm>
            <a:off x="8073481" y="5448495"/>
            <a:ext cx="4089400" cy="609600"/>
          </a:xfrm>
          <a:prstGeom prst="rect">
            <a:avLst/>
          </a:prstGeom>
        </p:spPr>
      </p:pic>
      <p:pic>
        <p:nvPicPr>
          <p:cNvPr id="44" name="Picture 43">
            <a:extLst>
              <a:ext uri="{FF2B5EF4-FFF2-40B4-BE49-F238E27FC236}">
                <a16:creationId xmlns:a16="http://schemas.microsoft.com/office/drawing/2014/main" id="{B252D371-BBB4-1897-AD28-7B5EA252C2EC}"/>
              </a:ext>
            </a:extLst>
          </p:cNvPr>
          <p:cNvPicPr>
            <a:picLocks noChangeAspect="1"/>
          </p:cNvPicPr>
          <p:nvPr/>
        </p:nvPicPr>
        <p:blipFill>
          <a:blip r:embed="rId7"/>
          <a:stretch>
            <a:fillRect/>
          </a:stretch>
        </p:blipFill>
        <p:spPr>
          <a:xfrm>
            <a:off x="49502" y="4927091"/>
            <a:ext cx="7772400" cy="518160"/>
          </a:xfrm>
          <a:prstGeom prst="rect">
            <a:avLst/>
          </a:prstGeom>
        </p:spPr>
      </p:pic>
      <p:pic>
        <p:nvPicPr>
          <p:cNvPr id="46" name="Picture 45">
            <a:extLst>
              <a:ext uri="{FF2B5EF4-FFF2-40B4-BE49-F238E27FC236}">
                <a16:creationId xmlns:a16="http://schemas.microsoft.com/office/drawing/2014/main" id="{CFFDDC37-CCEC-E942-9520-E754686D5F9B}"/>
              </a:ext>
            </a:extLst>
          </p:cNvPr>
          <p:cNvPicPr>
            <a:picLocks noChangeAspect="1"/>
          </p:cNvPicPr>
          <p:nvPr/>
        </p:nvPicPr>
        <p:blipFill>
          <a:blip r:embed="rId8"/>
          <a:stretch>
            <a:fillRect/>
          </a:stretch>
        </p:blipFill>
        <p:spPr>
          <a:xfrm>
            <a:off x="5502916" y="3936127"/>
            <a:ext cx="1295400" cy="292100"/>
          </a:xfrm>
          <a:prstGeom prst="rect">
            <a:avLst/>
          </a:prstGeom>
        </p:spPr>
      </p:pic>
      <p:pic>
        <p:nvPicPr>
          <p:cNvPr id="50" name="Picture 49">
            <a:extLst>
              <a:ext uri="{FF2B5EF4-FFF2-40B4-BE49-F238E27FC236}">
                <a16:creationId xmlns:a16="http://schemas.microsoft.com/office/drawing/2014/main" id="{8DBA829E-3302-15A5-68BF-6AF92F73ACB5}"/>
              </a:ext>
            </a:extLst>
          </p:cNvPr>
          <p:cNvPicPr>
            <a:picLocks noChangeAspect="1"/>
          </p:cNvPicPr>
          <p:nvPr/>
        </p:nvPicPr>
        <p:blipFill>
          <a:blip r:embed="rId9"/>
          <a:stretch>
            <a:fillRect/>
          </a:stretch>
        </p:blipFill>
        <p:spPr>
          <a:xfrm>
            <a:off x="1725945" y="5993257"/>
            <a:ext cx="3416300" cy="609600"/>
          </a:xfrm>
          <a:prstGeom prst="rect">
            <a:avLst/>
          </a:prstGeom>
        </p:spPr>
      </p:pic>
      <p:sp>
        <p:nvSpPr>
          <p:cNvPr id="51" name="Rectangle 50">
            <a:extLst>
              <a:ext uri="{FF2B5EF4-FFF2-40B4-BE49-F238E27FC236}">
                <a16:creationId xmlns:a16="http://schemas.microsoft.com/office/drawing/2014/main" id="{785B5AE5-3872-141B-D981-8A624BDFF7EE}"/>
              </a:ext>
            </a:extLst>
          </p:cNvPr>
          <p:cNvSpPr/>
          <p:nvPr/>
        </p:nvSpPr>
        <p:spPr>
          <a:xfrm>
            <a:off x="2675489" y="5756701"/>
            <a:ext cx="4939374" cy="271006"/>
          </a:xfrm>
          <a:prstGeom prst="rect">
            <a:avLst/>
          </a:prstGeom>
          <a:solidFill>
            <a:schemeClr val="accent1">
              <a:alpha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State n or n+1</a:t>
            </a:r>
          </a:p>
        </p:txBody>
      </p:sp>
    </p:spTree>
    <p:extLst>
      <p:ext uri="{BB962C8B-B14F-4D97-AF65-F5344CB8AC3E}">
        <p14:creationId xmlns:p14="http://schemas.microsoft.com/office/powerpoint/2010/main" val="42282717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3E9851-9932-3BFB-8759-F8D32455727B}"/>
              </a:ext>
            </a:extLst>
          </p:cNvPr>
          <p:cNvSpPr>
            <a:spLocks noGrp="1"/>
          </p:cNvSpPr>
          <p:nvPr>
            <p:ph type="title"/>
          </p:nvPr>
        </p:nvSpPr>
        <p:spPr/>
        <p:txBody>
          <a:bodyPr/>
          <a:lstStyle/>
          <a:p>
            <a:r>
              <a:rPr lang="en-US" dirty="0"/>
              <a:t>(Projected) Nodal Gradient Operator</a:t>
            </a:r>
          </a:p>
        </p:txBody>
      </p:sp>
      <p:sp>
        <p:nvSpPr>
          <p:cNvPr id="3" name="Slide Number Placeholder 2">
            <a:extLst>
              <a:ext uri="{FF2B5EF4-FFF2-40B4-BE49-F238E27FC236}">
                <a16:creationId xmlns:a16="http://schemas.microsoft.com/office/drawing/2014/main" id="{57D60D4C-B457-ECE7-7116-377E7283AB65}"/>
              </a:ext>
            </a:extLst>
          </p:cNvPr>
          <p:cNvSpPr>
            <a:spLocks noGrp="1"/>
          </p:cNvSpPr>
          <p:nvPr>
            <p:ph type="sldNum" sz="quarter" idx="10"/>
          </p:nvPr>
        </p:nvSpPr>
        <p:spPr/>
        <p:txBody>
          <a:bodyPr/>
          <a:lstStyle/>
          <a:p>
            <a:fld id="{4FAB73BC-B049-4115-A692-8D63A059BFB8}" type="slidenum">
              <a:rPr lang="en-US" smtClean="0"/>
              <a:pPr/>
              <a:t>36</a:t>
            </a:fld>
            <a:endParaRPr lang="en-US" dirty="0"/>
          </a:p>
        </p:txBody>
      </p:sp>
      <p:sp>
        <p:nvSpPr>
          <p:cNvPr id="4" name="Content Placeholder 3">
            <a:extLst>
              <a:ext uri="{FF2B5EF4-FFF2-40B4-BE49-F238E27FC236}">
                <a16:creationId xmlns:a16="http://schemas.microsoft.com/office/drawing/2014/main" id="{6F1D3B12-35E5-A86C-D847-C6DA519287C8}"/>
              </a:ext>
            </a:extLst>
          </p:cNvPr>
          <p:cNvSpPr>
            <a:spLocks noGrp="1"/>
          </p:cNvSpPr>
          <p:nvPr>
            <p:ph sz="quarter" idx="11"/>
          </p:nvPr>
        </p:nvSpPr>
        <p:spPr/>
        <p:txBody>
          <a:bodyPr/>
          <a:lstStyle/>
          <a:p>
            <a:pPr marL="342900" indent="-342900">
              <a:buFont typeface="Arial" panose="020B0604020202020204" pitchFamily="34" charset="0"/>
              <a:buChar char="•"/>
            </a:pPr>
            <a:r>
              <a:rPr lang="en-US" dirty="0"/>
              <a:t>Recall, that the edge-based diffusion operator, and as we will see in future lectures for some choices for the advection operator, a nodal gradient is required</a:t>
            </a:r>
          </a:p>
          <a:p>
            <a:endParaRPr lang="en-US" dirty="0"/>
          </a:p>
        </p:txBody>
      </p:sp>
      <p:sp>
        <p:nvSpPr>
          <p:cNvPr id="5" name="Content Placeholder 3">
            <a:extLst>
              <a:ext uri="{FF2B5EF4-FFF2-40B4-BE49-F238E27FC236}">
                <a16:creationId xmlns:a16="http://schemas.microsoft.com/office/drawing/2014/main" id="{6275B951-EC28-DA1E-157E-8494713D5125}"/>
              </a:ext>
            </a:extLst>
          </p:cNvPr>
          <p:cNvSpPr txBox="1">
            <a:spLocks/>
          </p:cNvSpPr>
          <p:nvPr/>
        </p:nvSpPr>
        <p:spPr>
          <a:xfrm>
            <a:off x="4637000" y="2440757"/>
            <a:ext cx="6610674" cy="4610100"/>
          </a:xfrm>
          <a:prstGeom prst="rect">
            <a:avLst/>
          </a:prstGeom>
        </p:spPr>
        <p:txBody>
          <a:bodyPr vert="horz" lIns="0" tIns="45720" rIns="0" bIns="45720" rtlCol="0">
            <a:normAutofit/>
          </a:bodyPr>
          <a:lstStyle>
            <a:lvl1pPr marL="0" indent="0" algn="l" defTabSz="914400" rtl="0" eaLnBrk="1" latinLnBrk="0" hangingPunct="1">
              <a:lnSpc>
                <a:spcPct val="90000"/>
              </a:lnSpc>
              <a:spcBef>
                <a:spcPts val="1000"/>
              </a:spcBef>
              <a:buClr>
                <a:schemeClr val="accent1"/>
              </a:buClr>
              <a:buFont typeface="Arial" panose="020B0604020202020204" pitchFamily="34" charset="0"/>
              <a:buNone/>
              <a:defRPr sz="20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38404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8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56692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6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74980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4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4pPr>
            <a:lvl5pPr marL="93268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2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dirty="0"/>
              <a:t>First, the gradient of a function (other than linear) is discontinuous, i.e., the value at a shared element face depends on which element is used to compute the gradient</a:t>
            </a:r>
          </a:p>
          <a:p>
            <a:endParaRPr lang="en-US" dirty="0"/>
          </a:p>
          <a:p>
            <a:pPr marL="342900" indent="-342900">
              <a:buFont typeface="Arial" panose="020B0604020202020204" pitchFamily="34" charset="0"/>
              <a:buChar char="•"/>
            </a:pPr>
            <a:r>
              <a:rPr lang="en-US" dirty="0"/>
              <a:t>Therefore, we can view the nodal gradient a continuous at the nodes and discontinuous within the elements</a:t>
            </a:r>
          </a:p>
          <a:p>
            <a:pPr marL="342900" indent="-342900">
              <a:buFont typeface="Arial" panose="020B0604020202020204" pitchFamily="34" charset="0"/>
              <a:buChar char="•"/>
            </a:pPr>
            <a:endParaRPr lang="en-US" dirty="0"/>
          </a:p>
          <a:p>
            <a:r>
              <a:rPr lang="en-US" dirty="0"/>
              <a:t>Let’s minimize this difference:</a:t>
            </a:r>
          </a:p>
          <a:p>
            <a:r>
              <a:rPr lang="en-US" dirty="0"/>
              <a:t>by solving:</a:t>
            </a:r>
          </a:p>
          <a:p>
            <a:endParaRPr lang="en-US" dirty="0"/>
          </a:p>
        </p:txBody>
      </p:sp>
      <p:pic>
        <p:nvPicPr>
          <p:cNvPr id="6" name="Picture 5">
            <a:extLst>
              <a:ext uri="{FF2B5EF4-FFF2-40B4-BE49-F238E27FC236}">
                <a16:creationId xmlns:a16="http://schemas.microsoft.com/office/drawing/2014/main" id="{21440C23-7B55-E2E6-4063-11EDD4312AB0}"/>
              </a:ext>
            </a:extLst>
          </p:cNvPr>
          <p:cNvPicPr>
            <a:picLocks noChangeAspect="1"/>
          </p:cNvPicPr>
          <p:nvPr/>
        </p:nvPicPr>
        <p:blipFill rotWithShape="1">
          <a:blip r:embed="rId2"/>
          <a:srcRect l="42742"/>
          <a:stretch/>
        </p:blipFill>
        <p:spPr>
          <a:xfrm>
            <a:off x="421683" y="2787656"/>
            <a:ext cx="3519907" cy="3457937"/>
          </a:xfrm>
          <a:prstGeom prst="rect">
            <a:avLst/>
          </a:prstGeom>
        </p:spPr>
      </p:pic>
      <p:grpSp>
        <p:nvGrpSpPr>
          <p:cNvPr id="20" name="Group 19">
            <a:extLst>
              <a:ext uri="{FF2B5EF4-FFF2-40B4-BE49-F238E27FC236}">
                <a16:creationId xmlns:a16="http://schemas.microsoft.com/office/drawing/2014/main" id="{84B02D54-266A-F817-53D5-978FF794A3BD}"/>
              </a:ext>
            </a:extLst>
          </p:cNvPr>
          <p:cNvGrpSpPr/>
          <p:nvPr/>
        </p:nvGrpSpPr>
        <p:grpSpPr>
          <a:xfrm>
            <a:off x="7304923" y="3354834"/>
            <a:ext cx="2097359" cy="1152333"/>
            <a:chOff x="7226682" y="3717460"/>
            <a:chExt cx="2097359" cy="1152333"/>
          </a:xfrm>
        </p:grpSpPr>
        <p:sp>
          <p:nvSpPr>
            <p:cNvPr id="13" name="Arc 12">
              <a:extLst>
                <a:ext uri="{FF2B5EF4-FFF2-40B4-BE49-F238E27FC236}">
                  <a16:creationId xmlns:a16="http://schemas.microsoft.com/office/drawing/2014/main" id="{B105C936-821B-4BCE-FF99-8CFE8C40E8DD}"/>
                </a:ext>
              </a:extLst>
            </p:cNvPr>
            <p:cNvSpPr/>
            <p:nvPr/>
          </p:nvSpPr>
          <p:spPr>
            <a:xfrm rot="16200000">
              <a:off x="8009424" y="3555176"/>
              <a:ext cx="891835" cy="1737399"/>
            </a:xfrm>
            <a:prstGeom prst="arc">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Oval 13">
              <a:extLst>
                <a:ext uri="{FF2B5EF4-FFF2-40B4-BE49-F238E27FC236}">
                  <a16:creationId xmlns:a16="http://schemas.microsoft.com/office/drawing/2014/main" id="{A8EF3BC2-6357-F5C3-35F1-409AFD8FCC7E}"/>
                </a:ext>
              </a:extLst>
            </p:cNvPr>
            <p:cNvSpPr/>
            <p:nvPr/>
          </p:nvSpPr>
          <p:spPr>
            <a:xfrm>
              <a:off x="7548872" y="437235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15EDB932-B5D8-89B9-B46F-5646900C1B5B}"/>
                </a:ext>
              </a:extLst>
            </p:cNvPr>
            <p:cNvSpPr/>
            <p:nvPr/>
          </p:nvSpPr>
          <p:spPr>
            <a:xfrm>
              <a:off x="7973415" y="4002236"/>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91A10640-D536-C810-F7A6-BE42DE602AFB}"/>
                </a:ext>
              </a:extLst>
            </p:cNvPr>
            <p:cNvSpPr/>
            <p:nvPr/>
          </p:nvSpPr>
          <p:spPr>
            <a:xfrm>
              <a:off x="8397958" y="3926037"/>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Connector 16">
              <a:extLst>
                <a:ext uri="{FF2B5EF4-FFF2-40B4-BE49-F238E27FC236}">
                  <a16:creationId xmlns:a16="http://schemas.microsoft.com/office/drawing/2014/main" id="{D2E8A31F-43DF-D8E3-E4F4-EDC2C062EBA7}"/>
                </a:ext>
              </a:extLst>
            </p:cNvPr>
            <p:cNvCxnSpPr>
              <a:cxnSpLocks/>
            </p:cNvCxnSpPr>
            <p:nvPr/>
          </p:nvCxnSpPr>
          <p:spPr>
            <a:xfrm flipV="1">
              <a:off x="7388383" y="3863071"/>
              <a:ext cx="1220032" cy="345594"/>
            </a:xfrm>
            <a:prstGeom prst="line">
              <a:avLst/>
            </a:prstGeom>
            <a:ln w="15875">
              <a:solidFill>
                <a:srgbClr val="000000"/>
              </a:solidFill>
              <a:prstDash val="sysDash"/>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0D147CE8-42C4-6B4F-A721-22DD15AED714}"/>
                </a:ext>
              </a:extLst>
            </p:cNvPr>
            <p:cNvCxnSpPr>
              <a:cxnSpLocks/>
            </p:cNvCxnSpPr>
            <p:nvPr/>
          </p:nvCxnSpPr>
          <p:spPr>
            <a:xfrm flipV="1">
              <a:off x="7396730" y="3717460"/>
              <a:ext cx="944949" cy="898507"/>
            </a:xfrm>
            <a:prstGeom prst="line">
              <a:avLst/>
            </a:prstGeom>
            <a:ln>
              <a:solidFill>
                <a:srgbClr val="C00000"/>
              </a:solidFill>
              <a:prstDash val="sysDash"/>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00DE9923-0122-A74B-1724-D80A89215994}"/>
                </a:ext>
              </a:extLst>
            </p:cNvPr>
            <p:cNvCxnSpPr>
              <a:cxnSpLocks/>
            </p:cNvCxnSpPr>
            <p:nvPr/>
          </p:nvCxnSpPr>
          <p:spPr>
            <a:xfrm flipV="1">
              <a:off x="7226682" y="3926037"/>
              <a:ext cx="1536316" cy="229774"/>
            </a:xfrm>
            <a:prstGeom prst="line">
              <a:avLst/>
            </a:prstGeom>
            <a:ln>
              <a:solidFill>
                <a:srgbClr val="C00000"/>
              </a:solidFill>
              <a:prstDash val="sysDash"/>
            </a:ln>
          </p:spPr>
          <p:style>
            <a:lnRef idx="1">
              <a:schemeClr val="accent1"/>
            </a:lnRef>
            <a:fillRef idx="0">
              <a:schemeClr val="accent1"/>
            </a:fillRef>
            <a:effectRef idx="0">
              <a:schemeClr val="accent1"/>
            </a:effectRef>
            <a:fontRef idx="minor">
              <a:schemeClr val="tx1"/>
            </a:fontRef>
          </p:style>
        </p:cxnSp>
      </p:grpSp>
      <p:pic>
        <p:nvPicPr>
          <p:cNvPr id="21" name="Picture 20">
            <a:extLst>
              <a:ext uri="{FF2B5EF4-FFF2-40B4-BE49-F238E27FC236}">
                <a16:creationId xmlns:a16="http://schemas.microsoft.com/office/drawing/2014/main" id="{CD7023FA-1748-45D6-9FDD-0F1F60FB7C32}"/>
              </a:ext>
            </a:extLst>
          </p:cNvPr>
          <p:cNvPicPr>
            <a:picLocks noChangeAspect="1"/>
          </p:cNvPicPr>
          <p:nvPr/>
        </p:nvPicPr>
        <p:blipFill>
          <a:blip r:embed="rId3"/>
          <a:stretch>
            <a:fillRect/>
          </a:stretch>
        </p:blipFill>
        <p:spPr>
          <a:xfrm>
            <a:off x="8328937" y="5188314"/>
            <a:ext cx="2095500" cy="749300"/>
          </a:xfrm>
          <a:prstGeom prst="rect">
            <a:avLst/>
          </a:prstGeom>
        </p:spPr>
      </p:pic>
      <p:pic>
        <p:nvPicPr>
          <p:cNvPr id="23" name="Picture 22">
            <a:extLst>
              <a:ext uri="{FF2B5EF4-FFF2-40B4-BE49-F238E27FC236}">
                <a16:creationId xmlns:a16="http://schemas.microsoft.com/office/drawing/2014/main" id="{3C9D0632-A186-0E91-7573-4C50CFCF251F}"/>
              </a:ext>
            </a:extLst>
          </p:cNvPr>
          <p:cNvPicPr>
            <a:picLocks noChangeAspect="1"/>
          </p:cNvPicPr>
          <p:nvPr/>
        </p:nvPicPr>
        <p:blipFill>
          <a:blip r:embed="rId4"/>
          <a:stretch>
            <a:fillRect/>
          </a:stretch>
        </p:blipFill>
        <p:spPr>
          <a:xfrm>
            <a:off x="5166637" y="6155344"/>
            <a:ext cx="3162300" cy="673100"/>
          </a:xfrm>
          <a:prstGeom prst="rect">
            <a:avLst/>
          </a:prstGeom>
        </p:spPr>
      </p:pic>
      <p:pic>
        <p:nvPicPr>
          <p:cNvPr id="24" name="Picture 23">
            <a:extLst>
              <a:ext uri="{FF2B5EF4-FFF2-40B4-BE49-F238E27FC236}">
                <a16:creationId xmlns:a16="http://schemas.microsoft.com/office/drawing/2014/main" id="{A9C5DBE0-82B0-4B02-BA45-9E801D1F5104}"/>
              </a:ext>
            </a:extLst>
          </p:cNvPr>
          <p:cNvPicPr>
            <a:picLocks noChangeAspect="1"/>
          </p:cNvPicPr>
          <p:nvPr/>
        </p:nvPicPr>
        <p:blipFill>
          <a:blip r:embed="rId5"/>
          <a:stretch>
            <a:fillRect/>
          </a:stretch>
        </p:blipFill>
        <p:spPr>
          <a:xfrm>
            <a:off x="9052127" y="6071721"/>
            <a:ext cx="2438400" cy="647700"/>
          </a:xfrm>
          <a:prstGeom prst="rect">
            <a:avLst/>
          </a:prstGeom>
        </p:spPr>
      </p:pic>
      <p:cxnSp>
        <p:nvCxnSpPr>
          <p:cNvPr id="26" name="Straight Arrow Connector 25">
            <a:extLst>
              <a:ext uri="{FF2B5EF4-FFF2-40B4-BE49-F238E27FC236}">
                <a16:creationId xmlns:a16="http://schemas.microsoft.com/office/drawing/2014/main" id="{3DF36921-6BEB-694F-705E-EBE12CCEC325}"/>
              </a:ext>
            </a:extLst>
          </p:cNvPr>
          <p:cNvCxnSpPr/>
          <p:nvPr/>
        </p:nvCxnSpPr>
        <p:spPr>
          <a:xfrm>
            <a:off x="8419920" y="6452266"/>
            <a:ext cx="43865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EB13E3A3-D14F-9710-F9A8-04813E511590}"/>
              </a:ext>
            </a:extLst>
          </p:cNvPr>
          <p:cNvSpPr txBox="1"/>
          <p:nvPr/>
        </p:nvSpPr>
        <p:spPr>
          <a:xfrm>
            <a:off x="2898183" y="6664271"/>
            <a:ext cx="0" cy="0"/>
          </a:xfrm>
          <a:prstGeom prst="rect">
            <a:avLst/>
          </a:prstGeom>
        </p:spPr>
        <p:txBody>
          <a:bodyPr vert="horz" wrap="none" lIns="91440" tIns="45720" rIns="91440" bIns="45720" rtlCol="0">
            <a:noAutofit/>
          </a:bodyPr>
          <a:lstStyle/>
          <a:p>
            <a:pPr algn="l"/>
            <a:endParaRPr lang="en-US" dirty="0"/>
          </a:p>
        </p:txBody>
      </p:sp>
    </p:spTree>
    <p:extLst>
      <p:ext uri="{BB962C8B-B14F-4D97-AF65-F5344CB8AC3E}">
        <p14:creationId xmlns:p14="http://schemas.microsoft.com/office/powerpoint/2010/main" val="3034609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D3636C-4817-F3A7-E58F-6D048BB6A221}"/>
              </a:ext>
            </a:extLst>
          </p:cNvPr>
          <p:cNvSpPr>
            <a:spLocks noGrp="1"/>
          </p:cNvSpPr>
          <p:nvPr>
            <p:ph type="title"/>
          </p:nvPr>
        </p:nvSpPr>
        <p:spPr/>
        <p:txBody>
          <a:bodyPr/>
          <a:lstStyle/>
          <a:p>
            <a:r>
              <a:rPr lang="en-US" dirty="0"/>
              <a:t>EBVC: Diffusion, Non-Orthogonality; Code</a:t>
            </a:r>
          </a:p>
        </p:txBody>
      </p:sp>
      <p:sp>
        <p:nvSpPr>
          <p:cNvPr id="3" name="Slide Number Placeholder 2">
            <a:extLst>
              <a:ext uri="{FF2B5EF4-FFF2-40B4-BE49-F238E27FC236}">
                <a16:creationId xmlns:a16="http://schemas.microsoft.com/office/drawing/2014/main" id="{BFCE6222-70D1-0DD0-A203-261172664706}"/>
              </a:ext>
            </a:extLst>
          </p:cNvPr>
          <p:cNvSpPr>
            <a:spLocks noGrp="1"/>
          </p:cNvSpPr>
          <p:nvPr>
            <p:ph type="sldNum" sz="quarter" idx="10"/>
          </p:nvPr>
        </p:nvSpPr>
        <p:spPr/>
        <p:txBody>
          <a:bodyPr/>
          <a:lstStyle/>
          <a:p>
            <a:fld id="{4FAB73BC-B049-4115-A692-8D63A059BFB8}" type="slidenum">
              <a:rPr lang="en-US" smtClean="0"/>
              <a:pPr/>
              <a:t>37</a:t>
            </a:fld>
            <a:endParaRPr lang="en-US" dirty="0"/>
          </a:p>
        </p:txBody>
      </p:sp>
      <p:sp>
        <p:nvSpPr>
          <p:cNvPr id="4" name="Content Placeholder 3">
            <a:extLst>
              <a:ext uri="{FF2B5EF4-FFF2-40B4-BE49-F238E27FC236}">
                <a16:creationId xmlns:a16="http://schemas.microsoft.com/office/drawing/2014/main" id="{3C969DBB-544E-064F-36DA-50312E247366}"/>
              </a:ext>
            </a:extLst>
          </p:cNvPr>
          <p:cNvSpPr>
            <a:spLocks noGrp="1"/>
          </p:cNvSpPr>
          <p:nvPr>
            <p:ph sz="quarter" idx="11"/>
          </p:nvPr>
        </p:nvSpPr>
        <p:spPr>
          <a:xfrm>
            <a:off x="647700" y="1409700"/>
            <a:ext cx="11049000" cy="5448300"/>
          </a:xfrm>
        </p:spPr>
        <p:txBody>
          <a:bodyPr/>
          <a:lstStyle/>
          <a:p>
            <a:pPr marL="342900" indent="-342900">
              <a:buFont typeface="Arial" panose="020B0604020202020204" pitchFamily="34" charset="0"/>
              <a:buChar char="•"/>
            </a:pPr>
            <a:r>
              <a:rPr lang="en-US" dirty="0">
                <a:hlinkClick r:id="rId2"/>
              </a:rPr>
              <a:t>https://github.com/NaluCFD/Nalu/blob/master/src/AssembleScalarEdgeDiffSolverAlgorithm.C</a:t>
            </a:r>
            <a:r>
              <a:rPr lang="en-US" dirty="0"/>
              <a:t> </a:t>
            </a:r>
          </a:p>
        </p:txBody>
      </p:sp>
      <p:pic>
        <p:nvPicPr>
          <p:cNvPr id="8" name="Picture 7">
            <a:extLst>
              <a:ext uri="{FF2B5EF4-FFF2-40B4-BE49-F238E27FC236}">
                <a16:creationId xmlns:a16="http://schemas.microsoft.com/office/drawing/2014/main" id="{B259CACE-1AEC-12E0-05FD-24EA6BAB325D}"/>
              </a:ext>
            </a:extLst>
          </p:cNvPr>
          <p:cNvPicPr>
            <a:picLocks noChangeAspect="1"/>
          </p:cNvPicPr>
          <p:nvPr/>
        </p:nvPicPr>
        <p:blipFill>
          <a:blip r:embed="rId3"/>
          <a:stretch>
            <a:fillRect/>
          </a:stretch>
        </p:blipFill>
        <p:spPr>
          <a:xfrm>
            <a:off x="1473820" y="3128938"/>
            <a:ext cx="7772400" cy="1398260"/>
          </a:xfrm>
          <a:prstGeom prst="rect">
            <a:avLst/>
          </a:prstGeom>
        </p:spPr>
      </p:pic>
    </p:spTree>
    <p:extLst>
      <p:ext uri="{BB962C8B-B14F-4D97-AF65-F5344CB8AC3E}">
        <p14:creationId xmlns:p14="http://schemas.microsoft.com/office/powerpoint/2010/main" val="1231050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400649-A442-BA38-76B2-3C1FCB6766FB}"/>
              </a:ext>
            </a:extLst>
          </p:cNvPr>
          <p:cNvSpPr>
            <a:spLocks noGrp="1"/>
          </p:cNvSpPr>
          <p:nvPr>
            <p:ph type="title"/>
          </p:nvPr>
        </p:nvSpPr>
        <p:spPr/>
        <p:txBody>
          <a:bodyPr/>
          <a:lstStyle/>
          <a:p>
            <a:r>
              <a:rPr lang="en-US" dirty="0"/>
              <a:t>Typical Difficulties for a Two-State Scheme</a:t>
            </a:r>
          </a:p>
        </p:txBody>
      </p:sp>
      <p:sp>
        <p:nvSpPr>
          <p:cNvPr id="3" name="Slide Number Placeholder 2">
            <a:extLst>
              <a:ext uri="{FF2B5EF4-FFF2-40B4-BE49-F238E27FC236}">
                <a16:creationId xmlns:a16="http://schemas.microsoft.com/office/drawing/2014/main" id="{141652E2-719F-62B8-95EC-62C846C2189B}"/>
              </a:ext>
            </a:extLst>
          </p:cNvPr>
          <p:cNvSpPr>
            <a:spLocks noGrp="1"/>
          </p:cNvSpPr>
          <p:nvPr>
            <p:ph type="sldNum" sz="quarter" idx="10"/>
          </p:nvPr>
        </p:nvSpPr>
        <p:spPr/>
        <p:txBody>
          <a:bodyPr/>
          <a:lstStyle/>
          <a:p>
            <a:fld id="{4FAB73BC-B049-4115-A692-8D63A059BFB8}" type="slidenum">
              <a:rPr lang="en-US" smtClean="0"/>
              <a:pPr/>
              <a:t>38</a:t>
            </a:fld>
            <a:endParaRPr lang="en-US" dirty="0"/>
          </a:p>
        </p:txBody>
      </p:sp>
      <p:sp>
        <p:nvSpPr>
          <p:cNvPr id="4" name="Content Placeholder 3">
            <a:extLst>
              <a:ext uri="{FF2B5EF4-FFF2-40B4-BE49-F238E27FC236}">
                <a16:creationId xmlns:a16="http://schemas.microsoft.com/office/drawing/2014/main" id="{B9AC47A7-6C20-29EA-DE1F-C1296F699357}"/>
              </a:ext>
            </a:extLst>
          </p:cNvPr>
          <p:cNvSpPr>
            <a:spLocks noGrp="1"/>
          </p:cNvSpPr>
          <p:nvPr>
            <p:ph sz="quarter" idx="11"/>
          </p:nvPr>
        </p:nvSpPr>
        <p:spPr>
          <a:xfrm>
            <a:off x="647699" y="1409700"/>
            <a:ext cx="7138925" cy="5426812"/>
          </a:xfrm>
        </p:spPr>
        <p:txBody>
          <a:bodyPr>
            <a:normAutofit/>
          </a:bodyPr>
          <a:lstStyle/>
          <a:p>
            <a:pPr marL="342900" indent="-342900">
              <a:buFont typeface="Arial" panose="020B0604020202020204" pitchFamily="34" charset="0"/>
              <a:buChar char="•"/>
            </a:pPr>
            <a:r>
              <a:rPr lang="en-US" dirty="0"/>
              <a:t>With two points, only a linear basis can be used, therefore, unstructured CC and EBVC are limited to second-order spatial accuracy</a:t>
            </a:r>
          </a:p>
          <a:p>
            <a:pPr marL="342900" indent="-342900">
              <a:buFont typeface="Arial" panose="020B0604020202020204" pitchFamily="34" charset="0"/>
              <a:buChar char="•"/>
            </a:pPr>
            <a:r>
              <a:rPr lang="en-US" dirty="0"/>
              <a:t>Non-orthogonality, or the mis-alignment of the distance vector between the two ”L” and “R” states and the surface normal, is present</a:t>
            </a:r>
          </a:p>
          <a:p>
            <a:pPr marL="342900" indent="-342900">
              <a:buFont typeface="Arial" panose="020B0604020202020204" pitchFamily="34" charset="0"/>
              <a:buChar char="•"/>
            </a:pPr>
            <a:r>
              <a:rPr lang="en-US" dirty="0"/>
              <a:t>Both edge- and cell centered-based schemes show degraded accuracy of the diffusion operator on generalized unstructured meshes</a:t>
            </a:r>
          </a:p>
          <a:p>
            <a:pPr marL="342900" indent="-342900">
              <a:buFont typeface="Arial" panose="020B0604020202020204" pitchFamily="34" charset="0"/>
              <a:buChar char="•"/>
            </a:pPr>
            <a:r>
              <a:rPr lang="en-US" dirty="0"/>
              <a:t>Several non-orthogonality approaches are available, for the best source, see </a:t>
            </a:r>
            <a:r>
              <a:rPr lang="en-US" dirty="0" err="1"/>
              <a:t>Jasak</a:t>
            </a:r>
            <a:r>
              <a:rPr lang="en-US" dirty="0"/>
              <a:t> </a:t>
            </a:r>
          </a:p>
          <a:p>
            <a:pPr marL="726948" lvl="1" indent="-342900">
              <a:buFont typeface="Arial" panose="020B0604020202020204" pitchFamily="34" charset="0"/>
              <a:buChar char="•"/>
            </a:pPr>
            <a:r>
              <a:rPr lang="en-US" dirty="0" err="1"/>
              <a:t>Jasak</a:t>
            </a:r>
            <a:r>
              <a:rPr lang="en-US" dirty="0"/>
              <a:t>, “</a:t>
            </a:r>
            <a:r>
              <a:rPr lang="en-US" i="1" dirty="0"/>
              <a:t>Error analysis and error estimation for the finite volume method with applications to fluid flow</a:t>
            </a:r>
            <a:r>
              <a:rPr lang="en-US" dirty="0"/>
              <a:t>”, Imperial College Dissertation, 1996</a:t>
            </a:r>
          </a:p>
          <a:p>
            <a:pPr marL="726948" lvl="1" indent="-342900">
              <a:buFont typeface="Arial" panose="020B0604020202020204" pitchFamily="34" charset="0"/>
              <a:buChar char="•"/>
            </a:pPr>
            <a:r>
              <a:rPr lang="en-US" dirty="0"/>
              <a:t>Projected nodal gradient:</a:t>
            </a:r>
          </a:p>
          <a:p>
            <a:pPr marL="909828" lvl="2" indent="-342900">
              <a:buFont typeface="Arial" panose="020B0604020202020204" pitchFamily="34" charset="0"/>
              <a:buChar char="•"/>
            </a:pPr>
            <a:r>
              <a:rPr lang="en-US" dirty="0"/>
              <a:t>Expands stencil</a:t>
            </a:r>
          </a:p>
          <a:p>
            <a:pPr marL="909828" lvl="2" indent="-342900">
              <a:buFont typeface="Arial" panose="020B0604020202020204" pitchFamily="34" charset="0"/>
              <a:buChar char="•"/>
            </a:pPr>
            <a:r>
              <a:rPr lang="en-US" dirty="0"/>
              <a:t>Is generally used in a deferred correction context, i.e., any matrix contribution is lagged and only appears in the residual</a:t>
            </a:r>
          </a:p>
        </p:txBody>
      </p:sp>
      <p:cxnSp>
        <p:nvCxnSpPr>
          <p:cNvPr id="5" name="Straight Connector 4">
            <a:extLst>
              <a:ext uri="{FF2B5EF4-FFF2-40B4-BE49-F238E27FC236}">
                <a16:creationId xmlns:a16="http://schemas.microsoft.com/office/drawing/2014/main" id="{1BB5A258-5DD5-9CC6-2055-4FFB61450690}"/>
              </a:ext>
            </a:extLst>
          </p:cNvPr>
          <p:cNvCxnSpPr/>
          <p:nvPr/>
        </p:nvCxnSpPr>
        <p:spPr>
          <a:xfrm flipV="1">
            <a:off x="7969234" y="990794"/>
            <a:ext cx="1623774" cy="6829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0F4279C5-200E-8FAE-A64E-C38CA517E1FB}"/>
              </a:ext>
            </a:extLst>
          </p:cNvPr>
          <p:cNvCxnSpPr/>
          <p:nvPr/>
        </p:nvCxnSpPr>
        <p:spPr>
          <a:xfrm flipV="1">
            <a:off x="8270176" y="2140936"/>
            <a:ext cx="1666754" cy="5166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8A51EE7-EC32-B216-94B0-941023E5AC21}"/>
              </a:ext>
            </a:extLst>
          </p:cNvPr>
          <p:cNvCxnSpPr/>
          <p:nvPr/>
        </p:nvCxnSpPr>
        <p:spPr>
          <a:xfrm>
            <a:off x="9593008" y="990794"/>
            <a:ext cx="343922" cy="11501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68EC59D1-BC2E-F8D2-E914-E33CB6C7167C}"/>
              </a:ext>
            </a:extLst>
          </p:cNvPr>
          <p:cNvCxnSpPr/>
          <p:nvPr/>
        </p:nvCxnSpPr>
        <p:spPr>
          <a:xfrm>
            <a:off x="7957659" y="1673700"/>
            <a:ext cx="328674" cy="98384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96D8CAF5-0945-BF12-7E29-6FAC44A2D22E}"/>
              </a:ext>
            </a:extLst>
          </p:cNvPr>
          <p:cNvCxnSpPr/>
          <p:nvPr/>
        </p:nvCxnSpPr>
        <p:spPr>
          <a:xfrm>
            <a:off x="9936930" y="2148262"/>
            <a:ext cx="1306675" cy="5852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11238739-7909-7455-BFF4-FE3ACFC40663}"/>
              </a:ext>
            </a:extLst>
          </p:cNvPr>
          <p:cNvCxnSpPr/>
          <p:nvPr/>
        </p:nvCxnSpPr>
        <p:spPr>
          <a:xfrm>
            <a:off x="9604583" y="990794"/>
            <a:ext cx="1639022" cy="175001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1298E874-80BC-AF95-9C0A-BE0F90A9DDC1}"/>
              </a:ext>
            </a:extLst>
          </p:cNvPr>
          <p:cNvSpPr/>
          <p:nvPr/>
        </p:nvSpPr>
        <p:spPr>
          <a:xfrm>
            <a:off x="8872407" y="1749630"/>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8A0CD4CC-F4C8-F3D2-67C0-66E746DD1464}"/>
              </a:ext>
            </a:extLst>
          </p:cNvPr>
          <p:cNvSpPr/>
          <p:nvPr/>
        </p:nvSpPr>
        <p:spPr>
          <a:xfrm>
            <a:off x="10079548" y="1846169"/>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2EA42B50-F565-11A3-A21C-ADACC7493F1D}"/>
              </a:ext>
            </a:extLst>
          </p:cNvPr>
          <p:cNvSpPr txBox="1"/>
          <p:nvPr/>
        </p:nvSpPr>
        <p:spPr>
          <a:xfrm>
            <a:off x="10431352" y="1484257"/>
            <a:ext cx="490275" cy="369332"/>
          </a:xfrm>
          <a:prstGeom prst="rect">
            <a:avLst/>
          </a:prstGeom>
          <a:noFill/>
        </p:spPr>
        <p:txBody>
          <a:bodyPr wrap="square" rtlCol="0">
            <a:spAutoFit/>
          </a:bodyPr>
          <a:lstStyle/>
          <a:p>
            <a:r>
              <a:rPr lang="en-US" dirty="0" err="1"/>
              <a:t>n</a:t>
            </a:r>
            <a:r>
              <a:rPr lang="en-US" baseline="-25000" dirty="0" err="1"/>
              <a:t>j</a:t>
            </a:r>
            <a:endParaRPr lang="en-US" baseline="-25000" dirty="0"/>
          </a:p>
        </p:txBody>
      </p:sp>
      <p:cxnSp>
        <p:nvCxnSpPr>
          <p:cNvPr id="14" name="Straight Connector 13">
            <a:extLst>
              <a:ext uri="{FF2B5EF4-FFF2-40B4-BE49-F238E27FC236}">
                <a16:creationId xmlns:a16="http://schemas.microsoft.com/office/drawing/2014/main" id="{E5D78A9F-7436-F1AD-1C09-03D535243EE7}"/>
              </a:ext>
            </a:extLst>
          </p:cNvPr>
          <p:cNvCxnSpPr/>
          <p:nvPr/>
        </p:nvCxnSpPr>
        <p:spPr>
          <a:xfrm flipH="1">
            <a:off x="9844720" y="1750729"/>
            <a:ext cx="609305" cy="131061"/>
          </a:xfrm>
          <a:prstGeom prst="line">
            <a:avLst/>
          </a:prstGeom>
          <a:ln w="25400">
            <a:solidFill>
              <a:schemeClr val="tx1"/>
            </a:solidFill>
            <a:prstDash val="solid"/>
            <a:headEnd type="stealth"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31925A89-3D1B-D289-0612-27209DEA0DF0}"/>
              </a:ext>
            </a:extLst>
          </p:cNvPr>
          <p:cNvSpPr txBox="1"/>
          <p:nvPr/>
        </p:nvSpPr>
        <p:spPr>
          <a:xfrm>
            <a:off x="9218405" y="1491589"/>
            <a:ext cx="709474" cy="369332"/>
          </a:xfrm>
          <a:prstGeom prst="rect">
            <a:avLst/>
          </a:prstGeom>
          <a:noFill/>
        </p:spPr>
        <p:txBody>
          <a:bodyPr wrap="square" rtlCol="0">
            <a:spAutoFit/>
          </a:bodyPr>
          <a:lstStyle/>
          <a:p>
            <a:r>
              <a:rPr lang="en-US" dirty="0" err="1">
                <a:latin typeface="symbol" charset="2"/>
              </a:rPr>
              <a:t>D</a:t>
            </a:r>
            <a:r>
              <a:rPr lang="en-US"/>
              <a:t>x</a:t>
            </a:r>
            <a:r>
              <a:rPr lang="en-US" baseline="-25000"/>
              <a:t>j</a:t>
            </a:r>
            <a:endParaRPr lang="en-US" baseline="-25000" dirty="0"/>
          </a:p>
        </p:txBody>
      </p:sp>
      <p:cxnSp>
        <p:nvCxnSpPr>
          <p:cNvPr id="16" name="Straight Connector 15">
            <a:extLst>
              <a:ext uri="{FF2B5EF4-FFF2-40B4-BE49-F238E27FC236}">
                <a16:creationId xmlns:a16="http://schemas.microsoft.com/office/drawing/2014/main" id="{DC8C2513-B7F1-C017-9F92-2398B82E161D}"/>
              </a:ext>
            </a:extLst>
          </p:cNvPr>
          <p:cNvCxnSpPr/>
          <p:nvPr/>
        </p:nvCxnSpPr>
        <p:spPr>
          <a:xfrm flipH="1" flipV="1">
            <a:off x="8963765" y="1860026"/>
            <a:ext cx="1252363" cy="54753"/>
          </a:xfrm>
          <a:prstGeom prst="line">
            <a:avLst/>
          </a:prstGeom>
          <a:ln w="25400">
            <a:solidFill>
              <a:schemeClr val="tx1"/>
            </a:solidFill>
            <a:prstDash val="sysDash"/>
            <a:headEnd type="stealth" w="lg" len="med"/>
            <a:tailEnd type="none" w="lg" len="med"/>
          </a:ln>
        </p:spPr>
        <p:style>
          <a:lnRef idx="1">
            <a:schemeClr val="accent1"/>
          </a:lnRef>
          <a:fillRef idx="0">
            <a:schemeClr val="accent1"/>
          </a:fillRef>
          <a:effectRef idx="0">
            <a:schemeClr val="accent1"/>
          </a:effectRef>
          <a:fontRef idx="minor">
            <a:schemeClr val="tx1"/>
          </a:fontRef>
        </p:style>
      </p:cxnSp>
      <p:sp>
        <p:nvSpPr>
          <p:cNvPr id="17" name="Triangle 16">
            <a:extLst>
              <a:ext uri="{FF2B5EF4-FFF2-40B4-BE49-F238E27FC236}">
                <a16:creationId xmlns:a16="http://schemas.microsoft.com/office/drawing/2014/main" id="{95B6CAAC-D895-5A31-D0CA-74F83B266E2F}"/>
              </a:ext>
            </a:extLst>
          </p:cNvPr>
          <p:cNvSpPr/>
          <p:nvPr/>
        </p:nvSpPr>
        <p:spPr>
          <a:xfrm>
            <a:off x="9744679" y="1555960"/>
            <a:ext cx="9144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02BAA4F3-8A91-E317-BBF5-3EAE21D944D6}"/>
              </a:ext>
            </a:extLst>
          </p:cNvPr>
          <p:cNvCxnSpPr/>
          <p:nvPr/>
        </p:nvCxnSpPr>
        <p:spPr>
          <a:xfrm flipH="1">
            <a:off x="8836411" y="4150052"/>
            <a:ext cx="4740" cy="684059"/>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D95BBC76-DF5D-7E87-73A7-BE1EF9EBAD68}"/>
              </a:ext>
            </a:extLst>
          </p:cNvPr>
          <p:cNvCxnSpPr/>
          <p:nvPr/>
        </p:nvCxnSpPr>
        <p:spPr>
          <a:xfrm flipH="1">
            <a:off x="8839308" y="4846424"/>
            <a:ext cx="4740" cy="684059"/>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95C6D786-BD3C-BF26-BF5F-57BBD6EEE20C}"/>
              </a:ext>
            </a:extLst>
          </p:cNvPr>
          <p:cNvCxnSpPr/>
          <p:nvPr/>
        </p:nvCxnSpPr>
        <p:spPr>
          <a:xfrm flipV="1">
            <a:off x="8841151" y="5522672"/>
            <a:ext cx="724209" cy="3100"/>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0BC5D7D-1659-EFA5-F30E-AF40F707B0A1}"/>
              </a:ext>
            </a:extLst>
          </p:cNvPr>
          <p:cNvCxnSpPr/>
          <p:nvPr/>
        </p:nvCxnSpPr>
        <p:spPr>
          <a:xfrm flipH="1">
            <a:off x="10249375" y="4149386"/>
            <a:ext cx="0" cy="684725"/>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6DF082F-637D-4BCB-3AAB-2918102EFA90}"/>
              </a:ext>
            </a:extLst>
          </p:cNvPr>
          <p:cNvCxnSpPr/>
          <p:nvPr/>
        </p:nvCxnSpPr>
        <p:spPr>
          <a:xfrm flipV="1">
            <a:off x="9560052" y="4132777"/>
            <a:ext cx="724209" cy="3100"/>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94BBF73-EA37-CDDD-B865-8C8159B50221}"/>
              </a:ext>
            </a:extLst>
          </p:cNvPr>
          <p:cNvCxnSpPr/>
          <p:nvPr/>
        </p:nvCxnSpPr>
        <p:spPr>
          <a:xfrm flipV="1">
            <a:off x="8863245" y="4131679"/>
            <a:ext cx="724209" cy="3100"/>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826271F5-8C52-EAFB-7286-A115DC84E3E0}"/>
              </a:ext>
            </a:extLst>
          </p:cNvPr>
          <p:cNvCxnSpPr/>
          <p:nvPr/>
        </p:nvCxnSpPr>
        <p:spPr>
          <a:xfrm flipH="1" flipV="1">
            <a:off x="8186913" y="4878935"/>
            <a:ext cx="2743200" cy="0"/>
          </a:xfrm>
          <a:prstGeom prst="line">
            <a:avLst/>
          </a:prstGeom>
          <a:ln>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63D79D4E-4814-55B9-A29E-745EB3E71318}"/>
              </a:ext>
            </a:extLst>
          </p:cNvPr>
          <p:cNvCxnSpPr/>
          <p:nvPr/>
        </p:nvCxnSpPr>
        <p:spPr>
          <a:xfrm>
            <a:off x="9564304" y="3647828"/>
            <a:ext cx="3268" cy="2433877"/>
          </a:xfrm>
          <a:prstGeom prst="line">
            <a:avLst/>
          </a:prstGeom>
          <a:ln>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26" name="Oval 25">
            <a:extLst>
              <a:ext uri="{FF2B5EF4-FFF2-40B4-BE49-F238E27FC236}">
                <a16:creationId xmlns:a16="http://schemas.microsoft.com/office/drawing/2014/main" id="{0A850A6C-E04E-F74C-E6A7-A6C3062D233D}"/>
              </a:ext>
            </a:extLst>
          </p:cNvPr>
          <p:cNvSpPr/>
          <p:nvPr/>
        </p:nvSpPr>
        <p:spPr>
          <a:xfrm>
            <a:off x="10945905" y="4798523"/>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A96D6D00-0635-EC47-543F-712CF1F2531D}"/>
              </a:ext>
            </a:extLst>
          </p:cNvPr>
          <p:cNvSpPr/>
          <p:nvPr/>
        </p:nvSpPr>
        <p:spPr>
          <a:xfrm>
            <a:off x="8005934" y="4798523"/>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10D47EFC-CDDD-40D4-0620-4FB64D039259}"/>
              </a:ext>
            </a:extLst>
          </p:cNvPr>
          <p:cNvSpPr/>
          <p:nvPr/>
        </p:nvSpPr>
        <p:spPr>
          <a:xfrm>
            <a:off x="9499282" y="6081705"/>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36FC7A42-A2AE-5134-8429-D201B5EA3230}"/>
              </a:ext>
            </a:extLst>
          </p:cNvPr>
          <p:cNvSpPr/>
          <p:nvPr/>
        </p:nvSpPr>
        <p:spPr>
          <a:xfrm>
            <a:off x="9475920" y="4798523"/>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D4D9CE3A-492C-8332-A4A0-8852C79B1F9A}"/>
              </a:ext>
            </a:extLst>
          </p:cNvPr>
          <p:cNvSpPr/>
          <p:nvPr/>
        </p:nvSpPr>
        <p:spPr>
          <a:xfrm>
            <a:off x="9475920" y="3464308"/>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Straight Connector 30">
            <a:extLst>
              <a:ext uri="{FF2B5EF4-FFF2-40B4-BE49-F238E27FC236}">
                <a16:creationId xmlns:a16="http://schemas.microsoft.com/office/drawing/2014/main" id="{BD380532-39FC-D0C1-1310-4B3F6A14E45D}"/>
              </a:ext>
            </a:extLst>
          </p:cNvPr>
          <p:cNvCxnSpPr/>
          <p:nvPr/>
        </p:nvCxnSpPr>
        <p:spPr>
          <a:xfrm flipH="1">
            <a:off x="10121572" y="4839516"/>
            <a:ext cx="127803" cy="452965"/>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B796EEAF-B8E3-E125-0A4D-4B92C1B7444C}"/>
              </a:ext>
            </a:extLst>
          </p:cNvPr>
          <p:cNvCxnSpPr/>
          <p:nvPr/>
        </p:nvCxnSpPr>
        <p:spPr>
          <a:xfrm flipH="1">
            <a:off x="9593188" y="5280379"/>
            <a:ext cx="528383" cy="245784"/>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sp>
        <p:nvSpPr>
          <p:cNvPr id="33" name="Triangle 32">
            <a:extLst>
              <a:ext uri="{FF2B5EF4-FFF2-40B4-BE49-F238E27FC236}">
                <a16:creationId xmlns:a16="http://schemas.microsoft.com/office/drawing/2014/main" id="{0FD7DE22-467E-B4EA-8E3F-A1F7CA6E96DE}"/>
              </a:ext>
            </a:extLst>
          </p:cNvPr>
          <p:cNvSpPr/>
          <p:nvPr/>
        </p:nvSpPr>
        <p:spPr>
          <a:xfrm>
            <a:off x="9533942" y="4089187"/>
            <a:ext cx="9144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riangle 33">
            <a:extLst>
              <a:ext uri="{FF2B5EF4-FFF2-40B4-BE49-F238E27FC236}">
                <a16:creationId xmlns:a16="http://schemas.microsoft.com/office/drawing/2014/main" id="{32FFC32D-C7ED-0B73-FD1E-382FE113AC27}"/>
              </a:ext>
            </a:extLst>
          </p:cNvPr>
          <p:cNvSpPr/>
          <p:nvPr/>
        </p:nvSpPr>
        <p:spPr>
          <a:xfrm>
            <a:off x="10196176" y="4807477"/>
            <a:ext cx="9144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riangle 34">
            <a:extLst>
              <a:ext uri="{FF2B5EF4-FFF2-40B4-BE49-F238E27FC236}">
                <a16:creationId xmlns:a16="http://schemas.microsoft.com/office/drawing/2014/main" id="{967090EA-66CF-11B0-EC7A-FA26056AF3E7}"/>
              </a:ext>
            </a:extLst>
          </p:cNvPr>
          <p:cNvSpPr/>
          <p:nvPr/>
        </p:nvSpPr>
        <p:spPr>
          <a:xfrm>
            <a:off x="8795431" y="4819211"/>
            <a:ext cx="9144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riangle 35">
            <a:extLst>
              <a:ext uri="{FF2B5EF4-FFF2-40B4-BE49-F238E27FC236}">
                <a16:creationId xmlns:a16="http://schemas.microsoft.com/office/drawing/2014/main" id="{0AEEBCF6-7F9D-9AC7-F5AB-FAE1F6C39C59}"/>
              </a:ext>
            </a:extLst>
          </p:cNvPr>
          <p:cNvSpPr/>
          <p:nvPr/>
        </p:nvSpPr>
        <p:spPr>
          <a:xfrm>
            <a:off x="9535943" y="5490753"/>
            <a:ext cx="9144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C63CB0DD-339E-821D-ECB9-38850E0E16D7}"/>
              </a:ext>
            </a:extLst>
          </p:cNvPr>
          <p:cNvSpPr/>
          <p:nvPr/>
        </p:nvSpPr>
        <p:spPr>
          <a:xfrm>
            <a:off x="9493816" y="3484104"/>
            <a:ext cx="164984" cy="2670213"/>
          </a:xfrm>
          <a:prstGeom prst="rect">
            <a:avLst/>
          </a:prstGeom>
          <a:solidFill>
            <a:schemeClr val="accent1">
              <a:alpha val="10000"/>
            </a:schemeClr>
          </a:solidFill>
          <a:ln>
            <a:solidFill>
              <a:srgbClr val="00B050"/>
            </a:solidFill>
          </a:ln>
          <a:effectLst>
            <a:outerShdw blurRad="50800" dist="50800" dir="5400000" algn="ctr" rotWithShape="0">
              <a:srgbClr val="000000">
                <a:alpha val="2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3C5525CD-F35E-A41F-723A-DCF97AAFF304}"/>
              </a:ext>
            </a:extLst>
          </p:cNvPr>
          <p:cNvSpPr/>
          <p:nvPr/>
        </p:nvSpPr>
        <p:spPr>
          <a:xfrm rot="5400000">
            <a:off x="9531239" y="3441830"/>
            <a:ext cx="188286" cy="2878639"/>
          </a:xfrm>
          <a:prstGeom prst="rect">
            <a:avLst/>
          </a:prstGeom>
          <a:solidFill>
            <a:schemeClr val="accent1">
              <a:alpha val="10000"/>
            </a:schemeClr>
          </a:solidFill>
          <a:ln>
            <a:solidFill>
              <a:srgbClr val="00B050"/>
            </a:solidFill>
          </a:ln>
          <a:effectLst>
            <a:outerShdw blurRad="50800" dist="50800" dir="5400000" algn="ctr" rotWithShape="0">
              <a:srgbClr val="000000">
                <a:alpha val="2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3885EAB4-C4FC-F60F-E2A2-2846D37ABF03}"/>
              </a:ext>
            </a:extLst>
          </p:cNvPr>
          <p:cNvSpPr txBox="1"/>
          <p:nvPr/>
        </p:nvSpPr>
        <p:spPr>
          <a:xfrm>
            <a:off x="10249374" y="4493348"/>
            <a:ext cx="490275" cy="369332"/>
          </a:xfrm>
          <a:prstGeom prst="rect">
            <a:avLst/>
          </a:prstGeom>
          <a:noFill/>
        </p:spPr>
        <p:txBody>
          <a:bodyPr wrap="square" rtlCol="0">
            <a:spAutoFit/>
          </a:bodyPr>
          <a:lstStyle/>
          <a:p>
            <a:r>
              <a:rPr lang="en-US" dirty="0" err="1"/>
              <a:t>n</a:t>
            </a:r>
            <a:r>
              <a:rPr lang="en-US" baseline="-25000" dirty="0" err="1"/>
              <a:t>j</a:t>
            </a:r>
            <a:endParaRPr lang="en-US" baseline="-25000" dirty="0"/>
          </a:p>
        </p:txBody>
      </p:sp>
      <p:cxnSp>
        <p:nvCxnSpPr>
          <p:cNvPr id="40" name="Straight Connector 39">
            <a:extLst>
              <a:ext uri="{FF2B5EF4-FFF2-40B4-BE49-F238E27FC236}">
                <a16:creationId xmlns:a16="http://schemas.microsoft.com/office/drawing/2014/main" id="{0EADEF6D-EC12-A75D-32BC-D80C0463F157}"/>
              </a:ext>
            </a:extLst>
          </p:cNvPr>
          <p:cNvCxnSpPr/>
          <p:nvPr/>
        </p:nvCxnSpPr>
        <p:spPr>
          <a:xfrm flipH="1" flipV="1">
            <a:off x="10249375" y="4920432"/>
            <a:ext cx="431985" cy="86900"/>
          </a:xfrm>
          <a:prstGeom prst="line">
            <a:avLst/>
          </a:prstGeom>
          <a:ln w="25400">
            <a:solidFill>
              <a:schemeClr val="tx1"/>
            </a:solidFill>
            <a:prstDash val="solid"/>
            <a:headEnd type="stealth" w="lg" len="med"/>
            <a:tailEnd type="none" w="lg" len="med"/>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ED96F8DD-A394-12EB-4861-01F244CB942B}"/>
              </a:ext>
            </a:extLst>
          </p:cNvPr>
          <p:cNvSpPr txBox="1"/>
          <p:nvPr/>
        </p:nvSpPr>
        <p:spPr>
          <a:xfrm>
            <a:off x="9573069" y="4478972"/>
            <a:ext cx="434802" cy="369332"/>
          </a:xfrm>
          <a:prstGeom prst="rect">
            <a:avLst/>
          </a:prstGeom>
          <a:noFill/>
        </p:spPr>
        <p:txBody>
          <a:bodyPr wrap="square" rtlCol="0">
            <a:spAutoFit/>
          </a:bodyPr>
          <a:lstStyle/>
          <a:p>
            <a:r>
              <a:rPr lang="en-US" dirty="0"/>
              <a:t>T</a:t>
            </a:r>
            <a:r>
              <a:rPr lang="en-US" baseline="-25000" dirty="0"/>
              <a:t>L</a:t>
            </a:r>
          </a:p>
        </p:txBody>
      </p:sp>
      <p:sp>
        <p:nvSpPr>
          <p:cNvPr id="42" name="TextBox 41">
            <a:extLst>
              <a:ext uri="{FF2B5EF4-FFF2-40B4-BE49-F238E27FC236}">
                <a16:creationId xmlns:a16="http://schemas.microsoft.com/office/drawing/2014/main" id="{C9B75F87-4664-9229-E956-6ABCB54CF27C}"/>
              </a:ext>
            </a:extLst>
          </p:cNvPr>
          <p:cNvSpPr txBox="1"/>
          <p:nvPr/>
        </p:nvSpPr>
        <p:spPr>
          <a:xfrm>
            <a:off x="10876592" y="4448483"/>
            <a:ext cx="434802" cy="369332"/>
          </a:xfrm>
          <a:prstGeom prst="rect">
            <a:avLst/>
          </a:prstGeom>
          <a:noFill/>
        </p:spPr>
        <p:txBody>
          <a:bodyPr wrap="square" rtlCol="0">
            <a:spAutoFit/>
          </a:bodyPr>
          <a:lstStyle/>
          <a:p>
            <a:r>
              <a:rPr lang="en-US" dirty="0"/>
              <a:t>T</a:t>
            </a:r>
            <a:r>
              <a:rPr lang="en-US" baseline="-25000" dirty="0"/>
              <a:t>R</a:t>
            </a:r>
          </a:p>
        </p:txBody>
      </p:sp>
    </p:spTree>
    <p:extLst>
      <p:ext uri="{BB962C8B-B14F-4D97-AF65-F5344CB8AC3E}">
        <p14:creationId xmlns:p14="http://schemas.microsoft.com/office/powerpoint/2010/main" val="2710200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8208E2-7524-4086-0743-FD6B0BA99455}"/>
              </a:ext>
            </a:extLst>
          </p:cNvPr>
          <p:cNvSpPr>
            <a:spLocks noGrp="1"/>
          </p:cNvSpPr>
          <p:nvPr>
            <p:ph type="title"/>
          </p:nvPr>
        </p:nvSpPr>
        <p:spPr/>
        <p:txBody>
          <a:bodyPr/>
          <a:lstStyle/>
          <a:p>
            <a:r>
              <a:rPr lang="en-US" dirty="0"/>
              <a:t>For Instance, Verification of The Diffusion Operator</a:t>
            </a:r>
          </a:p>
        </p:txBody>
      </p:sp>
      <p:sp>
        <p:nvSpPr>
          <p:cNvPr id="3" name="Slide Number Placeholder 2">
            <a:extLst>
              <a:ext uri="{FF2B5EF4-FFF2-40B4-BE49-F238E27FC236}">
                <a16:creationId xmlns:a16="http://schemas.microsoft.com/office/drawing/2014/main" id="{F482F962-FC92-7487-7BAE-EB5682D6DA1D}"/>
              </a:ext>
            </a:extLst>
          </p:cNvPr>
          <p:cNvSpPr>
            <a:spLocks noGrp="1"/>
          </p:cNvSpPr>
          <p:nvPr>
            <p:ph type="sldNum" sz="quarter" idx="10"/>
          </p:nvPr>
        </p:nvSpPr>
        <p:spPr/>
        <p:txBody>
          <a:bodyPr/>
          <a:lstStyle/>
          <a:p>
            <a:fld id="{4FAB73BC-B049-4115-A692-8D63A059BFB8}" type="slidenum">
              <a:rPr lang="en-US" smtClean="0"/>
              <a:pPr/>
              <a:t>39</a:t>
            </a:fld>
            <a:endParaRPr lang="en-US" dirty="0"/>
          </a:p>
        </p:txBody>
      </p:sp>
      <p:pic>
        <p:nvPicPr>
          <p:cNvPr id="6" name="Content Placeholder 5">
            <a:extLst>
              <a:ext uri="{FF2B5EF4-FFF2-40B4-BE49-F238E27FC236}">
                <a16:creationId xmlns:a16="http://schemas.microsoft.com/office/drawing/2014/main" id="{640B372C-90C6-FD6E-DDB7-37F8BB30A9CF}"/>
              </a:ext>
            </a:extLst>
          </p:cNvPr>
          <p:cNvPicPr>
            <a:picLocks noGrp="1" noChangeAspect="1"/>
          </p:cNvPicPr>
          <p:nvPr>
            <p:ph sz="quarter" idx="11"/>
          </p:nvPr>
        </p:nvPicPr>
        <p:blipFill>
          <a:blip r:embed="rId2">
            <a:extLst>
              <a:ext uri="{28A0092B-C50C-407E-A947-70E740481C1C}">
                <a14:useLocalDpi xmlns:a14="http://schemas.microsoft.com/office/drawing/2010/main" val="0"/>
              </a:ext>
            </a:extLst>
          </a:blip>
          <a:stretch>
            <a:fillRect/>
          </a:stretch>
        </p:blipFill>
        <p:spPr>
          <a:xfrm>
            <a:off x="6193112" y="1673088"/>
            <a:ext cx="5610829" cy="4610100"/>
          </a:xfrm>
        </p:spPr>
      </p:pic>
      <p:pic>
        <p:nvPicPr>
          <p:cNvPr id="8" name="Picture 7">
            <a:extLst>
              <a:ext uri="{FF2B5EF4-FFF2-40B4-BE49-F238E27FC236}">
                <a16:creationId xmlns:a16="http://schemas.microsoft.com/office/drawing/2014/main" id="{0CFA95A2-B7D1-77D2-10D7-9FB16F9DF360}"/>
              </a:ext>
            </a:extLst>
          </p:cNvPr>
          <p:cNvPicPr>
            <a:picLocks noChangeAspect="1"/>
          </p:cNvPicPr>
          <p:nvPr/>
        </p:nvPicPr>
        <p:blipFill rotWithShape="1">
          <a:blip r:embed="rId3">
            <a:extLst>
              <a:ext uri="{28A0092B-C50C-407E-A947-70E740481C1C}">
                <a14:useLocalDpi xmlns:a14="http://schemas.microsoft.com/office/drawing/2010/main" val="0"/>
              </a:ext>
            </a:extLst>
          </a:blip>
          <a:srcRect t="12936"/>
          <a:stretch/>
        </p:blipFill>
        <p:spPr>
          <a:xfrm>
            <a:off x="564573" y="1302327"/>
            <a:ext cx="5092700" cy="5351622"/>
          </a:xfrm>
          <a:prstGeom prst="rect">
            <a:avLst/>
          </a:prstGeom>
        </p:spPr>
      </p:pic>
    </p:spTree>
    <p:extLst>
      <p:ext uri="{BB962C8B-B14F-4D97-AF65-F5344CB8AC3E}">
        <p14:creationId xmlns:p14="http://schemas.microsoft.com/office/powerpoint/2010/main" val="37127245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357748-7BD9-86BD-98A2-EF7501FD12F5}"/>
              </a:ext>
            </a:extLst>
          </p:cNvPr>
          <p:cNvSpPr>
            <a:spLocks noGrp="1"/>
          </p:cNvSpPr>
          <p:nvPr>
            <p:ph type="title"/>
          </p:nvPr>
        </p:nvSpPr>
        <p:spPr/>
        <p:txBody>
          <a:bodyPr/>
          <a:lstStyle/>
          <a:p>
            <a:r>
              <a:rPr lang="en-US" dirty="0"/>
              <a:t>Three Finite Volume Stencils</a:t>
            </a:r>
          </a:p>
        </p:txBody>
      </p:sp>
      <p:sp>
        <p:nvSpPr>
          <p:cNvPr id="3" name="Slide Number Placeholder 2">
            <a:extLst>
              <a:ext uri="{FF2B5EF4-FFF2-40B4-BE49-F238E27FC236}">
                <a16:creationId xmlns:a16="http://schemas.microsoft.com/office/drawing/2014/main" id="{84F3D784-D8A4-CC71-10A1-9ECDBEBA559F}"/>
              </a:ext>
            </a:extLst>
          </p:cNvPr>
          <p:cNvSpPr>
            <a:spLocks noGrp="1"/>
          </p:cNvSpPr>
          <p:nvPr>
            <p:ph type="sldNum" sz="quarter" idx="10"/>
          </p:nvPr>
        </p:nvSpPr>
        <p:spPr/>
        <p:txBody>
          <a:bodyPr/>
          <a:lstStyle/>
          <a:p>
            <a:fld id="{4FAB73BC-B049-4115-A692-8D63A059BFB8}" type="slidenum">
              <a:rPr lang="en-US" smtClean="0"/>
              <a:pPr/>
              <a:t>4</a:t>
            </a:fld>
            <a:endParaRPr lang="en-US" dirty="0"/>
          </a:p>
        </p:txBody>
      </p:sp>
      <p:pic>
        <p:nvPicPr>
          <p:cNvPr id="6" name="Picture 5">
            <a:extLst>
              <a:ext uri="{FF2B5EF4-FFF2-40B4-BE49-F238E27FC236}">
                <a16:creationId xmlns:a16="http://schemas.microsoft.com/office/drawing/2014/main" id="{2F62480F-B14F-5D54-A261-3BEA57A7EA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1960" y="1036036"/>
            <a:ext cx="9231849" cy="5526049"/>
          </a:xfrm>
          <a:prstGeom prst="rect">
            <a:avLst/>
          </a:prstGeom>
        </p:spPr>
      </p:pic>
    </p:spTree>
    <p:extLst>
      <p:ext uri="{BB962C8B-B14F-4D97-AF65-F5344CB8AC3E}">
        <p14:creationId xmlns:p14="http://schemas.microsoft.com/office/powerpoint/2010/main" val="5344172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FDC9A5-DFEE-B722-8C5B-4D748DE364C7}"/>
              </a:ext>
            </a:extLst>
          </p:cNvPr>
          <p:cNvSpPr>
            <a:spLocks noGrp="1"/>
          </p:cNvSpPr>
          <p:nvPr>
            <p:ph type="title"/>
          </p:nvPr>
        </p:nvSpPr>
        <p:spPr/>
        <p:txBody>
          <a:bodyPr/>
          <a:lstStyle/>
          <a:p>
            <a:r>
              <a:rPr lang="en-US" dirty="0"/>
              <a:t>Arbitrary </a:t>
            </a:r>
            <a:r>
              <a:rPr lang="en-US" dirty="0" err="1"/>
              <a:t>Polyhedra</a:t>
            </a:r>
            <a:endParaRPr lang="en-US" dirty="0"/>
          </a:p>
        </p:txBody>
      </p:sp>
      <p:sp>
        <p:nvSpPr>
          <p:cNvPr id="3" name="Slide Number Placeholder 2">
            <a:extLst>
              <a:ext uri="{FF2B5EF4-FFF2-40B4-BE49-F238E27FC236}">
                <a16:creationId xmlns:a16="http://schemas.microsoft.com/office/drawing/2014/main" id="{BB1A6C1C-C064-7F98-A016-461D74A927DC}"/>
              </a:ext>
            </a:extLst>
          </p:cNvPr>
          <p:cNvSpPr>
            <a:spLocks noGrp="1"/>
          </p:cNvSpPr>
          <p:nvPr>
            <p:ph type="sldNum" sz="quarter" idx="10"/>
          </p:nvPr>
        </p:nvSpPr>
        <p:spPr/>
        <p:txBody>
          <a:bodyPr/>
          <a:lstStyle/>
          <a:p>
            <a:fld id="{4FAB73BC-B049-4115-A692-8D63A059BFB8}" type="slidenum">
              <a:rPr lang="en-US" smtClean="0"/>
              <a:pPr/>
              <a:t>40</a:t>
            </a:fld>
            <a:endParaRPr lang="en-US" dirty="0"/>
          </a:p>
        </p:txBody>
      </p:sp>
      <p:sp>
        <p:nvSpPr>
          <p:cNvPr id="4" name="Content Placeholder 3">
            <a:extLst>
              <a:ext uri="{FF2B5EF4-FFF2-40B4-BE49-F238E27FC236}">
                <a16:creationId xmlns:a16="http://schemas.microsoft.com/office/drawing/2014/main" id="{8DE20865-A8D6-A4A7-EAF0-BC1C85F8B7E4}"/>
              </a:ext>
            </a:extLst>
          </p:cNvPr>
          <p:cNvSpPr>
            <a:spLocks noGrp="1"/>
          </p:cNvSpPr>
          <p:nvPr>
            <p:ph sz="quarter" idx="11"/>
          </p:nvPr>
        </p:nvSpPr>
        <p:spPr/>
        <p:txBody>
          <a:bodyPr/>
          <a:lstStyle/>
          <a:p>
            <a:pPr marL="342900" indent="-342900">
              <a:buFont typeface="Arial" panose="020B0604020202020204" pitchFamily="34" charset="0"/>
              <a:buChar char="•"/>
            </a:pPr>
            <a:r>
              <a:rPr lang="en-US" dirty="0"/>
              <a:t>Thus far, we have described the element types as rather simple, e.g., Hex, Tet, Pyramid, and Wedge (or Prism)</a:t>
            </a:r>
          </a:p>
          <a:p>
            <a:pPr marL="342900" indent="-342900">
              <a:buFont typeface="Arial" panose="020B0604020202020204" pitchFamily="34" charset="0"/>
              <a:buChar char="•"/>
            </a:pPr>
            <a:r>
              <a:rPr lang="en-US" dirty="0"/>
              <a:t>What if the element type was arbitrary and designed to minimize non-orthogonality?</a:t>
            </a:r>
          </a:p>
          <a:p>
            <a:pPr marL="726948" lvl="1" indent="-342900">
              <a:buFont typeface="Arial" panose="020B0604020202020204" pitchFamily="34" charset="0"/>
              <a:buChar char="•"/>
            </a:pPr>
            <a:r>
              <a:rPr lang="en-US" dirty="0" err="1"/>
              <a:t>Bres</a:t>
            </a:r>
            <a:r>
              <a:rPr lang="en-US" dirty="0"/>
              <a:t> et al., “</a:t>
            </a:r>
            <a:r>
              <a:rPr lang="en-US" i="1" dirty="0">
                <a:solidFill>
                  <a:srgbClr val="000000"/>
                </a:solidFill>
                <a:effectLst/>
              </a:rPr>
              <a:t>Large-eddy simulations of co-annular turbulent jet using a Voronoi-based mesh generation framework</a:t>
            </a:r>
            <a:r>
              <a:rPr lang="en-US" dirty="0"/>
              <a:t>”, </a:t>
            </a:r>
            <a:r>
              <a:rPr lang="en-US" dirty="0">
                <a:solidFill>
                  <a:srgbClr val="000000"/>
                </a:solidFill>
                <a:effectLst/>
              </a:rPr>
              <a:t>2018 AIAA/CEAS Aeroacoustics Conference</a:t>
            </a:r>
          </a:p>
          <a:p>
            <a:pPr marL="726948" lvl="1" indent="-342900">
              <a:buFont typeface="Arial" panose="020B0604020202020204" pitchFamily="34" charset="0"/>
              <a:buChar char="•"/>
            </a:pPr>
            <a:r>
              <a:rPr lang="en-US" dirty="0">
                <a:solidFill>
                  <a:srgbClr val="000000"/>
                </a:solidFill>
              </a:rPr>
              <a:t>Two-state limited to second-order-in-space (extensions exist)</a:t>
            </a:r>
            <a:endParaRPr lang="en-US" dirty="0">
              <a:solidFill>
                <a:srgbClr val="000000"/>
              </a:solidFill>
              <a:effectLst/>
            </a:endParaRPr>
          </a:p>
        </p:txBody>
      </p:sp>
      <p:pic>
        <p:nvPicPr>
          <p:cNvPr id="6" name="Picture 5">
            <a:extLst>
              <a:ext uri="{FF2B5EF4-FFF2-40B4-BE49-F238E27FC236}">
                <a16:creationId xmlns:a16="http://schemas.microsoft.com/office/drawing/2014/main" id="{6ADA8004-DEA1-0E1F-688A-1B2EA58841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457346"/>
            <a:ext cx="7772400" cy="3393316"/>
          </a:xfrm>
          <a:prstGeom prst="rect">
            <a:avLst/>
          </a:prstGeom>
        </p:spPr>
      </p:pic>
      <p:pic>
        <p:nvPicPr>
          <p:cNvPr id="1026" name="Picture 2">
            <a:extLst>
              <a:ext uri="{FF2B5EF4-FFF2-40B4-BE49-F238E27FC236}">
                <a16:creationId xmlns:a16="http://schemas.microsoft.com/office/drawing/2014/main" id="{1E6F8F3F-6DAB-E6FF-5F9E-79EA6363E5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49983" y="3475922"/>
            <a:ext cx="4397298" cy="243282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4DFC86A9-F9C5-5FAD-9D7D-4F3C1A1B196A}"/>
              </a:ext>
            </a:extLst>
          </p:cNvPr>
          <p:cNvSpPr txBox="1"/>
          <p:nvPr/>
        </p:nvSpPr>
        <p:spPr>
          <a:xfrm>
            <a:off x="8051182" y="6188927"/>
            <a:ext cx="0" cy="0"/>
          </a:xfrm>
          <a:prstGeom prst="rect">
            <a:avLst/>
          </a:prstGeom>
        </p:spPr>
        <p:txBody>
          <a:bodyPr vert="horz" wrap="none" lIns="91440" tIns="45720" rIns="91440" bIns="45720" rtlCol="0">
            <a:noAutofit/>
          </a:bodyPr>
          <a:lstStyle/>
          <a:p>
            <a:pPr algn="l"/>
            <a:r>
              <a:rPr lang="en-US" dirty="0"/>
              <a:t>Ansys-based  arbitrary </a:t>
            </a:r>
            <a:r>
              <a:rPr lang="en-US" dirty="0" err="1"/>
              <a:t>polyhedra</a:t>
            </a:r>
            <a:r>
              <a:rPr lang="en-US" dirty="0"/>
              <a:t> </a:t>
            </a:r>
          </a:p>
          <a:p>
            <a:pPr algn="l"/>
            <a:r>
              <a:rPr lang="en-US" dirty="0"/>
              <a:t>Exercised by https://</a:t>
            </a:r>
            <a:r>
              <a:rPr lang="en-US" dirty="0" err="1"/>
              <a:t>cfd.ninja</a:t>
            </a:r>
            <a:endParaRPr lang="en-US" dirty="0"/>
          </a:p>
        </p:txBody>
      </p:sp>
    </p:spTree>
    <p:extLst>
      <p:ext uri="{BB962C8B-B14F-4D97-AF65-F5344CB8AC3E}">
        <p14:creationId xmlns:p14="http://schemas.microsoft.com/office/powerpoint/2010/main" val="176391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711C7E-7552-4BC1-3250-9F7D3A6CA6DC}"/>
              </a:ext>
            </a:extLst>
          </p:cNvPr>
          <p:cNvSpPr>
            <a:spLocks noGrp="1"/>
          </p:cNvSpPr>
          <p:nvPr>
            <p:ph type="title"/>
          </p:nvPr>
        </p:nvSpPr>
        <p:spPr/>
        <p:txBody>
          <a:bodyPr/>
          <a:lstStyle/>
          <a:p>
            <a:r>
              <a:rPr lang="en-US" dirty="0"/>
              <a:t>Simple One-D Diffusion Example</a:t>
            </a:r>
          </a:p>
        </p:txBody>
      </p:sp>
      <p:sp>
        <p:nvSpPr>
          <p:cNvPr id="3" name="Slide Number Placeholder 2">
            <a:extLst>
              <a:ext uri="{FF2B5EF4-FFF2-40B4-BE49-F238E27FC236}">
                <a16:creationId xmlns:a16="http://schemas.microsoft.com/office/drawing/2014/main" id="{2D3FE8A7-C302-EEF7-795E-A2035F0E5429}"/>
              </a:ext>
            </a:extLst>
          </p:cNvPr>
          <p:cNvSpPr>
            <a:spLocks noGrp="1"/>
          </p:cNvSpPr>
          <p:nvPr>
            <p:ph type="sldNum" sz="quarter" idx="10"/>
          </p:nvPr>
        </p:nvSpPr>
        <p:spPr/>
        <p:txBody>
          <a:bodyPr/>
          <a:lstStyle/>
          <a:p>
            <a:fld id="{4FAB73BC-B049-4115-A692-8D63A059BFB8}" type="slidenum">
              <a:rPr lang="en-US" smtClean="0"/>
              <a:pPr/>
              <a:t>41</a:t>
            </a:fld>
            <a:endParaRPr lang="en-US" dirty="0"/>
          </a:p>
        </p:txBody>
      </p:sp>
      <p:sp>
        <p:nvSpPr>
          <p:cNvPr id="4" name="Content Placeholder 3">
            <a:extLst>
              <a:ext uri="{FF2B5EF4-FFF2-40B4-BE49-F238E27FC236}">
                <a16:creationId xmlns:a16="http://schemas.microsoft.com/office/drawing/2014/main" id="{CF5CCB08-77A4-C603-14A2-2E11251A536F}"/>
              </a:ext>
            </a:extLst>
          </p:cNvPr>
          <p:cNvSpPr>
            <a:spLocks noGrp="1"/>
          </p:cNvSpPr>
          <p:nvPr>
            <p:ph sz="quarter" idx="11"/>
          </p:nvPr>
        </p:nvSpPr>
        <p:spPr/>
        <p:txBody>
          <a:bodyPr/>
          <a:lstStyle/>
          <a:p>
            <a:r>
              <a:rPr lang="en-US" dirty="0"/>
              <a:t>Let us introduce (briefly) the Method of Manufactured Solutions (MMS)</a:t>
            </a:r>
          </a:p>
          <a:p>
            <a:pPr marL="236538" indent="-225425">
              <a:buFont typeface="Arial" panose="020B0604020202020204" pitchFamily="34" charset="0"/>
              <a:buChar char="•"/>
            </a:pPr>
            <a:r>
              <a:rPr lang="en-US" dirty="0"/>
              <a:t>Consider a simple diffusion equation:</a:t>
            </a:r>
          </a:p>
          <a:p>
            <a:pPr marL="236538" indent="-225425">
              <a:buFont typeface="Arial" panose="020B0604020202020204" pitchFamily="34" charset="0"/>
              <a:buChar char="•"/>
            </a:pPr>
            <a:endParaRPr lang="en-US" dirty="0"/>
          </a:p>
          <a:p>
            <a:pPr marL="11113" indent="0">
              <a:buNone/>
            </a:pPr>
            <a:r>
              <a:rPr lang="en-US" dirty="0"/>
              <a:t>			    with a presumed, or manufactured solution: </a:t>
            </a:r>
          </a:p>
          <a:p>
            <a:endParaRPr lang="en-US" dirty="0"/>
          </a:p>
        </p:txBody>
      </p:sp>
      <p:sp>
        <p:nvSpPr>
          <p:cNvPr id="6" name="TextBox 5">
            <a:extLst>
              <a:ext uri="{FF2B5EF4-FFF2-40B4-BE49-F238E27FC236}">
                <a16:creationId xmlns:a16="http://schemas.microsoft.com/office/drawing/2014/main" id="{A7480D0D-5B89-ACC5-054A-41591561ECC5}"/>
              </a:ext>
            </a:extLst>
          </p:cNvPr>
          <p:cNvSpPr txBox="1"/>
          <p:nvPr/>
        </p:nvSpPr>
        <p:spPr>
          <a:xfrm>
            <a:off x="2426542" y="3751469"/>
            <a:ext cx="2005677" cy="369332"/>
          </a:xfrm>
          <a:prstGeom prst="rect">
            <a:avLst/>
          </a:prstGeom>
          <a:noFill/>
        </p:spPr>
        <p:txBody>
          <a:bodyPr wrap="none" rtlCol="0">
            <a:spAutoFit/>
          </a:bodyPr>
          <a:lstStyle/>
          <a:p>
            <a:r>
              <a:rPr lang="en-US" dirty="0"/>
              <a:t>Gauss-Divergence</a:t>
            </a:r>
          </a:p>
        </p:txBody>
      </p:sp>
      <p:sp>
        <p:nvSpPr>
          <p:cNvPr id="7" name="TextBox 6">
            <a:extLst>
              <a:ext uri="{FF2B5EF4-FFF2-40B4-BE49-F238E27FC236}">
                <a16:creationId xmlns:a16="http://schemas.microsoft.com/office/drawing/2014/main" id="{5C27D2D7-C391-6F3E-B636-C8524EAB5EFA}"/>
              </a:ext>
            </a:extLst>
          </p:cNvPr>
          <p:cNvSpPr txBox="1"/>
          <p:nvPr/>
        </p:nvSpPr>
        <p:spPr>
          <a:xfrm>
            <a:off x="256909" y="5438656"/>
            <a:ext cx="9599679" cy="369332"/>
          </a:xfrm>
          <a:prstGeom prst="rect">
            <a:avLst/>
          </a:prstGeom>
          <a:noFill/>
        </p:spPr>
        <p:txBody>
          <a:bodyPr wrap="none" rtlCol="0">
            <a:spAutoFit/>
          </a:bodyPr>
          <a:lstStyle/>
          <a:p>
            <a:r>
              <a:rPr lang="en-US" dirty="0"/>
              <a:t>Discrete flux-based form at the sub-control volume surface (</a:t>
            </a:r>
            <a:r>
              <a:rPr lang="en-US" dirty="0" err="1"/>
              <a:t>scs</a:t>
            </a:r>
            <a:r>
              <a:rPr lang="en-US" dirty="0"/>
              <a:t>) and sub-control volume IP:</a:t>
            </a:r>
          </a:p>
        </p:txBody>
      </p:sp>
      <p:sp>
        <p:nvSpPr>
          <p:cNvPr id="9" name="TextBox 8">
            <a:extLst>
              <a:ext uri="{FF2B5EF4-FFF2-40B4-BE49-F238E27FC236}">
                <a16:creationId xmlns:a16="http://schemas.microsoft.com/office/drawing/2014/main" id="{87C63E2F-0004-3DED-2E60-C61000CF17C6}"/>
              </a:ext>
            </a:extLst>
          </p:cNvPr>
          <p:cNvSpPr txBox="1"/>
          <p:nvPr/>
        </p:nvSpPr>
        <p:spPr>
          <a:xfrm>
            <a:off x="2089180" y="6364980"/>
            <a:ext cx="1335687" cy="369332"/>
          </a:xfrm>
          <a:prstGeom prst="rect">
            <a:avLst/>
          </a:prstGeom>
          <a:noFill/>
        </p:spPr>
        <p:txBody>
          <a:bodyPr wrap="none" rtlCol="0">
            <a:spAutoFit/>
          </a:bodyPr>
          <a:lstStyle/>
          <a:p>
            <a:r>
              <a:rPr lang="en-US" dirty="0"/>
              <a:t>With error:</a:t>
            </a:r>
          </a:p>
        </p:txBody>
      </p:sp>
      <p:cxnSp>
        <p:nvCxnSpPr>
          <p:cNvPr id="14" name="Straight Arrow Connector 13">
            <a:extLst>
              <a:ext uri="{FF2B5EF4-FFF2-40B4-BE49-F238E27FC236}">
                <a16:creationId xmlns:a16="http://schemas.microsoft.com/office/drawing/2014/main" id="{1A62B281-F316-BCE7-91AE-ABD6B4532BE0}"/>
              </a:ext>
            </a:extLst>
          </p:cNvPr>
          <p:cNvCxnSpPr>
            <a:cxnSpLocks/>
            <a:endCxn id="6" idx="1"/>
          </p:cNvCxnSpPr>
          <p:nvPr/>
        </p:nvCxnSpPr>
        <p:spPr>
          <a:xfrm flipV="1">
            <a:off x="1322762" y="3936135"/>
            <a:ext cx="1103780" cy="3479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8DA27373-3AB5-3255-9B34-1911676A8BE6}"/>
              </a:ext>
            </a:extLst>
          </p:cNvPr>
          <p:cNvPicPr>
            <a:picLocks noChangeAspect="1"/>
          </p:cNvPicPr>
          <p:nvPr/>
        </p:nvPicPr>
        <p:blipFill>
          <a:blip r:embed="rId2"/>
          <a:stretch>
            <a:fillRect/>
          </a:stretch>
        </p:blipFill>
        <p:spPr>
          <a:xfrm>
            <a:off x="1374388" y="2256892"/>
            <a:ext cx="990600" cy="622300"/>
          </a:xfrm>
          <a:prstGeom prst="rect">
            <a:avLst/>
          </a:prstGeom>
        </p:spPr>
      </p:pic>
      <p:pic>
        <p:nvPicPr>
          <p:cNvPr id="17" name="Picture 16">
            <a:extLst>
              <a:ext uri="{FF2B5EF4-FFF2-40B4-BE49-F238E27FC236}">
                <a16:creationId xmlns:a16="http://schemas.microsoft.com/office/drawing/2014/main" id="{4C744946-C479-26B8-4B45-D0693EBBB744}"/>
              </a:ext>
            </a:extLst>
          </p:cNvPr>
          <p:cNvPicPr>
            <a:picLocks noChangeAspect="1"/>
          </p:cNvPicPr>
          <p:nvPr/>
        </p:nvPicPr>
        <p:blipFill>
          <a:blip r:embed="rId3"/>
          <a:stretch>
            <a:fillRect/>
          </a:stretch>
        </p:blipFill>
        <p:spPr>
          <a:xfrm>
            <a:off x="9482718" y="2568042"/>
            <a:ext cx="1790700" cy="342900"/>
          </a:xfrm>
          <a:prstGeom prst="rect">
            <a:avLst/>
          </a:prstGeom>
        </p:spPr>
      </p:pic>
      <p:pic>
        <p:nvPicPr>
          <p:cNvPr id="18" name="Picture 17">
            <a:extLst>
              <a:ext uri="{FF2B5EF4-FFF2-40B4-BE49-F238E27FC236}">
                <a16:creationId xmlns:a16="http://schemas.microsoft.com/office/drawing/2014/main" id="{7968CF52-3DF4-AE49-4B6A-B512699CB299}"/>
              </a:ext>
            </a:extLst>
          </p:cNvPr>
          <p:cNvPicPr>
            <a:picLocks noChangeAspect="1"/>
          </p:cNvPicPr>
          <p:nvPr/>
        </p:nvPicPr>
        <p:blipFill>
          <a:blip r:embed="rId4"/>
          <a:stretch>
            <a:fillRect/>
          </a:stretch>
        </p:blipFill>
        <p:spPr>
          <a:xfrm>
            <a:off x="4699000" y="3111500"/>
            <a:ext cx="2794000" cy="635000"/>
          </a:xfrm>
          <a:prstGeom prst="rect">
            <a:avLst/>
          </a:prstGeom>
        </p:spPr>
      </p:pic>
      <p:cxnSp>
        <p:nvCxnSpPr>
          <p:cNvPr id="24" name="Straight Arrow Connector 23">
            <a:extLst>
              <a:ext uri="{FF2B5EF4-FFF2-40B4-BE49-F238E27FC236}">
                <a16:creationId xmlns:a16="http://schemas.microsoft.com/office/drawing/2014/main" id="{7A062F95-14E1-C699-35C6-E7F94B1FD97D}"/>
              </a:ext>
            </a:extLst>
          </p:cNvPr>
          <p:cNvCxnSpPr>
            <a:cxnSpLocks/>
          </p:cNvCxnSpPr>
          <p:nvPr/>
        </p:nvCxnSpPr>
        <p:spPr>
          <a:xfrm>
            <a:off x="4463163" y="3905139"/>
            <a:ext cx="779402" cy="4058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6" name="Picture 25">
            <a:extLst>
              <a:ext uri="{FF2B5EF4-FFF2-40B4-BE49-F238E27FC236}">
                <a16:creationId xmlns:a16="http://schemas.microsoft.com/office/drawing/2014/main" id="{0CF44446-B58E-514A-7CCC-8A00825314E4}"/>
              </a:ext>
            </a:extLst>
          </p:cNvPr>
          <p:cNvPicPr>
            <a:picLocks noChangeAspect="1"/>
          </p:cNvPicPr>
          <p:nvPr/>
        </p:nvPicPr>
        <p:blipFill>
          <a:blip r:embed="rId5"/>
          <a:stretch>
            <a:fillRect/>
          </a:stretch>
        </p:blipFill>
        <p:spPr>
          <a:xfrm>
            <a:off x="3695700" y="6318315"/>
            <a:ext cx="1905000" cy="330200"/>
          </a:xfrm>
          <a:prstGeom prst="rect">
            <a:avLst/>
          </a:prstGeom>
        </p:spPr>
      </p:pic>
      <p:pic>
        <p:nvPicPr>
          <p:cNvPr id="27" name="Picture 26">
            <a:extLst>
              <a:ext uri="{FF2B5EF4-FFF2-40B4-BE49-F238E27FC236}">
                <a16:creationId xmlns:a16="http://schemas.microsoft.com/office/drawing/2014/main" id="{0B02CC5F-7A78-467B-0948-284BA80440C7}"/>
              </a:ext>
            </a:extLst>
          </p:cNvPr>
          <p:cNvPicPr>
            <a:picLocks noChangeAspect="1"/>
          </p:cNvPicPr>
          <p:nvPr/>
        </p:nvPicPr>
        <p:blipFill>
          <a:blip r:embed="rId6"/>
          <a:stretch>
            <a:fillRect/>
          </a:stretch>
        </p:blipFill>
        <p:spPr>
          <a:xfrm>
            <a:off x="6758030" y="5923571"/>
            <a:ext cx="4584700" cy="774700"/>
          </a:xfrm>
          <a:prstGeom prst="rect">
            <a:avLst/>
          </a:prstGeom>
        </p:spPr>
      </p:pic>
      <p:pic>
        <p:nvPicPr>
          <p:cNvPr id="28" name="Picture 27">
            <a:extLst>
              <a:ext uri="{FF2B5EF4-FFF2-40B4-BE49-F238E27FC236}">
                <a16:creationId xmlns:a16="http://schemas.microsoft.com/office/drawing/2014/main" id="{1A7C1A93-E077-BDE0-2B54-9F5AFF68C9F9}"/>
              </a:ext>
            </a:extLst>
          </p:cNvPr>
          <p:cNvPicPr>
            <a:picLocks noChangeAspect="1"/>
          </p:cNvPicPr>
          <p:nvPr/>
        </p:nvPicPr>
        <p:blipFill>
          <a:blip r:embed="rId7"/>
          <a:stretch>
            <a:fillRect/>
          </a:stretch>
        </p:blipFill>
        <p:spPr>
          <a:xfrm>
            <a:off x="5421632" y="4366836"/>
            <a:ext cx="3048000" cy="673100"/>
          </a:xfrm>
          <a:prstGeom prst="rect">
            <a:avLst/>
          </a:prstGeom>
        </p:spPr>
      </p:pic>
      <p:pic>
        <p:nvPicPr>
          <p:cNvPr id="29" name="Picture 28">
            <a:extLst>
              <a:ext uri="{FF2B5EF4-FFF2-40B4-BE49-F238E27FC236}">
                <a16:creationId xmlns:a16="http://schemas.microsoft.com/office/drawing/2014/main" id="{122B5A36-C0B9-E7B5-6850-3BACF7623A00}"/>
              </a:ext>
            </a:extLst>
          </p:cNvPr>
          <p:cNvPicPr>
            <a:picLocks noChangeAspect="1"/>
          </p:cNvPicPr>
          <p:nvPr/>
        </p:nvPicPr>
        <p:blipFill>
          <a:blip r:embed="rId8"/>
          <a:stretch>
            <a:fillRect/>
          </a:stretch>
        </p:blipFill>
        <p:spPr>
          <a:xfrm>
            <a:off x="406587" y="4366836"/>
            <a:ext cx="3213100" cy="673100"/>
          </a:xfrm>
          <a:prstGeom prst="rect">
            <a:avLst/>
          </a:prstGeom>
        </p:spPr>
      </p:pic>
    </p:spTree>
    <p:extLst>
      <p:ext uri="{BB962C8B-B14F-4D97-AF65-F5344CB8AC3E}">
        <p14:creationId xmlns:p14="http://schemas.microsoft.com/office/powerpoint/2010/main" val="34844416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6A57BB-A5EC-EF4C-423C-99BDD2B12A84}"/>
              </a:ext>
            </a:extLst>
          </p:cNvPr>
          <p:cNvSpPr>
            <a:spLocks noGrp="1"/>
          </p:cNvSpPr>
          <p:nvPr>
            <p:ph type="title"/>
          </p:nvPr>
        </p:nvSpPr>
        <p:spPr/>
        <p:txBody>
          <a:bodyPr/>
          <a:lstStyle/>
          <a:p>
            <a:r>
              <a:rPr lang="en-US" dirty="0"/>
              <a:t>Simple One-D MMS Example; Edge-based Assemble of Diffusion</a:t>
            </a:r>
          </a:p>
        </p:txBody>
      </p:sp>
      <p:sp>
        <p:nvSpPr>
          <p:cNvPr id="3" name="Slide Number Placeholder 2">
            <a:extLst>
              <a:ext uri="{FF2B5EF4-FFF2-40B4-BE49-F238E27FC236}">
                <a16:creationId xmlns:a16="http://schemas.microsoft.com/office/drawing/2014/main" id="{3EED6CCA-F6CA-A0B7-3CF7-20CE3A3BE732}"/>
              </a:ext>
            </a:extLst>
          </p:cNvPr>
          <p:cNvSpPr>
            <a:spLocks noGrp="1"/>
          </p:cNvSpPr>
          <p:nvPr>
            <p:ph type="sldNum" sz="quarter" idx="10"/>
          </p:nvPr>
        </p:nvSpPr>
        <p:spPr/>
        <p:txBody>
          <a:bodyPr/>
          <a:lstStyle/>
          <a:p>
            <a:fld id="{4FAB73BC-B049-4115-A692-8D63A059BFB8}" type="slidenum">
              <a:rPr lang="en-US" smtClean="0"/>
              <a:pPr/>
              <a:t>42</a:t>
            </a:fld>
            <a:endParaRPr lang="en-US" dirty="0"/>
          </a:p>
        </p:txBody>
      </p:sp>
      <p:sp>
        <p:nvSpPr>
          <p:cNvPr id="4" name="Content Placeholder 3">
            <a:extLst>
              <a:ext uri="{FF2B5EF4-FFF2-40B4-BE49-F238E27FC236}">
                <a16:creationId xmlns:a16="http://schemas.microsoft.com/office/drawing/2014/main" id="{4313C071-0929-4766-C65F-1ABBE5E148A3}"/>
              </a:ext>
            </a:extLst>
          </p:cNvPr>
          <p:cNvSpPr>
            <a:spLocks noGrp="1"/>
          </p:cNvSpPr>
          <p:nvPr>
            <p:ph sz="quarter" idx="11"/>
          </p:nvPr>
        </p:nvSpPr>
        <p:spPr/>
        <p:txBody>
          <a:bodyPr/>
          <a:lstStyle/>
          <a:p>
            <a:r>
              <a:rPr lang="en-US" dirty="0"/>
              <a:t>We will use a linear basis and solve this system over a small patch of linear bar elements</a:t>
            </a:r>
          </a:p>
          <a:p>
            <a:endParaRPr lang="en-US" dirty="0"/>
          </a:p>
          <a:p>
            <a:endParaRPr lang="en-US" dirty="0"/>
          </a:p>
          <a:p>
            <a:endParaRPr lang="en-US" dirty="0"/>
          </a:p>
          <a:p>
            <a:r>
              <a:rPr lang="en-US" dirty="0"/>
              <a:t>Recall, simplified equation with RHS from source term already provided</a:t>
            </a:r>
          </a:p>
          <a:p>
            <a:endParaRPr lang="en-US" dirty="0"/>
          </a:p>
          <a:p>
            <a:endParaRPr lang="en-US" dirty="0"/>
          </a:p>
          <a:p>
            <a:endParaRPr lang="en-US" dirty="0"/>
          </a:p>
          <a:p>
            <a:endParaRPr lang="en-US" dirty="0"/>
          </a:p>
          <a:p>
            <a:r>
              <a:rPr lang="en-US" dirty="0"/>
              <a:t>Iterate elements with a simple left-hand side rule: += L and -=R</a:t>
            </a:r>
          </a:p>
          <a:p>
            <a:r>
              <a:rPr lang="en-US" dirty="0"/>
              <a:t>	(note implicit conservation statement)</a:t>
            </a:r>
          </a:p>
          <a:p>
            <a:endParaRPr lang="en-US" dirty="0"/>
          </a:p>
          <a:p>
            <a:endParaRPr lang="en-US" dirty="0"/>
          </a:p>
        </p:txBody>
      </p:sp>
      <p:grpSp>
        <p:nvGrpSpPr>
          <p:cNvPr id="22" name="Group 21">
            <a:extLst>
              <a:ext uri="{FF2B5EF4-FFF2-40B4-BE49-F238E27FC236}">
                <a16:creationId xmlns:a16="http://schemas.microsoft.com/office/drawing/2014/main" id="{DFBCE2D1-F2C1-7C77-99EF-5738BE0116F0}"/>
              </a:ext>
            </a:extLst>
          </p:cNvPr>
          <p:cNvGrpSpPr/>
          <p:nvPr/>
        </p:nvGrpSpPr>
        <p:grpSpPr>
          <a:xfrm>
            <a:off x="1974395" y="1789924"/>
            <a:ext cx="8209000" cy="792526"/>
            <a:chOff x="347072" y="1789924"/>
            <a:chExt cx="8209000" cy="792526"/>
          </a:xfrm>
        </p:grpSpPr>
        <p:sp>
          <p:nvSpPr>
            <p:cNvPr id="5" name="TextBox 4">
              <a:extLst>
                <a:ext uri="{FF2B5EF4-FFF2-40B4-BE49-F238E27FC236}">
                  <a16:creationId xmlns:a16="http://schemas.microsoft.com/office/drawing/2014/main" id="{2D35E340-6847-4EEC-DE5B-252D4E10136B}"/>
                </a:ext>
              </a:extLst>
            </p:cNvPr>
            <p:cNvSpPr txBox="1"/>
            <p:nvPr/>
          </p:nvSpPr>
          <p:spPr>
            <a:xfrm>
              <a:off x="4061540" y="1789924"/>
              <a:ext cx="822661" cy="369332"/>
            </a:xfrm>
            <a:prstGeom prst="rect">
              <a:avLst/>
            </a:prstGeom>
            <a:noFill/>
          </p:spPr>
          <p:txBody>
            <a:bodyPr wrap="none" rtlCol="0">
              <a:spAutoFit/>
            </a:bodyPr>
            <a:lstStyle/>
            <a:p>
              <a:r>
                <a:rPr lang="en-US" dirty="0" err="1">
                  <a:latin typeface="Symbol" pitchFamily="2" charset="2"/>
                </a:rPr>
                <a:t>D</a:t>
              </a:r>
              <a:r>
                <a:rPr lang="en-US" dirty="0" err="1"/>
                <a:t>x</a:t>
              </a:r>
              <a:r>
                <a:rPr lang="en-US" dirty="0"/>
                <a:t> = 1</a:t>
              </a:r>
            </a:p>
          </p:txBody>
        </p:sp>
        <p:grpSp>
          <p:nvGrpSpPr>
            <p:cNvPr id="6" name="Group 5">
              <a:extLst>
                <a:ext uri="{FF2B5EF4-FFF2-40B4-BE49-F238E27FC236}">
                  <a16:creationId xmlns:a16="http://schemas.microsoft.com/office/drawing/2014/main" id="{2D85B4B7-3431-84D0-1976-896F2B520E2A}"/>
                </a:ext>
              </a:extLst>
            </p:cNvPr>
            <p:cNvGrpSpPr/>
            <p:nvPr/>
          </p:nvGrpSpPr>
          <p:grpSpPr>
            <a:xfrm>
              <a:off x="347072" y="1917899"/>
              <a:ext cx="8209000" cy="664551"/>
              <a:chOff x="347072" y="2306205"/>
              <a:chExt cx="8209000" cy="664551"/>
            </a:xfrm>
          </p:grpSpPr>
          <p:cxnSp>
            <p:nvCxnSpPr>
              <p:cNvPr id="7" name="Straight Connector 6">
                <a:extLst>
                  <a:ext uri="{FF2B5EF4-FFF2-40B4-BE49-F238E27FC236}">
                    <a16:creationId xmlns:a16="http://schemas.microsoft.com/office/drawing/2014/main" id="{05FE1575-32DD-722A-83E7-D843C9C9B987}"/>
                  </a:ext>
                </a:extLst>
              </p:cNvPr>
              <p:cNvCxnSpPr/>
              <p:nvPr/>
            </p:nvCxnSpPr>
            <p:spPr>
              <a:xfrm>
                <a:off x="753774" y="2801840"/>
                <a:ext cx="2542783"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F844A280-83C3-11A3-C3DE-6202CC53ADD8}"/>
                  </a:ext>
                </a:extLst>
              </p:cNvPr>
              <p:cNvSpPr/>
              <p:nvPr/>
            </p:nvSpPr>
            <p:spPr>
              <a:xfrm>
                <a:off x="615987" y="2693096"/>
                <a:ext cx="225469" cy="22546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AADEB06D-284E-23AA-7A5D-1EEB31308933}"/>
                  </a:ext>
                </a:extLst>
              </p:cNvPr>
              <p:cNvSpPr txBox="1"/>
              <p:nvPr/>
            </p:nvSpPr>
            <p:spPr>
              <a:xfrm>
                <a:off x="1799359" y="2601424"/>
                <a:ext cx="300082" cy="369332"/>
              </a:xfrm>
              <a:prstGeom prst="rect">
                <a:avLst/>
              </a:prstGeom>
              <a:noFill/>
            </p:spPr>
            <p:txBody>
              <a:bodyPr wrap="none" rtlCol="0">
                <a:spAutoFit/>
              </a:bodyPr>
              <a:lstStyle/>
              <a:p>
                <a:r>
                  <a:rPr lang="en-US" dirty="0"/>
                  <a:t>x</a:t>
                </a:r>
              </a:p>
            </p:txBody>
          </p:sp>
          <p:sp>
            <p:nvSpPr>
              <p:cNvPr id="10" name="Oval 9">
                <a:extLst>
                  <a:ext uri="{FF2B5EF4-FFF2-40B4-BE49-F238E27FC236}">
                    <a16:creationId xmlns:a16="http://schemas.microsoft.com/office/drawing/2014/main" id="{2ABD0DF6-F437-64CE-4C6D-A011BC6A2704}"/>
                  </a:ext>
                </a:extLst>
              </p:cNvPr>
              <p:cNvSpPr/>
              <p:nvPr/>
            </p:nvSpPr>
            <p:spPr>
              <a:xfrm>
                <a:off x="3160853" y="2720236"/>
                <a:ext cx="225469" cy="22546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DB467D8C-723B-E833-E8F7-6FDEFD086242}"/>
                  </a:ext>
                </a:extLst>
              </p:cNvPr>
              <p:cNvCxnSpPr/>
              <p:nvPr/>
            </p:nvCxnSpPr>
            <p:spPr>
              <a:xfrm>
                <a:off x="3286114" y="2801840"/>
                <a:ext cx="2542783"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7D79FE25-FD29-855F-27CB-502017D757BB}"/>
                  </a:ext>
                </a:extLst>
              </p:cNvPr>
              <p:cNvSpPr txBox="1"/>
              <p:nvPr/>
            </p:nvSpPr>
            <p:spPr>
              <a:xfrm>
                <a:off x="4356751" y="2601424"/>
                <a:ext cx="300082" cy="369332"/>
              </a:xfrm>
              <a:prstGeom prst="rect">
                <a:avLst/>
              </a:prstGeom>
              <a:noFill/>
            </p:spPr>
            <p:txBody>
              <a:bodyPr wrap="none" rtlCol="0">
                <a:spAutoFit/>
              </a:bodyPr>
              <a:lstStyle/>
              <a:p>
                <a:r>
                  <a:rPr lang="en-US" dirty="0"/>
                  <a:t>x</a:t>
                </a:r>
              </a:p>
            </p:txBody>
          </p:sp>
          <p:pic>
            <p:nvPicPr>
              <p:cNvPr id="13" name="Picture 12">
                <a:extLst>
                  <a:ext uri="{FF2B5EF4-FFF2-40B4-BE49-F238E27FC236}">
                    <a16:creationId xmlns:a16="http://schemas.microsoft.com/office/drawing/2014/main" id="{D1B335D5-98CD-59D7-7BA0-87C89C490245}"/>
                  </a:ext>
                </a:extLst>
              </p:cNvPr>
              <p:cNvPicPr>
                <a:picLocks noChangeAspect="1"/>
              </p:cNvPicPr>
              <p:nvPr/>
            </p:nvPicPr>
            <p:blipFill>
              <a:blip r:embed="rId2"/>
              <a:stretch>
                <a:fillRect/>
              </a:stretch>
            </p:blipFill>
            <p:spPr>
              <a:xfrm>
                <a:off x="5712858" y="2704404"/>
                <a:ext cx="241300" cy="241300"/>
              </a:xfrm>
              <a:prstGeom prst="rect">
                <a:avLst/>
              </a:prstGeom>
            </p:spPr>
          </p:pic>
          <p:cxnSp>
            <p:nvCxnSpPr>
              <p:cNvPr id="14" name="Straight Connector 13">
                <a:extLst>
                  <a:ext uri="{FF2B5EF4-FFF2-40B4-BE49-F238E27FC236}">
                    <a16:creationId xmlns:a16="http://schemas.microsoft.com/office/drawing/2014/main" id="{6FAA1186-6FFA-C0A6-AC2D-F8FC17CF83DA}"/>
                  </a:ext>
                </a:extLst>
              </p:cNvPr>
              <p:cNvCxnSpPr/>
              <p:nvPr/>
            </p:nvCxnSpPr>
            <p:spPr>
              <a:xfrm>
                <a:off x="5888028" y="2801840"/>
                <a:ext cx="2542783"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FB691A2E-A3D3-EB77-7112-5395BC69B5F3}"/>
                  </a:ext>
                </a:extLst>
              </p:cNvPr>
              <p:cNvSpPr txBox="1"/>
              <p:nvPr/>
            </p:nvSpPr>
            <p:spPr>
              <a:xfrm>
                <a:off x="6958665" y="2601424"/>
                <a:ext cx="300082" cy="369332"/>
              </a:xfrm>
              <a:prstGeom prst="rect">
                <a:avLst/>
              </a:prstGeom>
              <a:noFill/>
            </p:spPr>
            <p:txBody>
              <a:bodyPr wrap="none" rtlCol="0">
                <a:spAutoFit/>
              </a:bodyPr>
              <a:lstStyle/>
              <a:p>
                <a:r>
                  <a:rPr lang="en-US" dirty="0"/>
                  <a:t>x</a:t>
                </a:r>
              </a:p>
            </p:txBody>
          </p:sp>
          <p:pic>
            <p:nvPicPr>
              <p:cNvPr id="16" name="Picture 15">
                <a:extLst>
                  <a:ext uri="{FF2B5EF4-FFF2-40B4-BE49-F238E27FC236}">
                    <a16:creationId xmlns:a16="http://schemas.microsoft.com/office/drawing/2014/main" id="{B7CBA4A5-EDE8-90DA-8F32-AC9E05A894F2}"/>
                  </a:ext>
                </a:extLst>
              </p:cNvPr>
              <p:cNvPicPr>
                <a:picLocks noChangeAspect="1"/>
              </p:cNvPicPr>
              <p:nvPr/>
            </p:nvPicPr>
            <p:blipFill>
              <a:blip r:embed="rId2"/>
              <a:stretch>
                <a:fillRect/>
              </a:stretch>
            </p:blipFill>
            <p:spPr>
              <a:xfrm>
                <a:off x="8314772" y="2704404"/>
                <a:ext cx="241300" cy="241300"/>
              </a:xfrm>
              <a:prstGeom prst="rect">
                <a:avLst/>
              </a:prstGeom>
            </p:spPr>
          </p:pic>
          <p:sp>
            <p:nvSpPr>
              <p:cNvPr id="17" name="TextBox 16">
                <a:extLst>
                  <a:ext uri="{FF2B5EF4-FFF2-40B4-BE49-F238E27FC236}">
                    <a16:creationId xmlns:a16="http://schemas.microsoft.com/office/drawing/2014/main" id="{1142B824-8855-09DE-B2EA-916C3A3CD1CA}"/>
                  </a:ext>
                </a:extLst>
              </p:cNvPr>
              <p:cNvSpPr txBox="1"/>
              <p:nvPr/>
            </p:nvSpPr>
            <p:spPr>
              <a:xfrm>
                <a:off x="347072" y="2306205"/>
                <a:ext cx="1071127" cy="369332"/>
              </a:xfrm>
              <a:prstGeom prst="rect">
                <a:avLst/>
              </a:prstGeom>
              <a:noFill/>
            </p:spPr>
            <p:txBody>
              <a:bodyPr wrap="none" rtlCol="0">
                <a:spAutoFit/>
              </a:bodyPr>
              <a:lstStyle/>
              <a:p>
                <a:r>
                  <a:rPr lang="en-US" dirty="0"/>
                  <a:t>node = 0</a:t>
                </a:r>
              </a:p>
            </p:txBody>
          </p:sp>
          <p:sp>
            <p:nvSpPr>
              <p:cNvPr id="18" name="TextBox 17">
                <a:extLst>
                  <a:ext uri="{FF2B5EF4-FFF2-40B4-BE49-F238E27FC236}">
                    <a16:creationId xmlns:a16="http://schemas.microsoft.com/office/drawing/2014/main" id="{FE5E0487-9DCF-4BB4-CCF8-029A33F92AE9}"/>
                  </a:ext>
                </a:extLst>
              </p:cNvPr>
              <p:cNvSpPr txBox="1"/>
              <p:nvPr/>
            </p:nvSpPr>
            <p:spPr>
              <a:xfrm>
                <a:off x="3118981" y="2306205"/>
                <a:ext cx="306494" cy="369332"/>
              </a:xfrm>
              <a:prstGeom prst="rect">
                <a:avLst/>
              </a:prstGeom>
              <a:noFill/>
            </p:spPr>
            <p:txBody>
              <a:bodyPr wrap="none" rtlCol="0">
                <a:spAutoFit/>
              </a:bodyPr>
              <a:lstStyle/>
              <a:p>
                <a:r>
                  <a:rPr lang="en-US" dirty="0"/>
                  <a:t>1</a:t>
                </a:r>
              </a:p>
            </p:txBody>
          </p:sp>
          <p:sp>
            <p:nvSpPr>
              <p:cNvPr id="19" name="TextBox 18">
                <a:extLst>
                  <a:ext uri="{FF2B5EF4-FFF2-40B4-BE49-F238E27FC236}">
                    <a16:creationId xmlns:a16="http://schemas.microsoft.com/office/drawing/2014/main" id="{46F19549-06F1-DD92-490D-6DAC764B38AA}"/>
                  </a:ext>
                </a:extLst>
              </p:cNvPr>
              <p:cNvSpPr txBox="1"/>
              <p:nvPr/>
            </p:nvSpPr>
            <p:spPr>
              <a:xfrm>
                <a:off x="5676778" y="2306205"/>
                <a:ext cx="489310" cy="369332"/>
              </a:xfrm>
              <a:prstGeom prst="rect">
                <a:avLst/>
              </a:prstGeom>
              <a:noFill/>
            </p:spPr>
            <p:txBody>
              <a:bodyPr wrap="square" rtlCol="0">
                <a:spAutoFit/>
              </a:bodyPr>
              <a:lstStyle/>
              <a:p>
                <a:r>
                  <a:rPr lang="en-US" dirty="0"/>
                  <a:t>2</a:t>
                </a:r>
              </a:p>
            </p:txBody>
          </p:sp>
          <p:sp>
            <p:nvSpPr>
              <p:cNvPr id="20" name="TextBox 19">
                <a:extLst>
                  <a:ext uri="{FF2B5EF4-FFF2-40B4-BE49-F238E27FC236}">
                    <a16:creationId xmlns:a16="http://schemas.microsoft.com/office/drawing/2014/main" id="{32AD2149-6B51-D494-FF4E-5D33AC99C190}"/>
                  </a:ext>
                </a:extLst>
              </p:cNvPr>
              <p:cNvSpPr txBox="1"/>
              <p:nvPr/>
            </p:nvSpPr>
            <p:spPr>
              <a:xfrm>
                <a:off x="8240812" y="2306205"/>
                <a:ext cx="306494" cy="369332"/>
              </a:xfrm>
              <a:prstGeom prst="rect">
                <a:avLst/>
              </a:prstGeom>
              <a:noFill/>
            </p:spPr>
            <p:txBody>
              <a:bodyPr wrap="none" rtlCol="0">
                <a:spAutoFit/>
              </a:bodyPr>
              <a:lstStyle/>
              <a:p>
                <a:r>
                  <a:rPr lang="en-US" dirty="0"/>
                  <a:t>3</a:t>
                </a:r>
              </a:p>
            </p:txBody>
          </p:sp>
        </p:grpSp>
        <p:sp>
          <p:nvSpPr>
            <p:cNvPr id="21" name="Rectangle 20">
              <a:extLst>
                <a:ext uri="{FF2B5EF4-FFF2-40B4-BE49-F238E27FC236}">
                  <a16:creationId xmlns:a16="http://schemas.microsoft.com/office/drawing/2014/main" id="{F1B038D7-22A7-8D7E-62B5-AFFB282BE87E}"/>
                </a:ext>
              </a:extLst>
            </p:cNvPr>
            <p:cNvSpPr/>
            <p:nvPr/>
          </p:nvSpPr>
          <p:spPr>
            <a:xfrm>
              <a:off x="753774" y="2209193"/>
              <a:ext cx="2532340" cy="373257"/>
            </a:xfrm>
            <a:prstGeom prst="rect">
              <a:avLst/>
            </a:prstGeom>
            <a:solidFill>
              <a:schemeClr val="accent1">
                <a:alpha val="2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3" name="Picture 22">
            <a:extLst>
              <a:ext uri="{FF2B5EF4-FFF2-40B4-BE49-F238E27FC236}">
                <a16:creationId xmlns:a16="http://schemas.microsoft.com/office/drawing/2014/main" id="{9816D703-C833-3459-C240-7E1DFB92D91E}"/>
              </a:ext>
            </a:extLst>
          </p:cNvPr>
          <p:cNvPicPr>
            <a:picLocks noChangeAspect="1"/>
          </p:cNvPicPr>
          <p:nvPr/>
        </p:nvPicPr>
        <p:blipFill>
          <a:blip r:embed="rId3"/>
          <a:stretch>
            <a:fillRect/>
          </a:stretch>
        </p:blipFill>
        <p:spPr>
          <a:xfrm>
            <a:off x="3526005" y="3610882"/>
            <a:ext cx="4038600" cy="774700"/>
          </a:xfrm>
          <a:prstGeom prst="rect">
            <a:avLst/>
          </a:prstGeom>
        </p:spPr>
      </p:pic>
      <p:pic>
        <p:nvPicPr>
          <p:cNvPr id="24" name="Picture 23">
            <a:extLst>
              <a:ext uri="{FF2B5EF4-FFF2-40B4-BE49-F238E27FC236}">
                <a16:creationId xmlns:a16="http://schemas.microsoft.com/office/drawing/2014/main" id="{66380F14-2EA3-EF76-EABE-AAEF42F0C4B1}"/>
              </a:ext>
            </a:extLst>
          </p:cNvPr>
          <p:cNvPicPr>
            <a:picLocks noChangeAspect="1"/>
          </p:cNvPicPr>
          <p:nvPr/>
        </p:nvPicPr>
        <p:blipFill>
          <a:blip r:embed="rId4"/>
          <a:stretch>
            <a:fillRect/>
          </a:stretch>
        </p:blipFill>
        <p:spPr>
          <a:xfrm>
            <a:off x="880172" y="5949043"/>
            <a:ext cx="4330700" cy="647700"/>
          </a:xfrm>
          <a:prstGeom prst="rect">
            <a:avLst/>
          </a:prstGeom>
        </p:spPr>
      </p:pic>
      <p:pic>
        <p:nvPicPr>
          <p:cNvPr id="25" name="Picture 24">
            <a:extLst>
              <a:ext uri="{FF2B5EF4-FFF2-40B4-BE49-F238E27FC236}">
                <a16:creationId xmlns:a16="http://schemas.microsoft.com/office/drawing/2014/main" id="{864218D7-BE08-0082-3DA6-AB61DFE75960}"/>
              </a:ext>
            </a:extLst>
          </p:cNvPr>
          <p:cNvPicPr>
            <a:picLocks noChangeAspect="1"/>
          </p:cNvPicPr>
          <p:nvPr/>
        </p:nvPicPr>
        <p:blipFill>
          <a:blip r:embed="rId5"/>
          <a:stretch>
            <a:fillRect/>
          </a:stretch>
        </p:blipFill>
        <p:spPr>
          <a:xfrm>
            <a:off x="8659523" y="4809209"/>
            <a:ext cx="2324100" cy="635000"/>
          </a:xfrm>
          <a:prstGeom prst="rect">
            <a:avLst/>
          </a:prstGeom>
        </p:spPr>
      </p:pic>
      <p:pic>
        <p:nvPicPr>
          <p:cNvPr id="26" name="Picture 25">
            <a:extLst>
              <a:ext uri="{FF2B5EF4-FFF2-40B4-BE49-F238E27FC236}">
                <a16:creationId xmlns:a16="http://schemas.microsoft.com/office/drawing/2014/main" id="{94BD157A-88CD-6353-A277-DF1777BCC9B3}"/>
              </a:ext>
            </a:extLst>
          </p:cNvPr>
          <p:cNvPicPr>
            <a:picLocks noChangeAspect="1"/>
          </p:cNvPicPr>
          <p:nvPr/>
        </p:nvPicPr>
        <p:blipFill>
          <a:blip r:embed="rId6"/>
          <a:stretch>
            <a:fillRect/>
          </a:stretch>
        </p:blipFill>
        <p:spPr>
          <a:xfrm>
            <a:off x="8659523" y="5775415"/>
            <a:ext cx="2324100" cy="635000"/>
          </a:xfrm>
          <a:prstGeom prst="rect">
            <a:avLst/>
          </a:prstGeom>
        </p:spPr>
      </p:pic>
      <p:sp>
        <p:nvSpPr>
          <p:cNvPr id="27" name="TextBox 26">
            <a:extLst>
              <a:ext uri="{FF2B5EF4-FFF2-40B4-BE49-F238E27FC236}">
                <a16:creationId xmlns:a16="http://schemas.microsoft.com/office/drawing/2014/main" id="{05DA5DE7-721E-F7AC-C3C1-277238D4BCDC}"/>
              </a:ext>
            </a:extLst>
          </p:cNvPr>
          <p:cNvSpPr txBox="1"/>
          <p:nvPr/>
        </p:nvSpPr>
        <p:spPr>
          <a:xfrm>
            <a:off x="8659523" y="6524788"/>
            <a:ext cx="0" cy="0"/>
          </a:xfrm>
          <a:prstGeom prst="rect">
            <a:avLst/>
          </a:prstGeom>
        </p:spPr>
        <p:txBody>
          <a:bodyPr vert="horz" wrap="none" lIns="91440" tIns="45720" rIns="91440" bIns="45720" rtlCol="0">
            <a:noAutofit/>
          </a:bodyPr>
          <a:lstStyle/>
          <a:p>
            <a:pPr algn="l"/>
            <a:r>
              <a:rPr lang="en-US" dirty="0"/>
              <a:t>Edge 1</a:t>
            </a:r>
          </a:p>
        </p:txBody>
      </p:sp>
    </p:spTree>
    <p:extLst>
      <p:ext uri="{BB962C8B-B14F-4D97-AF65-F5344CB8AC3E}">
        <p14:creationId xmlns:p14="http://schemas.microsoft.com/office/powerpoint/2010/main" val="29971028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6A57BB-A5EC-EF4C-423C-99BDD2B12A84}"/>
              </a:ext>
            </a:extLst>
          </p:cNvPr>
          <p:cNvSpPr>
            <a:spLocks noGrp="1"/>
          </p:cNvSpPr>
          <p:nvPr>
            <p:ph type="title"/>
          </p:nvPr>
        </p:nvSpPr>
        <p:spPr/>
        <p:txBody>
          <a:bodyPr/>
          <a:lstStyle/>
          <a:p>
            <a:r>
              <a:rPr lang="en-US" dirty="0"/>
              <a:t>Simple One-D MMS Example; Edge-based Assemble of Diffusion</a:t>
            </a:r>
          </a:p>
        </p:txBody>
      </p:sp>
      <p:sp>
        <p:nvSpPr>
          <p:cNvPr id="3" name="Slide Number Placeholder 2">
            <a:extLst>
              <a:ext uri="{FF2B5EF4-FFF2-40B4-BE49-F238E27FC236}">
                <a16:creationId xmlns:a16="http://schemas.microsoft.com/office/drawing/2014/main" id="{3EED6CCA-F6CA-A0B7-3CF7-20CE3A3BE732}"/>
              </a:ext>
            </a:extLst>
          </p:cNvPr>
          <p:cNvSpPr>
            <a:spLocks noGrp="1"/>
          </p:cNvSpPr>
          <p:nvPr>
            <p:ph type="sldNum" sz="quarter" idx="10"/>
          </p:nvPr>
        </p:nvSpPr>
        <p:spPr/>
        <p:txBody>
          <a:bodyPr/>
          <a:lstStyle/>
          <a:p>
            <a:fld id="{4FAB73BC-B049-4115-A692-8D63A059BFB8}" type="slidenum">
              <a:rPr lang="en-US" smtClean="0"/>
              <a:pPr/>
              <a:t>43</a:t>
            </a:fld>
            <a:endParaRPr lang="en-US" dirty="0"/>
          </a:p>
        </p:txBody>
      </p:sp>
      <p:sp>
        <p:nvSpPr>
          <p:cNvPr id="4" name="Content Placeholder 3">
            <a:extLst>
              <a:ext uri="{FF2B5EF4-FFF2-40B4-BE49-F238E27FC236}">
                <a16:creationId xmlns:a16="http://schemas.microsoft.com/office/drawing/2014/main" id="{4313C071-0929-4766-C65F-1ABBE5E148A3}"/>
              </a:ext>
            </a:extLst>
          </p:cNvPr>
          <p:cNvSpPr>
            <a:spLocks noGrp="1"/>
          </p:cNvSpPr>
          <p:nvPr>
            <p:ph sz="quarter" idx="11"/>
          </p:nvPr>
        </p:nvSpPr>
        <p:spPr/>
        <p:txBody>
          <a:bodyPr/>
          <a:lstStyle/>
          <a:p>
            <a:r>
              <a:rPr lang="en-US" dirty="0"/>
              <a:t>We will use a linear basis and solve this system over a small patch of linear bar elements</a:t>
            </a:r>
          </a:p>
          <a:p>
            <a:endParaRPr lang="en-US" dirty="0"/>
          </a:p>
          <a:p>
            <a:endParaRPr lang="en-US" dirty="0"/>
          </a:p>
          <a:p>
            <a:endParaRPr lang="en-US" dirty="0"/>
          </a:p>
          <a:p>
            <a:r>
              <a:rPr lang="en-US" dirty="0"/>
              <a:t>Recall, simplified equation with RHS from source term already provided</a:t>
            </a:r>
          </a:p>
          <a:p>
            <a:endParaRPr lang="en-US" dirty="0"/>
          </a:p>
          <a:p>
            <a:endParaRPr lang="en-US" dirty="0"/>
          </a:p>
          <a:p>
            <a:endParaRPr lang="en-US" dirty="0"/>
          </a:p>
          <a:p>
            <a:endParaRPr lang="en-US" dirty="0"/>
          </a:p>
          <a:p>
            <a:r>
              <a:rPr lang="en-US" dirty="0"/>
              <a:t>Iterate elements with a simple left-hand side rule: += L and -=R</a:t>
            </a:r>
          </a:p>
          <a:p>
            <a:r>
              <a:rPr lang="en-US" dirty="0"/>
              <a:t>	(note implicit conservation statement)</a:t>
            </a:r>
          </a:p>
          <a:p>
            <a:endParaRPr lang="en-US" dirty="0"/>
          </a:p>
          <a:p>
            <a:endParaRPr lang="en-US" dirty="0"/>
          </a:p>
        </p:txBody>
      </p:sp>
      <p:grpSp>
        <p:nvGrpSpPr>
          <p:cNvPr id="22" name="Group 21">
            <a:extLst>
              <a:ext uri="{FF2B5EF4-FFF2-40B4-BE49-F238E27FC236}">
                <a16:creationId xmlns:a16="http://schemas.microsoft.com/office/drawing/2014/main" id="{DFBCE2D1-F2C1-7C77-99EF-5738BE0116F0}"/>
              </a:ext>
            </a:extLst>
          </p:cNvPr>
          <p:cNvGrpSpPr/>
          <p:nvPr/>
        </p:nvGrpSpPr>
        <p:grpSpPr>
          <a:xfrm>
            <a:off x="1974395" y="1789924"/>
            <a:ext cx="8209000" cy="792526"/>
            <a:chOff x="347072" y="1789924"/>
            <a:chExt cx="8209000" cy="792526"/>
          </a:xfrm>
        </p:grpSpPr>
        <p:sp>
          <p:nvSpPr>
            <p:cNvPr id="5" name="TextBox 4">
              <a:extLst>
                <a:ext uri="{FF2B5EF4-FFF2-40B4-BE49-F238E27FC236}">
                  <a16:creationId xmlns:a16="http://schemas.microsoft.com/office/drawing/2014/main" id="{2D35E340-6847-4EEC-DE5B-252D4E10136B}"/>
                </a:ext>
              </a:extLst>
            </p:cNvPr>
            <p:cNvSpPr txBox="1"/>
            <p:nvPr/>
          </p:nvSpPr>
          <p:spPr>
            <a:xfrm>
              <a:off x="4061540" y="1789924"/>
              <a:ext cx="822661" cy="369332"/>
            </a:xfrm>
            <a:prstGeom prst="rect">
              <a:avLst/>
            </a:prstGeom>
            <a:noFill/>
          </p:spPr>
          <p:txBody>
            <a:bodyPr wrap="none" rtlCol="0">
              <a:spAutoFit/>
            </a:bodyPr>
            <a:lstStyle/>
            <a:p>
              <a:r>
                <a:rPr lang="en-US" dirty="0" err="1">
                  <a:latin typeface="Symbol" pitchFamily="2" charset="2"/>
                </a:rPr>
                <a:t>D</a:t>
              </a:r>
              <a:r>
                <a:rPr lang="en-US" dirty="0" err="1"/>
                <a:t>x</a:t>
              </a:r>
              <a:r>
                <a:rPr lang="en-US" dirty="0"/>
                <a:t> = 1</a:t>
              </a:r>
            </a:p>
          </p:txBody>
        </p:sp>
        <p:grpSp>
          <p:nvGrpSpPr>
            <p:cNvPr id="6" name="Group 5">
              <a:extLst>
                <a:ext uri="{FF2B5EF4-FFF2-40B4-BE49-F238E27FC236}">
                  <a16:creationId xmlns:a16="http://schemas.microsoft.com/office/drawing/2014/main" id="{2D85B4B7-3431-84D0-1976-896F2B520E2A}"/>
                </a:ext>
              </a:extLst>
            </p:cNvPr>
            <p:cNvGrpSpPr/>
            <p:nvPr/>
          </p:nvGrpSpPr>
          <p:grpSpPr>
            <a:xfrm>
              <a:off x="347072" y="1917899"/>
              <a:ext cx="8209000" cy="664551"/>
              <a:chOff x="347072" y="2306205"/>
              <a:chExt cx="8209000" cy="664551"/>
            </a:xfrm>
          </p:grpSpPr>
          <p:cxnSp>
            <p:nvCxnSpPr>
              <p:cNvPr id="7" name="Straight Connector 6">
                <a:extLst>
                  <a:ext uri="{FF2B5EF4-FFF2-40B4-BE49-F238E27FC236}">
                    <a16:creationId xmlns:a16="http://schemas.microsoft.com/office/drawing/2014/main" id="{05FE1575-32DD-722A-83E7-D843C9C9B987}"/>
                  </a:ext>
                </a:extLst>
              </p:cNvPr>
              <p:cNvCxnSpPr/>
              <p:nvPr/>
            </p:nvCxnSpPr>
            <p:spPr>
              <a:xfrm>
                <a:off x="753774" y="2801840"/>
                <a:ext cx="2542783"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F844A280-83C3-11A3-C3DE-6202CC53ADD8}"/>
                  </a:ext>
                </a:extLst>
              </p:cNvPr>
              <p:cNvSpPr/>
              <p:nvPr/>
            </p:nvSpPr>
            <p:spPr>
              <a:xfrm>
                <a:off x="615987" y="2693096"/>
                <a:ext cx="225469" cy="22546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AADEB06D-284E-23AA-7A5D-1EEB31308933}"/>
                  </a:ext>
                </a:extLst>
              </p:cNvPr>
              <p:cNvSpPr txBox="1"/>
              <p:nvPr/>
            </p:nvSpPr>
            <p:spPr>
              <a:xfrm>
                <a:off x="1799359" y="2601424"/>
                <a:ext cx="300082" cy="369332"/>
              </a:xfrm>
              <a:prstGeom prst="rect">
                <a:avLst/>
              </a:prstGeom>
              <a:noFill/>
            </p:spPr>
            <p:txBody>
              <a:bodyPr wrap="none" rtlCol="0">
                <a:spAutoFit/>
              </a:bodyPr>
              <a:lstStyle/>
              <a:p>
                <a:r>
                  <a:rPr lang="en-US" dirty="0"/>
                  <a:t>x</a:t>
                </a:r>
              </a:p>
            </p:txBody>
          </p:sp>
          <p:sp>
            <p:nvSpPr>
              <p:cNvPr id="10" name="Oval 9">
                <a:extLst>
                  <a:ext uri="{FF2B5EF4-FFF2-40B4-BE49-F238E27FC236}">
                    <a16:creationId xmlns:a16="http://schemas.microsoft.com/office/drawing/2014/main" id="{2ABD0DF6-F437-64CE-4C6D-A011BC6A2704}"/>
                  </a:ext>
                </a:extLst>
              </p:cNvPr>
              <p:cNvSpPr/>
              <p:nvPr/>
            </p:nvSpPr>
            <p:spPr>
              <a:xfrm>
                <a:off x="3160853" y="2720236"/>
                <a:ext cx="225469" cy="22546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DB467D8C-723B-E833-E8F7-6FDEFD086242}"/>
                  </a:ext>
                </a:extLst>
              </p:cNvPr>
              <p:cNvCxnSpPr/>
              <p:nvPr/>
            </p:nvCxnSpPr>
            <p:spPr>
              <a:xfrm>
                <a:off x="3286114" y="2801840"/>
                <a:ext cx="2542783"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7D79FE25-FD29-855F-27CB-502017D757BB}"/>
                  </a:ext>
                </a:extLst>
              </p:cNvPr>
              <p:cNvSpPr txBox="1"/>
              <p:nvPr/>
            </p:nvSpPr>
            <p:spPr>
              <a:xfrm>
                <a:off x="4356751" y="2601424"/>
                <a:ext cx="300082" cy="369332"/>
              </a:xfrm>
              <a:prstGeom prst="rect">
                <a:avLst/>
              </a:prstGeom>
              <a:noFill/>
            </p:spPr>
            <p:txBody>
              <a:bodyPr wrap="none" rtlCol="0">
                <a:spAutoFit/>
              </a:bodyPr>
              <a:lstStyle/>
              <a:p>
                <a:r>
                  <a:rPr lang="en-US" dirty="0"/>
                  <a:t>x</a:t>
                </a:r>
              </a:p>
            </p:txBody>
          </p:sp>
          <p:pic>
            <p:nvPicPr>
              <p:cNvPr id="13" name="Picture 12">
                <a:extLst>
                  <a:ext uri="{FF2B5EF4-FFF2-40B4-BE49-F238E27FC236}">
                    <a16:creationId xmlns:a16="http://schemas.microsoft.com/office/drawing/2014/main" id="{D1B335D5-98CD-59D7-7BA0-87C89C490245}"/>
                  </a:ext>
                </a:extLst>
              </p:cNvPr>
              <p:cNvPicPr>
                <a:picLocks noChangeAspect="1"/>
              </p:cNvPicPr>
              <p:nvPr/>
            </p:nvPicPr>
            <p:blipFill>
              <a:blip r:embed="rId2"/>
              <a:stretch>
                <a:fillRect/>
              </a:stretch>
            </p:blipFill>
            <p:spPr>
              <a:xfrm>
                <a:off x="5712858" y="2704404"/>
                <a:ext cx="241300" cy="241300"/>
              </a:xfrm>
              <a:prstGeom prst="rect">
                <a:avLst/>
              </a:prstGeom>
            </p:spPr>
          </p:pic>
          <p:cxnSp>
            <p:nvCxnSpPr>
              <p:cNvPr id="14" name="Straight Connector 13">
                <a:extLst>
                  <a:ext uri="{FF2B5EF4-FFF2-40B4-BE49-F238E27FC236}">
                    <a16:creationId xmlns:a16="http://schemas.microsoft.com/office/drawing/2014/main" id="{6FAA1186-6FFA-C0A6-AC2D-F8FC17CF83DA}"/>
                  </a:ext>
                </a:extLst>
              </p:cNvPr>
              <p:cNvCxnSpPr/>
              <p:nvPr/>
            </p:nvCxnSpPr>
            <p:spPr>
              <a:xfrm>
                <a:off x="5888028" y="2801840"/>
                <a:ext cx="2542783"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FB691A2E-A3D3-EB77-7112-5395BC69B5F3}"/>
                  </a:ext>
                </a:extLst>
              </p:cNvPr>
              <p:cNvSpPr txBox="1"/>
              <p:nvPr/>
            </p:nvSpPr>
            <p:spPr>
              <a:xfrm>
                <a:off x="6958665" y="2601424"/>
                <a:ext cx="300082" cy="369332"/>
              </a:xfrm>
              <a:prstGeom prst="rect">
                <a:avLst/>
              </a:prstGeom>
              <a:noFill/>
            </p:spPr>
            <p:txBody>
              <a:bodyPr wrap="none" rtlCol="0">
                <a:spAutoFit/>
              </a:bodyPr>
              <a:lstStyle/>
              <a:p>
                <a:r>
                  <a:rPr lang="en-US" dirty="0"/>
                  <a:t>x</a:t>
                </a:r>
              </a:p>
            </p:txBody>
          </p:sp>
          <p:pic>
            <p:nvPicPr>
              <p:cNvPr id="16" name="Picture 15">
                <a:extLst>
                  <a:ext uri="{FF2B5EF4-FFF2-40B4-BE49-F238E27FC236}">
                    <a16:creationId xmlns:a16="http://schemas.microsoft.com/office/drawing/2014/main" id="{B7CBA4A5-EDE8-90DA-8F32-AC9E05A894F2}"/>
                  </a:ext>
                </a:extLst>
              </p:cNvPr>
              <p:cNvPicPr>
                <a:picLocks noChangeAspect="1"/>
              </p:cNvPicPr>
              <p:nvPr/>
            </p:nvPicPr>
            <p:blipFill>
              <a:blip r:embed="rId2"/>
              <a:stretch>
                <a:fillRect/>
              </a:stretch>
            </p:blipFill>
            <p:spPr>
              <a:xfrm>
                <a:off x="8314772" y="2704404"/>
                <a:ext cx="241300" cy="241300"/>
              </a:xfrm>
              <a:prstGeom prst="rect">
                <a:avLst/>
              </a:prstGeom>
            </p:spPr>
          </p:pic>
          <p:sp>
            <p:nvSpPr>
              <p:cNvPr id="17" name="TextBox 16">
                <a:extLst>
                  <a:ext uri="{FF2B5EF4-FFF2-40B4-BE49-F238E27FC236}">
                    <a16:creationId xmlns:a16="http://schemas.microsoft.com/office/drawing/2014/main" id="{1142B824-8855-09DE-B2EA-916C3A3CD1CA}"/>
                  </a:ext>
                </a:extLst>
              </p:cNvPr>
              <p:cNvSpPr txBox="1"/>
              <p:nvPr/>
            </p:nvSpPr>
            <p:spPr>
              <a:xfrm>
                <a:off x="347072" y="2306205"/>
                <a:ext cx="1071127" cy="369332"/>
              </a:xfrm>
              <a:prstGeom prst="rect">
                <a:avLst/>
              </a:prstGeom>
              <a:noFill/>
            </p:spPr>
            <p:txBody>
              <a:bodyPr wrap="none" rtlCol="0">
                <a:spAutoFit/>
              </a:bodyPr>
              <a:lstStyle/>
              <a:p>
                <a:r>
                  <a:rPr lang="en-US" dirty="0"/>
                  <a:t>node = 0</a:t>
                </a:r>
              </a:p>
            </p:txBody>
          </p:sp>
          <p:sp>
            <p:nvSpPr>
              <p:cNvPr id="18" name="TextBox 17">
                <a:extLst>
                  <a:ext uri="{FF2B5EF4-FFF2-40B4-BE49-F238E27FC236}">
                    <a16:creationId xmlns:a16="http://schemas.microsoft.com/office/drawing/2014/main" id="{FE5E0487-9DCF-4BB4-CCF8-029A33F92AE9}"/>
                  </a:ext>
                </a:extLst>
              </p:cNvPr>
              <p:cNvSpPr txBox="1"/>
              <p:nvPr/>
            </p:nvSpPr>
            <p:spPr>
              <a:xfrm>
                <a:off x="3118981" y="2306205"/>
                <a:ext cx="306494" cy="369332"/>
              </a:xfrm>
              <a:prstGeom prst="rect">
                <a:avLst/>
              </a:prstGeom>
              <a:noFill/>
            </p:spPr>
            <p:txBody>
              <a:bodyPr wrap="none" rtlCol="0">
                <a:spAutoFit/>
              </a:bodyPr>
              <a:lstStyle/>
              <a:p>
                <a:r>
                  <a:rPr lang="en-US" dirty="0"/>
                  <a:t>1</a:t>
                </a:r>
              </a:p>
            </p:txBody>
          </p:sp>
          <p:sp>
            <p:nvSpPr>
              <p:cNvPr id="19" name="TextBox 18">
                <a:extLst>
                  <a:ext uri="{FF2B5EF4-FFF2-40B4-BE49-F238E27FC236}">
                    <a16:creationId xmlns:a16="http://schemas.microsoft.com/office/drawing/2014/main" id="{46F19549-06F1-DD92-490D-6DAC764B38AA}"/>
                  </a:ext>
                </a:extLst>
              </p:cNvPr>
              <p:cNvSpPr txBox="1"/>
              <p:nvPr/>
            </p:nvSpPr>
            <p:spPr>
              <a:xfrm>
                <a:off x="5676778" y="2306205"/>
                <a:ext cx="489310" cy="369332"/>
              </a:xfrm>
              <a:prstGeom prst="rect">
                <a:avLst/>
              </a:prstGeom>
              <a:noFill/>
            </p:spPr>
            <p:txBody>
              <a:bodyPr wrap="square" rtlCol="0">
                <a:spAutoFit/>
              </a:bodyPr>
              <a:lstStyle/>
              <a:p>
                <a:r>
                  <a:rPr lang="en-US" dirty="0"/>
                  <a:t>2</a:t>
                </a:r>
              </a:p>
            </p:txBody>
          </p:sp>
          <p:sp>
            <p:nvSpPr>
              <p:cNvPr id="20" name="TextBox 19">
                <a:extLst>
                  <a:ext uri="{FF2B5EF4-FFF2-40B4-BE49-F238E27FC236}">
                    <a16:creationId xmlns:a16="http://schemas.microsoft.com/office/drawing/2014/main" id="{32AD2149-6B51-D494-FF4E-5D33AC99C190}"/>
                  </a:ext>
                </a:extLst>
              </p:cNvPr>
              <p:cNvSpPr txBox="1"/>
              <p:nvPr/>
            </p:nvSpPr>
            <p:spPr>
              <a:xfrm>
                <a:off x="8240812" y="2306205"/>
                <a:ext cx="306494" cy="369332"/>
              </a:xfrm>
              <a:prstGeom prst="rect">
                <a:avLst/>
              </a:prstGeom>
              <a:noFill/>
            </p:spPr>
            <p:txBody>
              <a:bodyPr wrap="none" rtlCol="0">
                <a:spAutoFit/>
              </a:bodyPr>
              <a:lstStyle/>
              <a:p>
                <a:r>
                  <a:rPr lang="en-US" dirty="0"/>
                  <a:t>3</a:t>
                </a:r>
              </a:p>
            </p:txBody>
          </p:sp>
        </p:grpSp>
        <p:sp>
          <p:nvSpPr>
            <p:cNvPr id="21" name="Rectangle 20">
              <a:extLst>
                <a:ext uri="{FF2B5EF4-FFF2-40B4-BE49-F238E27FC236}">
                  <a16:creationId xmlns:a16="http://schemas.microsoft.com/office/drawing/2014/main" id="{F1B038D7-22A7-8D7E-62B5-AFFB282BE87E}"/>
                </a:ext>
              </a:extLst>
            </p:cNvPr>
            <p:cNvSpPr/>
            <p:nvPr/>
          </p:nvSpPr>
          <p:spPr>
            <a:xfrm>
              <a:off x="3279999" y="2209193"/>
              <a:ext cx="2532340" cy="373257"/>
            </a:xfrm>
            <a:prstGeom prst="rect">
              <a:avLst/>
            </a:prstGeom>
            <a:solidFill>
              <a:schemeClr val="accent1">
                <a:alpha val="2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3" name="Picture 22">
            <a:extLst>
              <a:ext uri="{FF2B5EF4-FFF2-40B4-BE49-F238E27FC236}">
                <a16:creationId xmlns:a16="http://schemas.microsoft.com/office/drawing/2014/main" id="{9816D703-C833-3459-C240-7E1DFB92D91E}"/>
              </a:ext>
            </a:extLst>
          </p:cNvPr>
          <p:cNvPicPr>
            <a:picLocks noChangeAspect="1"/>
          </p:cNvPicPr>
          <p:nvPr/>
        </p:nvPicPr>
        <p:blipFill>
          <a:blip r:embed="rId3"/>
          <a:stretch>
            <a:fillRect/>
          </a:stretch>
        </p:blipFill>
        <p:spPr>
          <a:xfrm>
            <a:off x="3526005" y="3610882"/>
            <a:ext cx="4038600" cy="774700"/>
          </a:xfrm>
          <a:prstGeom prst="rect">
            <a:avLst/>
          </a:prstGeom>
        </p:spPr>
      </p:pic>
      <p:pic>
        <p:nvPicPr>
          <p:cNvPr id="25" name="Picture 24">
            <a:extLst>
              <a:ext uri="{FF2B5EF4-FFF2-40B4-BE49-F238E27FC236}">
                <a16:creationId xmlns:a16="http://schemas.microsoft.com/office/drawing/2014/main" id="{8B3AE12F-A994-F350-046F-0EB3E2BAD4EA}"/>
              </a:ext>
            </a:extLst>
          </p:cNvPr>
          <p:cNvPicPr>
            <a:picLocks noChangeAspect="1"/>
          </p:cNvPicPr>
          <p:nvPr/>
        </p:nvPicPr>
        <p:blipFill>
          <a:blip r:embed="rId4"/>
          <a:stretch>
            <a:fillRect/>
          </a:stretch>
        </p:blipFill>
        <p:spPr>
          <a:xfrm>
            <a:off x="1214605" y="5950228"/>
            <a:ext cx="4330700" cy="647700"/>
          </a:xfrm>
          <a:prstGeom prst="rect">
            <a:avLst/>
          </a:prstGeom>
        </p:spPr>
      </p:pic>
      <p:sp>
        <p:nvSpPr>
          <p:cNvPr id="28" name="TextBox 27">
            <a:extLst>
              <a:ext uri="{FF2B5EF4-FFF2-40B4-BE49-F238E27FC236}">
                <a16:creationId xmlns:a16="http://schemas.microsoft.com/office/drawing/2014/main" id="{E84E6698-0DDE-407E-75CE-11FF39633DE7}"/>
              </a:ext>
            </a:extLst>
          </p:cNvPr>
          <p:cNvSpPr txBox="1"/>
          <p:nvPr/>
        </p:nvSpPr>
        <p:spPr>
          <a:xfrm>
            <a:off x="8647980" y="6524788"/>
            <a:ext cx="0" cy="0"/>
          </a:xfrm>
          <a:prstGeom prst="rect">
            <a:avLst/>
          </a:prstGeom>
        </p:spPr>
        <p:txBody>
          <a:bodyPr vert="horz" wrap="none" lIns="91440" tIns="45720" rIns="91440" bIns="45720" rtlCol="0">
            <a:noAutofit/>
          </a:bodyPr>
          <a:lstStyle/>
          <a:p>
            <a:pPr algn="l"/>
            <a:r>
              <a:rPr lang="en-US" dirty="0"/>
              <a:t>Edge 2</a:t>
            </a:r>
          </a:p>
        </p:txBody>
      </p:sp>
      <p:pic>
        <p:nvPicPr>
          <p:cNvPr id="29" name="Picture 28">
            <a:extLst>
              <a:ext uri="{FF2B5EF4-FFF2-40B4-BE49-F238E27FC236}">
                <a16:creationId xmlns:a16="http://schemas.microsoft.com/office/drawing/2014/main" id="{FD98F48C-931D-3FE0-0769-45392CDADD2A}"/>
              </a:ext>
            </a:extLst>
          </p:cNvPr>
          <p:cNvPicPr>
            <a:picLocks noChangeAspect="1"/>
          </p:cNvPicPr>
          <p:nvPr/>
        </p:nvPicPr>
        <p:blipFill>
          <a:blip r:embed="rId5"/>
          <a:stretch>
            <a:fillRect/>
          </a:stretch>
        </p:blipFill>
        <p:spPr>
          <a:xfrm>
            <a:off x="8647980" y="4744569"/>
            <a:ext cx="2324100" cy="635000"/>
          </a:xfrm>
          <a:prstGeom prst="rect">
            <a:avLst/>
          </a:prstGeom>
        </p:spPr>
      </p:pic>
      <p:pic>
        <p:nvPicPr>
          <p:cNvPr id="30" name="Picture 29">
            <a:extLst>
              <a:ext uri="{FF2B5EF4-FFF2-40B4-BE49-F238E27FC236}">
                <a16:creationId xmlns:a16="http://schemas.microsoft.com/office/drawing/2014/main" id="{FFEF26AF-3F6A-BD89-7C23-FDCE3C69CD76}"/>
              </a:ext>
            </a:extLst>
          </p:cNvPr>
          <p:cNvPicPr>
            <a:picLocks noChangeAspect="1"/>
          </p:cNvPicPr>
          <p:nvPr/>
        </p:nvPicPr>
        <p:blipFill>
          <a:blip r:embed="rId6"/>
          <a:stretch>
            <a:fillRect/>
          </a:stretch>
        </p:blipFill>
        <p:spPr>
          <a:xfrm>
            <a:off x="8647980" y="5682359"/>
            <a:ext cx="2324100" cy="635000"/>
          </a:xfrm>
          <a:prstGeom prst="rect">
            <a:avLst/>
          </a:prstGeom>
        </p:spPr>
      </p:pic>
    </p:spTree>
    <p:extLst>
      <p:ext uri="{BB962C8B-B14F-4D97-AF65-F5344CB8AC3E}">
        <p14:creationId xmlns:p14="http://schemas.microsoft.com/office/powerpoint/2010/main" val="1959303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6A57BB-A5EC-EF4C-423C-99BDD2B12A84}"/>
              </a:ext>
            </a:extLst>
          </p:cNvPr>
          <p:cNvSpPr>
            <a:spLocks noGrp="1"/>
          </p:cNvSpPr>
          <p:nvPr>
            <p:ph type="title"/>
          </p:nvPr>
        </p:nvSpPr>
        <p:spPr/>
        <p:txBody>
          <a:bodyPr/>
          <a:lstStyle/>
          <a:p>
            <a:r>
              <a:rPr lang="en-US" dirty="0"/>
              <a:t>Simple One-D MMS Example; Edge-based Assemble of Diffusion</a:t>
            </a:r>
          </a:p>
        </p:txBody>
      </p:sp>
      <p:sp>
        <p:nvSpPr>
          <p:cNvPr id="3" name="Slide Number Placeholder 2">
            <a:extLst>
              <a:ext uri="{FF2B5EF4-FFF2-40B4-BE49-F238E27FC236}">
                <a16:creationId xmlns:a16="http://schemas.microsoft.com/office/drawing/2014/main" id="{3EED6CCA-F6CA-A0B7-3CF7-20CE3A3BE732}"/>
              </a:ext>
            </a:extLst>
          </p:cNvPr>
          <p:cNvSpPr>
            <a:spLocks noGrp="1"/>
          </p:cNvSpPr>
          <p:nvPr>
            <p:ph type="sldNum" sz="quarter" idx="10"/>
          </p:nvPr>
        </p:nvSpPr>
        <p:spPr/>
        <p:txBody>
          <a:bodyPr/>
          <a:lstStyle/>
          <a:p>
            <a:fld id="{4FAB73BC-B049-4115-A692-8D63A059BFB8}" type="slidenum">
              <a:rPr lang="en-US" smtClean="0"/>
              <a:pPr/>
              <a:t>44</a:t>
            </a:fld>
            <a:endParaRPr lang="en-US" dirty="0"/>
          </a:p>
        </p:txBody>
      </p:sp>
      <p:sp>
        <p:nvSpPr>
          <p:cNvPr id="4" name="Content Placeholder 3">
            <a:extLst>
              <a:ext uri="{FF2B5EF4-FFF2-40B4-BE49-F238E27FC236}">
                <a16:creationId xmlns:a16="http://schemas.microsoft.com/office/drawing/2014/main" id="{4313C071-0929-4766-C65F-1ABBE5E148A3}"/>
              </a:ext>
            </a:extLst>
          </p:cNvPr>
          <p:cNvSpPr>
            <a:spLocks noGrp="1"/>
          </p:cNvSpPr>
          <p:nvPr>
            <p:ph sz="quarter" idx="11"/>
          </p:nvPr>
        </p:nvSpPr>
        <p:spPr/>
        <p:txBody>
          <a:bodyPr/>
          <a:lstStyle/>
          <a:p>
            <a:r>
              <a:rPr lang="en-US" dirty="0"/>
              <a:t>We will use a linear basis and solve this system over a small patch of linear bar elements</a:t>
            </a:r>
          </a:p>
          <a:p>
            <a:endParaRPr lang="en-US" dirty="0"/>
          </a:p>
          <a:p>
            <a:endParaRPr lang="en-US" dirty="0"/>
          </a:p>
          <a:p>
            <a:endParaRPr lang="en-US" dirty="0"/>
          </a:p>
          <a:p>
            <a:r>
              <a:rPr lang="en-US" dirty="0"/>
              <a:t>Recall, simplified equation with RHS from source term already provided</a:t>
            </a:r>
          </a:p>
          <a:p>
            <a:endParaRPr lang="en-US" dirty="0"/>
          </a:p>
          <a:p>
            <a:endParaRPr lang="en-US" dirty="0"/>
          </a:p>
          <a:p>
            <a:endParaRPr lang="en-US" dirty="0"/>
          </a:p>
          <a:p>
            <a:endParaRPr lang="en-US" dirty="0"/>
          </a:p>
          <a:p>
            <a:r>
              <a:rPr lang="en-US" dirty="0"/>
              <a:t>Iterate elements with a simple left-hand side rule: += L and -=R</a:t>
            </a:r>
          </a:p>
          <a:p>
            <a:r>
              <a:rPr lang="en-US" dirty="0"/>
              <a:t>	(note implicit conservation statement)</a:t>
            </a:r>
          </a:p>
          <a:p>
            <a:endParaRPr lang="en-US" dirty="0"/>
          </a:p>
          <a:p>
            <a:endParaRPr lang="en-US" dirty="0"/>
          </a:p>
        </p:txBody>
      </p:sp>
      <p:grpSp>
        <p:nvGrpSpPr>
          <p:cNvPr id="22" name="Group 21">
            <a:extLst>
              <a:ext uri="{FF2B5EF4-FFF2-40B4-BE49-F238E27FC236}">
                <a16:creationId xmlns:a16="http://schemas.microsoft.com/office/drawing/2014/main" id="{DFBCE2D1-F2C1-7C77-99EF-5738BE0116F0}"/>
              </a:ext>
            </a:extLst>
          </p:cNvPr>
          <p:cNvGrpSpPr/>
          <p:nvPr/>
        </p:nvGrpSpPr>
        <p:grpSpPr>
          <a:xfrm>
            <a:off x="1974395" y="1789924"/>
            <a:ext cx="8209000" cy="792526"/>
            <a:chOff x="347072" y="1789924"/>
            <a:chExt cx="8209000" cy="792526"/>
          </a:xfrm>
        </p:grpSpPr>
        <p:sp>
          <p:nvSpPr>
            <p:cNvPr id="5" name="TextBox 4">
              <a:extLst>
                <a:ext uri="{FF2B5EF4-FFF2-40B4-BE49-F238E27FC236}">
                  <a16:creationId xmlns:a16="http://schemas.microsoft.com/office/drawing/2014/main" id="{2D35E340-6847-4EEC-DE5B-252D4E10136B}"/>
                </a:ext>
              </a:extLst>
            </p:cNvPr>
            <p:cNvSpPr txBox="1"/>
            <p:nvPr/>
          </p:nvSpPr>
          <p:spPr>
            <a:xfrm>
              <a:off x="4061540" y="1789924"/>
              <a:ext cx="822661" cy="369332"/>
            </a:xfrm>
            <a:prstGeom prst="rect">
              <a:avLst/>
            </a:prstGeom>
            <a:noFill/>
          </p:spPr>
          <p:txBody>
            <a:bodyPr wrap="none" rtlCol="0">
              <a:spAutoFit/>
            </a:bodyPr>
            <a:lstStyle/>
            <a:p>
              <a:r>
                <a:rPr lang="en-US" dirty="0" err="1">
                  <a:latin typeface="Symbol" pitchFamily="2" charset="2"/>
                </a:rPr>
                <a:t>D</a:t>
              </a:r>
              <a:r>
                <a:rPr lang="en-US" dirty="0" err="1"/>
                <a:t>x</a:t>
              </a:r>
              <a:r>
                <a:rPr lang="en-US" dirty="0"/>
                <a:t> = 1</a:t>
              </a:r>
            </a:p>
          </p:txBody>
        </p:sp>
        <p:grpSp>
          <p:nvGrpSpPr>
            <p:cNvPr id="6" name="Group 5">
              <a:extLst>
                <a:ext uri="{FF2B5EF4-FFF2-40B4-BE49-F238E27FC236}">
                  <a16:creationId xmlns:a16="http://schemas.microsoft.com/office/drawing/2014/main" id="{2D85B4B7-3431-84D0-1976-896F2B520E2A}"/>
                </a:ext>
              </a:extLst>
            </p:cNvPr>
            <p:cNvGrpSpPr/>
            <p:nvPr/>
          </p:nvGrpSpPr>
          <p:grpSpPr>
            <a:xfrm>
              <a:off x="347072" y="1917899"/>
              <a:ext cx="8209000" cy="664551"/>
              <a:chOff x="347072" y="2306205"/>
              <a:chExt cx="8209000" cy="664551"/>
            </a:xfrm>
          </p:grpSpPr>
          <p:cxnSp>
            <p:nvCxnSpPr>
              <p:cNvPr id="7" name="Straight Connector 6">
                <a:extLst>
                  <a:ext uri="{FF2B5EF4-FFF2-40B4-BE49-F238E27FC236}">
                    <a16:creationId xmlns:a16="http://schemas.microsoft.com/office/drawing/2014/main" id="{05FE1575-32DD-722A-83E7-D843C9C9B987}"/>
                  </a:ext>
                </a:extLst>
              </p:cNvPr>
              <p:cNvCxnSpPr/>
              <p:nvPr/>
            </p:nvCxnSpPr>
            <p:spPr>
              <a:xfrm>
                <a:off x="753774" y="2801840"/>
                <a:ext cx="2542783"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F844A280-83C3-11A3-C3DE-6202CC53ADD8}"/>
                  </a:ext>
                </a:extLst>
              </p:cNvPr>
              <p:cNvSpPr/>
              <p:nvPr/>
            </p:nvSpPr>
            <p:spPr>
              <a:xfrm>
                <a:off x="615987" y="2693096"/>
                <a:ext cx="225469" cy="22546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AADEB06D-284E-23AA-7A5D-1EEB31308933}"/>
                  </a:ext>
                </a:extLst>
              </p:cNvPr>
              <p:cNvSpPr txBox="1"/>
              <p:nvPr/>
            </p:nvSpPr>
            <p:spPr>
              <a:xfrm>
                <a:off x="1799359" y="2601424"/>
                <a:ext cx="300082" cy="369332"/>
              </a:xfrm>
              <a:prstGeom prst="rect">
                <a:avLst/>
              </a:prstGeom>
              <a:noFill/>
            </p:spPr>
            <p:txBody>
              <a:bodyPr wrap="none" rtlCol="0">
                <a:spAutoFit/>
              </a:bodyPr>
              <a:lstStyle/>
              <a:p>
                <a:r>
                  <a:rPr lang="en-US" dirty="0"/>
                  <a:t>x</a:t>
                </a:r>
              </a:p>
            </p:txBody>
          </p:sp>
          <p:sp>
            <p:nvSpPr>
              <p:cNvPr id="10" name="Oval 9">
                <a:extLst>
                  <a:ext uri="{FF2B5EF4-FFF2-40B4-BE49-F238E27FC236}">
                    <a16:creationId xmlns:a16="http://schemas.microsoft.com/office/drawing/2014/main" id="{2ABD0DF6-F437-64CE-4C6D-A011BC6A2704}"/>
                  </a:ext>
                </a:extLst>
              </p:cNvPr>
              <p:cNvSpPr/>
              <p:nvPr/>
            </p:nvSpPr>
            <p:spPr>
              <a:xfrm>
                <a:off x="3160853" y="2720236"/>
                <a:ext cx="225469" cy="22546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DB467D8C-723B-E833-E8F7-6FDEFD086242}"/>
                  </a:ext>
                </a:extLst>
              </p:cNvPr>
              <p:cNvCxnSpPr/>
              <p:nvPr/>
            </p:nvCxnSpPr>
            <p:spPr>
              <a:xfrm>
                <a:off x="3286114" y="2801840"/>
                <a:ext cx="2542783"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7D79FE25-FD29-855F-27CB-502017D757BB}"/>
                  </a:ext>
                </a:extLst>
              </p:cNvPr>
              <p:cNvSpPr txBox="1"/>
              <p:nvPr/>
            </p:nvSpPr>
            <p:spPr>
              <a:xfrm>
                <a:off x="4356751" y="2601424"/>
                <a:ext cx="300082" cy="369332"/>
              </a:xfrm>
              <a:prstGeom prst="rect">
                <a:avLst/>
              </a:prstGeom>
              <a:noFill/>
            </p:spPr>
            <p:txBody>
              <a:bodyPr wrap="none" rtlCol="0">
                <a:spAutoFit/>
              </a:bodyPr>
              <a:lstStyle/>
              <a:p>
                <a:r>
                  <a:rPr lang="en-US" dirty="0"/>
                  <a:t>x</a:t>
                </a:r>
              </a:p>
            </p:txBody>
          </p:sp>
          <p:pic>
            <p:nvPicPr>
              <p:cNvPr id="13" name="Picture 12">
                <a:extLst>
                  <a:ext uri="{FF2B5EF4-FFF2-40B4-BE49-F238E27FC236}">
                    <a16:creationId xmlns:a16="http://schemas.microsoft.com/office/drawing/2014/main" id="{D1B335D5-98CD-59D7-7BA0-87C89C490245}"/>
                  </a:ext>
                </a:extLst>
              </p:cNvPr>
              <p:cNvPicPr>
                <a:picLocks noChangeAspect="1"/>
              </p:cNvPicPr>
              <p:nvPr/>
            </p:nvPicPr>
            <p:blipFill>
              <a:blip r:embed="rId2"/>
              <a:stretch>
                <a:fillRect/>
              </a:stretch>
            </p:blipFill>
            <p:spPr>
              <a:xfrm>
                <a:off x="5712858" y="2704404"/>
                <a:ext cx="241300" cy="241300"/>
              </a:xfrm>
              <a:prstGeom prst="rect">
                <a:avLst/>
              </a:prstGeom>
            </p:spPr>
          </p:pic>
          <p:cxnSp>
            <p:nvCxnSpPr>
              <p:cNvPr id="14" name="Straight Connector 13">
                <a:extLst>
                  <a:ext uri="{FF2B5EF4-FFF2-40B4-BE49-F238E27FC236}">
                    <a16:creationId xmlns:a16="http://schemas.microsoft.com/office/drawing/2014/main" id="{6FAA1186-6FFA-C0A6-AC2D-F8FC17CF83DA}"/>
                  </a:ext>
                </a:extLst>
              </p:cNvPr>
              <p:cNvCxnSpPr/>
              <p:nvPr/>
            </p:nvCxnSpPr>
            <p:spPr>
              <a:xfrm>
                <a:off x="5888028" y="2801840"/>
                <a:ext cx="2542783"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FB691A2E-A3D3-EB77-7112-5395BC69B5F3}"/>
                  </a:ext>
                </a:extLst>
              </p:cNvPr>
              <p:cNvSpPr txBox="1"/>
              <p:nvPr/>
            </p:nvSpPr>
            <p:spPr>
              <a:xfrm>
                <a:off x="6958665" y="2601424"/>
                <a:ext cx="300082" cy="369332"/>
              </a:xfrm>
              <a:prstGeom prst="rect">
                <a:avLst/>
              </a:prstGeom>
              <a:noFill/>
            </p:spPr>
            <p:txBody>
              <a:bodyPr wrap="none" rtlCol="0">
                <a:spAutoFit/>
              </a:bodyPr>
              <a:lstStyle/>
              <a:p>
                <a:r>
                  <a:rPr lang="en-US" dirty="0"/>
                  <a:t>x</a:t>
                </a:r>
              </a:p>
            </p:txBody>
          </p:sp>
          <p:pic>
            <p:nvPicPr>
              <p:cNvPr id="16" name="Picture 15">
                <a:extLst>
                  <a:ext uri="{FF2B5EF4-FFF2-40B4-BE49-F238E27FC236}">
                    <a16:creationId xmlns:a16="http://schemas.microsoft.com/office/drawing/2014/main" id="{B7CBA4A5-EDE8-90DA-8F32-AC9E05A894F2}"/>
                  </a:ext>
                </a:extLst>
              </p:cNvPr>
              <p:cNvPicPr>
                <a:picLocks noChangeAspect="1"/>
              </p:cNvPicPr>
              <p:nvPr/>
            </p:nvPicPr>
            <p:blipFill>
              <a:blip r:embed="rId2"/>
              <a:stretch>
                <a:fillRect/>
              </a:stretch>
            </p:blipFill>
            <p:spPr>
              <a:xfrm>
                <a:off x="8314772" y="2704404"/>
                <a:ext cx="241300" cy="241300"/>
              </a:xfrm>
              <a:prstGeom prst="rect">
                <a:avLst/>
              </a:prstGeom>
            </p:spPr>
          </p:pic>
          <p:sp>
            <p:nvSpPr>
              <p:cNvPr id="17" name="TextBox 16">
                <a:extLst>
                  <a:ext uri="{FF2B5EF4-FFF2-40B4-BE49-F238E27FC236}">
                    <a16:creationId xmlns:a16="http://schemas.microsoft.com/office/drawing/2014/main" id="{1142B824-8855-09DE-B2EA-916C3A3CD1CA}"/>
                  </a:ext>
                </a:extLst>
              </p:cNvPr>
              <p:cNvSpPr txBox="1"/>
              <p:nvPr/>
            </p:nvSpPr>
            <p:spPr>
              <a:xfrm>
                <a:off x="347072" y="2306205"/>
                <a:ext cx="1071127" cy="369332"/>
              </a:xfrm>
              <a:prstGeom prst="rect">
                <a:avLst/>
              </a:prstGeom>
              <a:noFill/>
            </p:spPr>
            <p:txBody>
              <a:bodyPr wrap="none" rtlCol="0">
                <a:spAutoFit/>
              </a:bodyPr>
              <a:lstStyle/>
              <a:p>
                <a:r>
                  <a:rPr lang="en-US" dirty="0"/>
                  <a:t>node = 0</a:t>
                </a:r>
              </a:p>
            </p:txBody>
          </p:sp>
          <p:sp>
            <p:nvSpPr>
              <p:cNvPr id="18" name="TextBox 17">
                <a:extLst>
                  <a:ext uri="{FF2B5EF4-FFF2-40B4-BE49-F238E27FC236}">
                    <a16:creationId xmlns:a16="http://schemas.microsoft.com/office/drawing/2014/main" id="{FE5E0487-9DCF-4BB4-CCF8-029A33F92AE9}"/>
                  </a:ext>
                </a:extLst>
              </p:cNvPr>
              <p:cNvSpPr txBox="1"/>
              <p:nvPr/>
            </p:nvSpPr>
            <p:spPr>
              <a:xfrm>
                <a:off x="3118981" y="2306205"/>
                <a:ext cx="306494" cy="369332"/>
              </a:xfrm>
              <a:prstGeom prst="rect">
                <a:avLst/>
              </a:prstGeom>
              <a:noFill/>
            </p:spPr>
            <p:txBody>
              <a:bodyPr wrap="none" rtlCol="0">
                <a:spAutoFit/>
              </a:bodyPr>
              <a:lstStyle/>
              <a:p>
                <a:r>
                  <a:rPr lang="en-US" dirty="0"/>
                  <a:t>1</a:t>
                </a:r>
              </a:p>
            </p:txBody>
          </p:sp>
          <p:sp>
            <p:nvSpPr>
              <p:cNvPr id="19" name="TextBox 18">
                <a:extLst>
                  <a:ext uri="{FF2B5EF4-FFF2-40B4-BE49-F238E27FC236}">
                    <a16:creationId xmlns:a16="http://schemas.microsoft.com/office/drawing/2014/main" id="{46F19549-06F1-DD92-490D-6DAC764B38AA}"/>
                  </a:ext>
                </a:extLst>
              </p:cNvPr>
              <p:cNvSpPr txBox="1"/>
              <p:nvPr/>
            </p:nvSpPr>
            <p:spPr>
              <a:xfrm>
                <a:off x="5676778" y="2306205"/>
                <a:ext cx="489310" cy="369332"/>
              </a:xfrm>
              <a:prstGeom prst="rect">
                <a:avLst/>
              </a:prstGeom>
              <a:noFill/>
            </p:spPr>
            <p:txBody>
              <a:bodyPr wrap="square" rtlCol="0">
                <a:spAutoFit/>
              </a:bodyPr>
              <a:lstStyle/>
              <a:p>
                <a:r>
                  <a:rPr lang="en-US" dirty="0"/>
                  <a:t>2</a:t>
                </a:r>
              </a:p>
            </p:txBody>
          </p:sp>
          <p:sp>
            <p:nvSpPr>
              <p:cNvPr id="20" name="TextBox 19">
                <a:extLst>
                  <a:ext uri="{FF2B5EF4-FFF2-40B4-BE49-F238E27FC236}">
                    <a16:creationId xmlns:a16="http://schemas.microsoft.com/office/drawing/2014/main" id="{32AD2149-6B51-D494-FF4E-5D33AC99C190}"/>
                  </a:ext>
                </a:extLst>
              </p:cNvPr>
              <p:cNvSpPr txBox="1"/>
              <p:nvPr/>
            </p:nvSpPr>
            <p:spPr>
              <a:xfrm>
                <a:off x="8240812" y="2306205"/>
                <a:ext cx="306494" cy="369332"/>
              </a:xfrm>
              <a:prstGeom prst="rect">
                <a:avLst/>
              </a:prstGeom>
              <a:noFill/>
            </p:spPr>
            <p:txBody>
              <a:bodyPr wrap="none" rtlCol="0">
                <a:spAutoFit/>
              </a:bodyPr>
              <a:lstStyle/>
              <a:p>
                <a:r>
                  <a:rPr lang="en-US" dirty="0"/>
                  <a:t>3</a:t>
                </a:r>
              </a:p>
            </p:txBody>
          </p:sp>
        </p:grpSp>
        <p:sp>
          <p:nvSpPr>
            <p:cNvPr id="21" name="Rectangle 20">
              <a:extLst>
                <a:ext uri="{FF2B5EF4-FFF2-40B4-BE49-F238E27FC236}">
                  <a16:creationId xmlns:a16="http://schemas.microsoft.com/office/drawing/2014/main" id="{F1B038D7-22A7-8D7E-62B5-AFFB282BE87E}"/>
                </a:ext>
              </a:extLst>
            </p:cNvPr>
            <p:cNvSpPr/>
            <p:nvPr/>
          </p:nvSpPr>
          <p:spPr>
            <a:xfrm>
              <a:off x="5868218" y="2209193"/>
              <a:ext cx="2532340" cy="373257"/>
            </a:xfrm>
            <a:prstGeom prst="rect">
              <a:avLst/>
            </a:prstGeom>
            <a:solidFill>
              <a:schemeClr val="accent1">
                <a:alpha val="2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3" name="Picture 22">
            <a:extLst>
              <a:ext uri="{FF2B5EF4-FFF2-40B4-BE49-F238E27FC236}">
                <a16:creationId xmlns:a16="http://schemas.microsoft.com/office/drawing/2014/main" id="{9816D703-C833-3459-C240-7E1DFB92D91E}"/>
              </a:ext>
            </a:extLst>
          </p:cNvPr>
          <p:cNvPicPr>
            <a:picLocks noChangeAspect="1"/>
          </p:cNvPicPr>
          <p:nvPr/>
        </p:nvPicPr>
        <p:blipFill>
          <a:blip r:embed="rId3"/>
          <a:stretch>
            <a:fillRect/>
          </a:stretch>
        </p:blipFill>
        <p:spPr>
          <a:xfrm>
            <a:off x="3526005" y="3610882"/>
            <a:ext cx="4038600" cy="774700"/>
          </a:xfrm>
          <a:prstGeom prst="rect">
            <a:avLst/>
          </a:prstGeom>
        </p:spPr>
      </p:pic>
      <p:pic>
        <p:nvPicPr>
          <p:cNvPr id="24" name="Picture 23">
            <a:extLst>
              <a:ext uri="{FF2B5EF4-FFF2-40B4-BE49-F238E27FC236}">
                <a16:creationId xmlns:a16="http://schemas.microsoft.com/office/drawing/2014/main" id="{B7111B59-B7B7-886F-373D-F34649AD78E5}"/>
              </a:ext>
            </a:extLst>
          </p:cNvPr>
          <p:cNvPicPr>
            <a:picLocks noChangeAspect="1"/>
          </p:cNvPicPr>
          <p:nvPr/>
        </p:nvPicPr>
        <p:blipFill>
          <a:blip r:embed="rId4"/>
          <a:stretch>
            <a:fillRect/>
          </a:stretch>
        </p:blipFill>
        <p:spPr>
          <a:xfrm>
            <a:off x="1214605" y="5921744"/>
            <a:ext cx="4330700" cy="647700"/>
          </a:xfrm>
          <a:prstGeom prst="rect">
            <a:avLst/>
          </a:prstGeom>
        </p:spPr>
      </p:pic>
      <p:sp>
        <p:nvSpPr>
          <p:cNvPr id="26" name="TextBox 25">
            <a:extLst>
              <a:ext uri="{FF2B5EF4-FFF2-40B4-BE49-F238E27FC236}">
                <a16:creationId xmlns:a16="http://schemas.microsoft.com/office/drawing/2014/main" id="{E35F5A49-BC7D-4A8C-6C83-0C7501DE854A}"/>
              </a:ext>
            </a:extLst>
          </p:cNvPr>
          <p:cNvSpPr txBox="1"/>
          <p:nvPr/>
        </p:nvSpPr>
        <p:spPr>
          <a:xfrm>
            <a:off x="8585988" y="6524788"/>
            <a:ext cx="0" cy="0"/>
          </a:xfrm>
          <a:prstGeom prst="rect">
            <a:avLst/>
          </a:prstGeom>
        </p:spPr>
        <p:txBody>
          <a:bodyPr vert="horz" wrap="none" lIns="91440" tIns="45720" rIns="91440" bIns="45720" rtlCol="0">
            <a:noAutofit/>
          </a:bodyPr>
          <a:lstStyle/>
          <a:p>
            <a:pPr algn="l"/>
            <a:r>
              <a:rPr lang="en-US" dirty="0"/>
              <a:t>Edge 3</a:t>
            </a:r>
          </a:p>
        </p:txBody>
      </p:sp>
      <p:pic>
        <p:nvPicPr>
          <p:cNvPr id="29" name="Picture 28">
            <a:extLst>
              <a:ext uri="{FF2B5EF4-FFF2-40B4-BE49-F238E27FC236}">
                <a16:creationId xmlns:a16="http://schemas.microsoft.com/office/drawing/2014/main" id="{7590DA8F-EDCC-96BA-0B22-FCE34079A9CA}"/>
              </a:ext>
            </a:extLst>
          </p:cNvPr>
          <p:cNvPicPr>
            <a:picLocks noChangeAspect="1"/>
          </p:cNvPicPr>
          <p:nvPr/>
        </p:nvPicPr>
        <p:blipFill>
          <a:blip r:embed="rId5"/>
          <a:stretch>
            <a:fillRect/>
          </a:stretch>
        </p:blipFill>
        <p:spPr>
          <a:xfrm>
            <a:off x="8585988" y="5589141"/>
            <a:ext cx="2324100" cy="635000"/>
          </a:xfrm>
          <a:prstGeom prst="rect">
            <a:avLst/>
          </a:prstGeom>
        </p:spPr>
      </p:pic>
      <p:pic>
        <p:nvPicPr>
          <p:cNvPr id="30" name="Picture 29">
            <a:extLst>
              <a:ext uri="{FF2B5EF4-FFF2-40B4-BE49-F238E27FC236}">
                <a16:creationId xmlns:a16="http://schemas.microsoft.com/office/drawing/2014/main" id="{5FD13948-657D-3C2A-D620-320B44CC1426}"/>
              </a:ext>
            </a:extLst>
          </p:cNvPr>
          <p:cNvPicPr>
            <a:picLocks noChangeAspect="1"/>
          </p:cNvPicPr>
          <p:nvPr/>
        </p:nvPicPr>
        <p:blipFill>
          <a:blip r:embed="rId6"/>
          <a:stretch>
            <a:fillRect/>
          </a:stretch>
        </p:blipFill>
        <p:spPr>
          <a:xfrm>
            <a:off x="8585988" y="4692685"/>
            <a:ext cx="2324100" cy="635000"/>
          </a:xfrm>
          <a:prstGeom prst="rect">
            <a:avLst/>
          </a:prstGeom>
        </p:spPr>
      </p:pic>
    </p:spTree>
    <p:extLst>
      <p:ext uri="{BB962C8B-B14F-4D97-AF65-F5344CB8AC3E}">
        <p14:creationId xmlns:p14="http://schemas.microsoft.com/office/powerpoint/2010/main" val="1348962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0F604D-8AE6-D9C8-163A-D932A0564A5F}"/>
              </a:ext>
            </a:extLst>
          </p:cNvPr>
          <p:cNvSpPr>
            <a:spLocks noGrp="1"/>
          </p:cNvSpPr>
          <p:nvPr>
            <p:ph type="title"/>
          </p:nvPr>
        </p:nvSpPr>
        <p:spPr/>
        <p:txBody>
          <a:bodyPr/>
          <a:lstStyle/>
          <a:p>
            <a:r>
              <a:rPr lang="en-US" dirty="0"/>
              <a:t>Simple One-D MMS Example; Collect all of the terms</a:t>
            </a:r>
          </a:p>
        </p:txBody>
      </p:sp>
      <p:sp>
        <p:nvSpPr>
          <p:cNvPr id="3" name="Slide Number Placeholder 2">
            <a:extLst>
              <a:ext uri="{FF2B5EF4-FFF2-40B4-BE49-F238E27FC236}">
                <a16:creationId xmlns:a16="http://schemas.microsoft.com/office/drawing/2014/main" id="{2FFB83E6-2941-9432-C8B5-BDF9780944CF}"/>
              </a:ext>
            </a:extLst>
          </p:cNvPr>
          <p:cNvSpPr>
            <a:spLocks noGrp="1"/>
          </p:cNvSpPr>
          <p:nvPr>
            <p:ph type="sldNum" sz="quarter" idx="10"/>
          </p:nvPr>
        </p:nvSpPr>
        <p:spPr/>
        <p:txBody>
          <a:bodyPr/>
          <a:lstStyle/>
          <a:p>
            <a:fld id="{4FAB73BC-B049-4115-A692-8D63A059BFB8}" type="slidenum">
              <a:rPr lang="en-US" smtClean="0"/>
              <a:pPr/>
              <a:t>45</a:t>
            </a:fld>
            <a:endParaRPr lang="en-US" dirty="0"/>
          </a:p>
        </p:txBody>
      </p:sp>
      <p:pic>
        <p:nvPicPr>
          <p:cNvPr id="5" name="Picture 4">
            <a:extLst>
              <a:ext uri="{FF2B5EF4-FFF2-40B4-BE49-F238E27FC236}">
                <a16:creationId xmlns:a16="http://schemas.microsoft.com/office/drawing/2014/main" id="{0453F27C-7228-7197-D3D8-52327975A8FE}"/>
              </a:ext>
            </a:extLst>
          </p:cNvPr>
          <p:cNvPicPr>
            <a:picLocks noChangeAspect="1"/>
          </p:cNvPicPr>
          <p:nvPr/>
        </p:nvPicPr>
        <p:blipFill>
          <a:blip r:embed="rId2"/>
          <a:stretch>
            <a:fillRect/>
          </a:stretch>
        </p:blipFill>
        <p:spPr>
          <a:xfrm>
            <a:off x="770886" y="1111759"/>
            <a:ext cx="2324100" cy="635000"/>
          </a:xfrm>
          <a:prstGeom prst="rect">
            <a:avLst/>
          </a:prstGeom>
        </p:spPr>
      </p:pic>
      <p:pic>
        <p:nvPicPr>
          <p:cNvPr id="6" name="Picture 5">
            <a:extLst>
              <a:ext uri="{FF2B5EF4-FFF2-40B4-BE49-F238E27FC236}">
                <a16:creationId xmlns:a16="http://schemas.microsoft.com/office/drawing/2014/main" id="{DFD5D0C5-2B93-8042-6C3E-14EEB4291C3B}"/>
              </a:ext>
            </a:extLst>
          </p:cNvPr>
          <p:cNvPicPr>
            <a:picLocks noChangeAspect="1"/>
          </p:cNvPicPr>
          <p:nvPr/>
        </p:nvPicPr>
        <p:blipFill>
          <a:blip r:embed="rId3"/>
          <a:stretch>
            <a:fillRect/>
          </a:stretch>
        </p:blipFill>
        <p:spPr>
          <a:xfrm>
            <a:off x="770886" y="2077965"/>
            <a:ext cx="2324100" cy="635000"/>
          </a:xfrm>
          <a:prstGeom prst="rect">
            <a:avLst/>
          </a:prstGeom>
        </p:spPr>
      </p:pic>
      <p:pic>
        <p:nvPicPr>
          <p:cNvPr id="7" name="Picture 6">
            <a:extLst>
              <a:ext uri="{FF2B5EF4-FFF2-40B4-BE49-F238E27FC236}">
                <a16:creationId xmlns:a16="http://schemas.microsoft.com/office/drawing/2014/main" id="{E0112BA4-C3E2-9BAC-19A6-C084190CF374}"/>
              </a:ext>
            </a:extLst>
          </p:cNvPr>
          <p:cNvPicPr>
            <a:picLocks noChangeAspect="1"/>
          </p:cNvPicPr>
          <p:nvPr/>
        </p:nvPicPr>
        <p:blipFill>
          <a:blip r:embed="rId4"/>
          <a:stretch>
            <a:fillRect/>
          </a:stretch>
        </p:blipFill>
        <p:spPr>
          <a:xfrm>
            <a:off x="770886" y="3044171"/>
            <a:ext cx="2324100" cy="635000"/>
          </a:xfrm>
          <a:prstGeom prst="rect">
            <a:avLst/>
          </a:prstGeom>
        </p:spPr>
      </p:pic>
      <p:pic>
        <p:nvPicPr>
          <p:cNvPr id="8" name="Picture 7">
            <a:extLst>
              <a:ext uri="{FF2B5EF4-FFF2-40B4-BE49-F238E27FC236}">
                <a16:creationId xmlns:a16="http://schemas.microsoft.com/office/drawing/2014/main" id="{B09ECDAA-8BC1-C9DD-E69F-4545E1AE7189}"/>
              </a:ext>
            </a:extLst>
          </p:cNvPr>
          <p:cNvPicPr>
            <a:picLocks noChangeAspect="1"/>
          </p:cNvPicPr>
          <p:nvPr/>
        </p:nvPicPr>
        <p:blipFill>
          <a:blip r:embed="rId5"/>
          <a:stretch>
            <a:fillRect/>
          </a:stretch>
        </p:blipFill>
        <p:spPr>
          <a:xfrm>
            <a:off x="770886" y="3981961"/>
            <a:ext cx="2324100" cy="635000"/>
          </a:xfrm>
          <a:prstGeom prst="rect">
            <a:avLst/>
          </a:prstGeom>
        </p:spPr>
      </p:pic>
      <p:pic>
        <p:nvPicPr>
          <p:cNvPr id="9" name="Picture 8">
            <a:extLst>
              <a:ext uri="{FF2B5EF4-FFF2-40B4-BE49-F238E27FC236}">
                <a16:creationId xmlns:a16="http://schemas.microsoft.com/office/drawing/2014/main" id="{FF20BA77-240B-5037-BAC7-356FDFED1704}"/>
              </a:ext>
            </a:extLst>
          </p:cNvPr>
          <p:cNvPicPr>
            <a:picLocks noChangeAspect="1"/>
          </p:cNvPicPr>
          <p:nvPr/>
        </p:nvPicPr>
        <p:blipFill>
          <a:blip r:embed="rId6"/>
          <a:stretch>
            <a:fillRect/>
          </a:stretch>
        </p:blipFill>
        <p:spPr>
          <a:xfrm>
            <a:off x="770886" y="5690198"/>
            <a:ext cx="2324100" cy="635000"/>
          </a:xfrm>
          <a:prstGeom prst="rect">
            <a:avLst/>
          </a:prstGeom>
        </p:spPr>
      </p:pic>
      <p:pic>
        <p:nvPicPr>
          <p:cNvPr id="10" name="Picture 9">
            <a:extLst>
              <a:ext uri="{FF2B5EF4-FFF2-40B4-BE49-F238E27FC236}">
                <a16:creationId xmlns:a16="http://schemas.microsoft.com/office/drawing/2014/main" id="{090F1F61-825A-5EF0-6323-984E0AA5BB40}"/>
              </a:ext>
            </a:extLst>
          </p:cNvPr>
          <p:cNvPicPr>
            <a:picLocks noChangeAspect="1"/>
          </p:cNvPicPr>
          <p:nvPr/>
        </p:nvPicPr>
        <p:blipFill>
          <a:blip r:embed="rId7"/>
          <a:stretch>
            <a:fillRect/>
          </a:stretch>
        </p:blipFill>
        <p:spPr>
          <a:xfrm>
            <a:off x="770886" y="4793742"/>
            <a:ext cx="2324100" cy="635000"/>
          </a:xfrm>
          <a:prstGeom prst="rect">
            <a:avLst/>
          </a:prstGeom>
        </p:spPr>
      </p:pic>
      <p:sp>
        <p:nvSpPr>
          <p:cNvPr id="11" name="TextBox 10">
            <a:extLst>
              <a:ext uri="{FF2B5EF4-FFF2-40B4-BE49-F238E27FC236}">
                <a16:creationId xmlns:a16="http://schemas.microsoft.com/office/drawing/2014/main" id="{F91ED6C0-8DAD-CF0D-328A-9C5F873CFB41}"/>
              </a:ext>
            </a:extLst>
          </p:cNvPr>
          <p:cNvSpPr txBox="1"/>
          <p:nvPr/>
        </p:nvSpPr>
        <p:spPr>
          <a:xfrm>
            <a:off x="8974351" y="4076312"/>
            <a:ext cx="1754006" cy="369332"/>
          </a:xfrm>
          <a:prstGeom prst="rect">
            <a:avLst/>
          </a:prstGeom>
          <a:noFill/>
        </p:spPr>
        <p:txBody>
          <a:bodyPr wrap="none" rtlCol="0">
            <a:spAutoFit/>
          </a:bodyPr>
          <a:lstStyle/>
          <a:p>
            <a:r>
              <a:rPr lang="en-US" dirty="0"/>
              <a:t>Correct for BCs</a:t>
            </a:r>
          </a:p>
        </p:txBody>
      </p:sp>
      <p:pic>
        <p:nvPicPr>
          <p:cNvPr id="12" name="Picture 11">
            <a:extLst>
              <a:ext uri="{FF2B5EF4-FFF2-40B4-BE49-F238E27FC236}">
                <a16:creationId xmlns:a16="http://schemas.microsoft.com/office/drawing/2014/main" id="{F5949C12-5266-71CC-5659-43F20B2BFB66}"/>
              </a:ext>
            </a:extLst>
          </p:cNvPr>
          <p:cNvPicPr>
            <a:picLocks noChangeAspect="1"/>
          </p:cNvPicPr>
          <p:nvPr/>
        </p:nvPicPr>
        <p:blipFill>
          <a:blip r:embed="rId8"/>
          <a:stretch>
            <a:fillRect/>
          </a:stretch>
        </p:blipFill>
        <p:spPr>
          <a:xfrm>
            <a:off x="4699440" y="953098"/>
            <a:ext cx="4243232" cy="4737100"/>
          </a:xfrm>
          <a:prstGeom prst="rect">
            <a:avLst/>
          </a:prstGeom>
        </p:spPr>
      </p:pic>
      <p:sp>
        <p:nvSpPr>
          <p:cNvPr id="13" name="TextBox 12">
            <a:extLst>
              <a:ext uri="{FF2B5EF4-FFF2-40B4-BE49-F238E27FC236}">
                <a16:creationId xmlns:a16="http://schemas.microsoft.com/office/drawing/2014/main" id="{3C0459F4-8FC5-A7B2-B19B-5CEFC313CF49}"/>
              </a:ext>
            </a:extLst>
          </p:cNvPr>
          <p:cNvSpPr txBox="1"/>
          <p:nvPr/>
        </p:nvSpPr>
        <p:spPr>
          <a:xfrm>
            <a:off x="8974351" y="2843394"/>
            <a:ext cx="1896673" cy="646331"/>
          </a:xfrm>
          <a:prstGeom prst="rect">
            <a:avLst/>
          </a:prstGeom>
          <a:noFill/>
        </p:spPr>
        <p:txBody>
          <a:bodyPr wrap="none" rtlCol="0">
            <a:spAutoFit/>
          </a:bodyPr>
          <a:lstStyle/>
          <a:p>
            <a:r>
              <a:rPr lang="en-US" dirty="0"/>
              <a:t>Fully assembled </a:t>
            </a:r>
          </a:p>
          <a:p>
            <a:r>
              <a:rPr lang="en-US" dirty="0"/>
              <a:t>system</a:t>
            </a:r>
          </a:p>
        </p:txBody>
      </p:sp>
      <p:sp>
        <p:nvSpPr>
          <p:cNvPr id="14" name="TextBox 13">
            <a:extLst>
              <a:ext uri="{FF2B5EF4-FFF2-40B4-BE49-F238E27FC236}">
                <a16:creationId xmlns:a16="http://schemas.microsoft.com/office/drawing/2014/main" id="{D3E013BD-3B26-AC98-0DE0-A8020995C02A}"/>
              </a:ext>
            </a:extLst>
          </p:cNvPr>
          <p:cNvSpPr txBox="1"/>
          <p:nvPr/>
        </p:nvSpPr>
        <p:spPr>
          <a:xfrm>
            <a:off x="8974351" y="1079909"/>
            <a:ext cx="1896673" cy="646331"/>
          </a:xfrm>
          <a:prstGeom prst="rect">
            <a:avLst/>
          </a:prstGeom>
          <a:noFill/>
        </p:spPr>
        <p:txBody>
          <a:bodyPr wrap="none" rtlCol="0">
            <a:spAutoFit/>
          </a:bodyPr>
          <a:lstStyle/>
          <a:p>
            <a:r>
              <a:rPr lang="en-US" dirty="0"/>
              <a:t>Fully assembled </a:t>
            </a:r>
          </a:p>
          <a:p>
            <a:r>
              <a:rPr lang="en-US" dirty="0"/>
              <a:t>matrix</a:t>
            </a:r>
          </a:p>
        </p:txBody>
      </p:sp>
      <p:sp>
        <p:nvSpPr>
          <p:cNvPr id="15" name="TextBox 14">
            <a:extLst>
              <a:ext uri="{FF2B5EF4-FFF2-40B4-BE49-F238E27FC236}">
                <a16:creationId xmlns:a16="http://schemas.microsoft.com/office/drawing/2014/main" id="{708DEAD2-96C0-E876-6B94-FF1A29AD059A}"/>
              </a:ext>
            </a:extLst>
          </p:cNvPr>
          <p:cNvSpPr txBox="1"/>
          <p:nvPr/>
        </p:nvSpPr>
        <p:spPr>
          <a:xfrm>
            <a:off x="3723906" y="6403174"/>
            <a:ext cx="7425431" cy="369332"/>
          </a:xfrm>
          <a:prstGeom prst="rect">
            <a:avLst/>
          </a:prstGeom>
          <a:noFill/>
        </p:spPr>
        <p:txBody>
          <a:bodyPr wrap="none" rtlCol="0">
            <a:spAutoFit/>
          </a:bodyPr>
          <a:lstStyle/>
          <a:p>
            <a:r>
              <a:rPr lang="en-US" dirty="0"/>
              <a:t>Solution is exact….. Linear basis exactly captures a quadratic solution</a:t>
            </a:r>
          </a:p>
        </p:txBody>
      </p:sp>
      <p:pic>
        <p:nvPicPr>
          <p:cNvPr id="17" name="Picture 16">
            <a:extLst>
              <a:ext uri="{FF2B5EF4-FFF2-40B4-BE49-F238E27FC236}">
                <a16:creationId xmlns:a16="http://schemas.microsoft.com/office/drawing/2014/main" id="{059218EF-8BCC-8361-7487-5B85B01494F2}"/>
              </a:ext>
            </a:extLst>
          </p:cNvPr>
          <p:cNvPicPr>
            <a:picLocks noChangeAspect="1"/>
          </p:cNvPicPr>
          <p:nvPr/>
        </p:nvPicPr>
        <p:blipFill>
          <a:blip r:embed="rId9"/>
          <a:stretch>
            <a:fillRect/>
          </a:stretch>
        </p:blipFill>
        <p:spPr>
          <a:xfrm>
            <a:off x="9922687" y="4624448"/>
            <a:ext cx="1384300" cy="1346200"/>
          </a:xfrm>
          <a:prstGeom prst="rect">
            <a:avLst/>
          </a:prstGeom>
        </p:spPr>
      </p:pic>
    </p:spTree>
    <p:extLst>
      <p:ext uri="{BB962C8B-B14F-4D97-AF65-F5344CB8AC3E}">
        <p14:creationId xmlns:p14="http://schemas.microsoft.com/office/powerpoint/2010/main" val="3155876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6A57BB-A5EC-EF4C-423C-99BDD2B12A84}"/>
              </a:ext>
            </a:extLst>
          </p:cNvPr>
          <p:cNvSpPr>
            <a:spLocks noGrp="1"/>
          </p:cNvSpPr>
          <p:nvPr>
            <p:ph type="title"/>
          </p:nvPr>
        </p:nvSpPr>
        <p:spPr/>
        <p:txBody>
          <a:bodyPr/>
          <a:lstStyle/>
          <a:p>
            <a:r>
              <a:rPr lang="en-US" dirty="0"/>
              <a:t>Compare/Contrast to previous FD</a:t>
            </a:r>
          </a:p>
        </p:txBody>
      </p:sp>
      <p:sp>
        <p:nvSpPr>
          <p:cNvPr id="3" name="Slide Number Placeholder 2">
            <a:extLst>
              <a:ext uri="{FF2B5EF4-FFF2-40B4-BE49-F238E27FC236}">
                <a16:creationId xmlns:a16="http://schemas.microsoft.com/office/drawing/2014/main" id="{3EED6CCA-F6CA-A0B7-3CF7-20CE3A3BE732}"/>
              </a:ext>
            </a:extLst>
          </p:cNvPr>
          <p:cNvSpPr>
            <a:spLocks noGrp="1"/>
          </p:cNvSpPr>
          <p:nvPr>
            <p:ph type="sldNum" sz="quarter" idx="10"/>
          </p:nvPr>
        </p:nvSpPr>
        <p:spPr/>
        <p:txBody>
          <a:bodyPr/>
          <a:lstStyle/>
          <a:p>
            <a:fld id="{4FAB73BC-B049-4115-A692-8D63A059BFB8}" type="slidenum">
              <a:rPr lang="en-US" smtClean="0"/>
              <a:pPr/>
              <a:t>46</a:t>
            </a:fld>
            <a:endParaRPr lang="en-US" dirty="0"/>
          </a:p>
        </p:txBody>
      </p:sp>
      <p:sp>
        <p:nvSpPr>
          <p:cNvPr id="4" name="Content Placeholder 3">
            <a:extLst>
              <a:ext uri="{FF2B5EF4-FFF2-40B4-BE49-F238E27FC236}">
                <a16:creationId xmlns:a16="http://schemas.microsoft.com/office/drawing/2014/main" id="{4313C071-0929-4766-C65F-1ABBE5E148A3}"/>
              </a:ext>
            </a:extLst>
          </p:cNvPr>
          <p:cNvSpPr>
            <a:spLocks noGrp="1"/>
          </p:cNvSpPr>
          <p:nvPr>
            <p:ph sz="quarter" idx="11"/>
          </p:nvPr>
        </p:nvSpPr>
        <p:spPr/>
        <p:txBody>
          <a:bodyPr>
            <a:normAutofit/>
          </a:bodyPr>
          <a:lstStyle/>
          <a:p>
            <a:pPr marL="342900" indent="-342900">
              <a:buFont typeface="Arial" panose="020B0604020202020204" pitchFamily="34" charset="0"/>
              <a:buChar char="•"/>
            </a:pPr>
            <a:r>
              <a:rPr lang="en-US" dirty="0"/>
              <a:t>FV:</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Divide by Volume, V, and density (constant velocity)</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Matches FD!</a:t>
            </a:r>
          </a:p>
        </p:txBody>
      </p:sp>
      <p:cxnSp>
        <p:nvCxnSpPr>
          <p:cNvPr id="6" name="Straight Connector 5">
            <a:extLst>
              <a:ext uri="{FF2B5EF4-FFF2-40B4-BE49-F238E27FC236}">
                <a16:creationId xmlns:a16="http://schemas.microsoft.com/office/drawing/2014/main" id="{3B355552-1159-EB19-6367-4A92E228BF88}"/>
              </a:ext>
            </a:extLst>
          </p:cNvPr>
          <p:cNvCxnSpPr/>
          <p:nvPr/>
        </p:nvCxnSpPr>
        <p:spPr>
          <a:xfrm>
            <a:off x="495300" y="6393464"/>
            <a:ext cx="4572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D5C32EA6-8DC0-9219-4743-283537ACDAEA}"/>
              </a:ext>
            </a:extLst>
          </p:cNvPr>
          <p:cNvSpPr/>
          <p:nvPr/>
        </p:nvSpPr>
        <p:spPr>
          <a:xfrm>
            <a:off x="403860" y="6329234"/>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A57F3B1D-316B-37C3-7997-1B49602C6549}"/>
              </a:ext>
            </a:extLst>
          </p:cNvPr>
          <p:cNvSpPr/>
          <p:nvPr/>
        </p:nvSpPr>
        <p:spPr>
          <a:xfrm>
            <a:off x="4975860" y="6292704"/>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23F6A0D5-6EBF-04EA-E943-DDE7DCA93271}"/>
              </a:ext>
            </a:extLst>
          </p:cNvPr>
          <p:cNvSpPr/>
          <p:nvPr/>
        </p:nvSpPr>
        <p:spPr>
          <a:xfrm>
            <a:off x="2689860" y="6301704"/>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riangle 9">
            <a:extLst>
              <a:ext uri="{FF2B5EF4-FFF2-40B4-BE49-F238E27FC236}">
                <a16:creationId xmlns:a16="http://schemas.microsoft.com/office/drawing/2014/main" id="{327F7206-A38B-0456-D6F8-B89B7171E782}"/>
              </a:ext>
            </a:extLst>
          </p:cNvPr>
          <p:cNvSpPr/>
          <p:nvPr/>
        </p:nvSpPr>
        <p:spPr>
          <a:xfrm>
            <a:off x="3900266" y="6337362"/>
            <a:ext cx="9144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riangle 10">
            <a:extLst>
              <a:ext uri="{FF2B5EF4-FFF2-40B4-BE49-F238E27FC236}">
                <a16:creationId xmlns:a16="http://schemas.microsoft.com/office/drawing/2014/main" id="{E6426123-7AEB-E328-30C2-4B2F2D437FB3}"/>
              </a:ext>
            </a:extLst>
          </p:cNvPr>
          <p:cNvSpPr/>
          <p:nvPr/>
        </p:nvSpPr>
        <p:spPr>
          <a:xfrm>
            <a:off x="1552836" y="6330707"/>
            <a:ext cx="9144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E348F0FA-3AF3-A5A0-7824-1B0C2CFA56AF}"/>
              </a:ext>
            </a:extLst>
          </p:cNvPr>
          <p:cNvSpPr txBox="1"/>
          <p:nvPr/>
        </p:nvSpPr>
        <p:spPr>
          <a:xfrm>
            <a:off x="257094" y="5961950"/>
            <a:ext cx="476412" cy="369332"/>
          </a:xfrm>
          <a:prstGeom prst="rect">
            <a:avLst/>
          </a:prstGeom>
          <a:noFill/>
        </p:spPr>
        <p:txBody>
          <a:bodyPr wrap="none" rtlCol="0">
            <a:spAutoFit/>
          </a:bodyPr>
          <a:lstStyle/>
          <a:p>
            <a:r>
              <a:rPr lang="en-US" dirty="0"/>
              <a:t>j-1</a:t>
            </a:r>
          </a:p>
        </p:txBody>
      </p:sp>
      <p:sp>
        <p:nvSpPr>
          <p:cNvPr id="13" name="TextBox 12">
            <a:extLst>
              <a:ext uri="{FF2B5EF4-FFF2-40B4-BE49-F238E27FC236}">
                <a16:creationId xmlns:a16="http://schemas.microsoft.com/office/drawing/2014/main" id="{DAC27285-4D6F-74DD-502B-A49D14CD149B}"/>
              </a:ext>
            </a:extLst>
          </p:cNvPr>
          <p:cNvSpPr txBox="1"/>
          <p:nvPr/>
        </p:nvSpPr>
        <p:spPr>
          <a:xfrm>
            <a:off x="2646487" y="5961950"/>
            <a:ext cx="269626" cy="369332"/>
          </a:xfrm>
          <a:prstGeom prst="rect">
            <a:avLst/>
          </a:prstGeom>
          <a:noFill/>
        </p:spPr>
        <p:txBody>
          <a:bodyPr wrap="none" rtlCol="0">
            <a:spAutoFit/>
          </a:bodyPr>
          <a:lstStyle/>
          <a:p>
            <a:r>
              <a:rPr lang="en-US" dirty="0"/>
              <a:t>j</a:t>
            </a:r>
          </a:p>
        </p:txBody>
      </p:sp>
      <p:sp>
        <p:nvSpPr>
          <p:cNvPr id="14" name="TextBox 13">
            <a:extLst>
              <a:ext uri="{FF2B5EF4-FFF2-40B4-BE49-F238E27FC236}">
                <a16:creationId xmlns:a16="http://schemas.microsoft.com/office/drawing/2014/main" id="{63F414C4-3855-0EFB-C489-66711EB64A0D}"/>
              </a:ext>
            </a:extLst>
          </p:cNvPr>
          <p:cNvSpPr txBox="1"/>
          <p:nvPr/>
        </p:nvSpPr>
        <p:spPr>
          <a:xfrm>
            <a:off x="4829094" y="5941381"/>
            <a:ext cx="513282" cy="369332"/>
          </a:xfrm>
          <a:prstGeom prst="rect">
            <a:avLst/>
          </a:prstGeom>
          <a:noFill/>
        </p:spPr>
        <p:txBody>
          <a:bodyPr wrap="none" rtlCol="0">
            <a:spAutoFit/>
          </a:bodyPr>
          <a:lstStyle/>
          <a:p>
            <a:r>
              <a:rPr lang="en-US" dirty="0"/>
              <a:t>j+1</a:t>
            </a:r>
          </a:p>
        </p:txBody>
      </p:sp>
      <p:sp>
        <p:nvSpPr>
          <p:cNvPr id="15" name="TextBox 14">
            <a:extLst>
              <a:ext uri="{FF2B5EF4-FFF2-40B4-BE49-F238E27FC236}">
                <a16:creationId xmlns:a16="http://schemas.microsoft.com/office/drawing/2014/main" id="{1BE40D1E-8839-37BC-7D69-0380EAB861DC}"/>
              </a:ext>
            </a:extLst>
          </p:cNvPr>
          <p:cNvSpPr txBox="1"/>
          <p:nvPr/>
        </p:nvSpPr>
        <p:spPr>
          <a:xfrm>
            <a:off x="3735065" y="5932380"/>
            <a:ext cx="537327" cy="276999"/>
          </a:xfrm>
          <a:prstGeom prst="rect">
            <a:avLst/>
          </a:prstGeom>
          <a:noFill/>
        </p:spPr>
        <p:txBody>
          <a:bodyPr wrap="none" rtlCol="0">
            <a:spAutoFit/>
          </a:bodyPr>
          <a:lstStyle/>
          <a:p>
            <a:r>
              <a:rPr lang="en-US" baseline="-25000" dirty="0"/>
              <a:t>j+1/2</a:t>
            </a:r>
          </a:p>
        </p:txBody>
      </p:sp>
      <p:sp>
        <p:nvSpPr>
          <p:cNvPr id="16" name="TextBox 15">
            <a:extLst>
              <a:ext uri="{FF2B5EF4-FFF2-40B4-BE49-F238E27FC236}">
                <a16:creationId xmlns:a16="http://schemas.microsoft.com/office/drawing/2014/main" id="{2BA0393A-6CFA-4EBF-65A0-FDB9D7F0F610}"/>
              </a:ext>
            </a:extLst>
          </p:cNvPr>
          <p:cNvSpPr txBox="1"/>
          <p:nvPr/>
        </p:nvSpPr>
        <p:spPr>
          <a:xfrm>
            <a:off x="1330352" y="5946024"/>
            <a:ext cx="498855" cy="276999"/>
          </a:xfrm>
          <a:prstGeom prst="rect">
            <a:avLst/>
          </a:prstGeom>
          <a:noFill/>
        </p:spPr>
        <p:txBody>
          <a:bodyPr wrap="none" rtlCol="0">
            <a:spAutoFit/>
          </a:bodyPr>
          <a:lstStyle/>
          <a:p>
            <a:r>
              <a:rPr lang="en-US" baseline="-25000" dirty="0"/>
              <a:t>j-1/2</a:t>
            </a:r>
          </a:p>
        </p:txBody>
      </p:sp>
      <p:pic>
        <p:nvPicPr>
          <p:cNvPr id="17" name="Picture 16">
            <a:extLst>
              <a:ext uri="{FF2B5EF4-FFF2-40B4-BE49-F238E27FC236}">
                <a16:creationId xmlns:a16="http://schemas.microsoft.com/office/drawing/2014/main" id="{8007A0CB-7D89-F21A-0080-CDE320C46CAE}"/>
              </a:ext>
            </a:extLst>
          </p:cNvPr>
          <p:cNvPicPr>
            <a:picLocks noChangeAspect="1"/>
          </p:cNvPicPr>
          <p:nvPr/>
        </p:nvPicPr>
        <p:blipFill>
          <a:blip r:embed="rId2"/>
          <a:stretch>
            <a:fillRect/>
          </a:stretch>
        </p:blipFill>
        <p:spPr>
          <a:xfrm>
            <a:off x="6975270" y="1308025"/>
            <a:ext cx="3416300" cy="609600"/>
          </a:xfrm>
          <a:prstGeom prst="rect">
            <a:avLst/>
          </a:prstGeom>
        </p:spPr>
      </p:pic>
      <p:pic>
        <p:nvPicPr>
          <p:cNvPr id="18" name="Picture 17">
            <a:extLst>
              <a:ext uri="{FF2B5EF4-FFF2-40B4-BE49-F238E27FC236}">
                <a16:creationId xmlns:a16="http://schemas.microsoft.com/office/drawing/2014/main" id="{2FCE7BAD-F5F5-5EE9-48C6-5571A04F538D}"/>
              </a:ext>
            </a:extLst>
          </p:cNvPr>
          <p:cNvPicPr>
            <a:picLocks noChangeAspect="1"/>
          </p:cNvPicPr>
          <p:nvPr/>
        </p:nvPicPr>
        <p:blipFill>
          <a:blip r:embed="rId3"/>
          <a:stretch>
            <a:fillRect/>
          </a:stretch>
        </p:blipFill>
        <p:spPr>
          <a:xfrm>
            <a:off x="4422355" y="1308025"/>
            <a:ext cx="1968500" cy="609600"/>
          </a:xfrm>
          <a:prstGeom prst="rect">
            <a:avLst/>
          </a:prstGeom>
        </p:spPr>
      </p:pic>
      <p:pic>
        <p:nvPicPr>
          <p:cNvPr id="20" name="Picture 19">
            <a:extLst>
              <a:ext uri="{FF2B5EF4-FFF2-40B4-BE49-F238E27FC236}">
                <a16:creationId xmlns:a16="http://schemas.microsoft.com/office/drawing/2014/main" id="{3BC9BA79-279E-19F7-EBAC-428A5D295F94}"/>
              </a:ext>
            </a:extLst>
          </p:cNvPr>
          <p:cNvPicPr>
            <a:picLocks noChangeAspect="1"/>
          </p:cNvPicPr>
          <p:nvPr/>
        </p:nvPicPr>
        <p:blipFill>
          <a:blip r:embed="rId4"/>
          <a:stretch>
            <a:fillRect/>
          </a:stretch>
        </p:blipFill>
        <p:spPr>
          <a:xfrm>
            <a:off x="9365011" y="2702948"/>
            <a:ext cx="1714500" cy="266700"/>
          </a:xfrm>
          <a:prstGeom prst="rect">
            <a:avLst/>
          </a:prstGeom>
        </p:spPr>
      </p:pic>
      <p:pic>
        <p:nvPicPr>
          <p:cNvPr id="22" name="Picture 21">
            <a:extLst>
              <a:ext uri="{FF2B5EF4-FFF2-40B4-BE49-F238E27FC236}">
                <a16:creationId xmlns:a16="http://schemas.microsoft.com/office/drawing/2014/main" id="{B86AB50E-F1DF-6FCC-67A0-983EB0242AF9}"/>
              </a:ext>
            </a:extLst>
          </p:cNvPr>
          <p:cNvPicPr>
            <a:picLocks noChangeAspect="1"/>
          </p:cNvPicPr>
          <p:nvPr/>
        </p:nvPicPr>
        <p:blipFill>
          <a:blip r:embed="rId5"/>
          <a:stretch>
            <a:fillRect/>
          </a:stretch>
        </p:blipFill>
        <p:spPr>
          <a:xfrm>
            <a:off x="9492011" y="2233025"/>
            <a:ext cx="1460500" cy="266700"/>
          </a:xfrm>
          <a:prstGeom prst="rect">
            <a:avLst/>
          </a:prstGeom>
        </p:spPr>
      </p:pic>
      <p:pic>
        <p:nvPicPr>
          <p:cNvPr id="24" name="Picture 23">
            <a:extLst>
              <a:ext uri="{FF2B5EF4-FFF2-40B4-BE49-F238E27FC236}">
                <a16:creationId xmlns:a16="http://schemas.microsoft.com/office/drawing/2014/main" id="{8EB162FA-464E-5B6C-E7C7-312BB1957BD5}"/>
              </a:ext>
            </a:extLst>
          </p:cNvPr>
          <p:cNvPicPr>
            <a:picLocks noChangeAspect="1"/>
          </p:cNvPicPr>
          <p:nvPr/>
        </p:nvPicPr>
        <p:blipFill>
          <a:blip r:embed="rId6"/>
          <a:stretch>
            <a:fillRect/>
          </a:stretch>
        </p:blipFill>
        <p:spPr>
          <a:xfrm>
            <a:off x="9492011" y="3277601"/>
            <a:ext cx="1384300" cy="266700"/>
          </a:xfrm>
          <a:prstGeom prst="rect">
            <a:avLst/>
          </a:prstGeom>
        </p:spPr>
      </p:pic>
      <p:pic>
        <p:nvPicPr>
          <p:cNvPr id="29" name="Picture 28">
            <a:extLst>
              <a:ext uri="{FF2B5EF4-FFF2-40B4-BE49-F238E27FC236}">
                <a16:creationId xmlns:a16="http://schemas.microsoft.com/office/drawing/2014/main" id="{C1E6A5A9-484E-8FEE-B334-13558C5020D1}"/>
              </a:ext>
            </a:extLst>
          </p:cNvPr>
          <p:cNvPicPr>
            <a:picLocks noChangeAspect="1"/>
          </p:cNvPicPr>
          <p:nvPr/>
        </p:nvPicPr>
        <p:blipFill>
          <a:blip r:embed="rId7"/>
          <a:stretch>
            <a:fillRect/>
          </a:stretch>
        </p:blipFill>
        <p:spPr>
          <a:xfrm>
            <a:off x="1907540" y="1276275"/>
            <a:ext cx="1930400" cy="673100"/>
          </a:xfrm>
          <a:prstGeom prst="rect">
            <a:avLst/>
          </a:prstGeom>
        </p:spPr>
      </p:pic>
      <p:pic>
        <p:nvPicPr>
          <p:cNvPr id="31" name="Picture 30">
            <a:extLst>
              <a:ext uri="{FF2B5EF4-FFF2-40B4-BE49-F238E27FC236}">
                <a16:creationId xmlns:a16="http://schemas.microsoft.com/office/drawing/2014/main" id="{ED672C89-8099-AFDB-873C-12039A984ACA}"/>
              </a:ext>
            </a:extLst>
          </p:cNvPr>
          <p:cNvPicPr>
            <a:picLocks noChangeAspect="1"/>
          </p:cNvPicPr>
          <p:nvPr/>
        </p:nvPicPr>
        <p:blipFill>
          <a:blip r:embed="rId8"/>
          <a:stretch>
            <a:fillRect/>
          </a:stretch>
        </p:blipFill>
        <p:spPr>
          <a:xfrm>
            <a:off x="1716526" y="4225933"/>
            <a:ext cx="7251700" cy="673100"/>
          </a:xfrm>
          <a:prstGeom prst="rect">
            <a:avLst/>
          </a:prstGeom>
        </p:spPr>
      </p:pic>
      <p:sp>
        <p:nvSpPr>
          <p:cNvPr id="32" name="Rectangle 31">
            <a:extLst>
              <a:ext uri="{FF2B5EF4-FFF2-40B4-BE49-F238E27FC236}">
                <a16:creationId xmlns:a16="http://schemas.microsoft.com/office/drawing/2014/main" id="{1409A030-A5E8-E2CB-925D-11DA76050957}"/>
              </a:ext>
            </a:extLst>
          </p:cNvPr>
          <p:cNvSpPr/>
          <p:nvPr/>
        </p:nvSpPr>
        <p:spPr>
          <a:xfrm>
            <a:off x="5085735" y="1035121"/>
            <a:ext cx="4939374" cy="271006"/>
          </a:xfrm>
          <a:prstGeom prst="rect">
            <a:avLst/>
          </a:prstGeom>
          <a:solidFill>
            <a:schemeClr val="accent1">
              <a:alpha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State n or n+1</a:t>
            </a:r>
          </a:p>
        </p:txBody>
      </p:sp>
      <p:sp>
        <p:nvSpPr>
          <p:cNvPr id="33" name="Rectangle 32">
            <a:extLst>
              <a:ext uri="{FF2B5EF4-FFF2-40B4-BE49-F238E27FC236}">
                <a16:creationId xmlns:a16="http://schemas.microsoft.com/office/drawing/2014/main" id="{718E49F5-B53D-B03B-C0AF-04C528259376}"/>
              </a:ext>
            </a:extLst>
          </p:cNvPr>
          <p:cNvSpPr/>
          <p:nvPr/>
        </p:nvSpPr>
        <p:spPr>
          <a:xfrm>
            <a:off x="4178763" y="4036418"/>
            <a:ext cx="4939374" cy="271006"/>
          </a:xfrm>
          <a:prstGeom prst="rect">
            <a:avLst/>
          </a:prstGeom>
          <a:solidFill>
            <a:schemeClr val="accent1">
              <a:alpha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State n or n+1</a:t>
            </a:r>
          </a:p>
        </p:txBody>
      </p:sp>
    </p:spTree>
    <p:extLst>
      <p:ext uri="{BB962C8B-B14F-4D97-AF65-F5344CB8AC3E}">
        <p14:creationId xmlns:p14="http://schemas.microsoft.com/office/powerpoint/2010/main" val="4254232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3EC943-338F-6EA4-C3D9-8A1087AFBF0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267FF36-67FE-BD87-EE86-9BCBF3299337}"/>
              </a:ext>
            </a:extLst>
          </p:cNvPr>
          <p:cNvSpPr>
            <a:spLocks noGrp="1"/>
          </p:cNvSpPr>
          <p:nvPr>
            <p:ph type="title"/>
          </p:nvPr>
        </p:nvSpPr>
        <p:spPr/>
        <p:txBody>
          <a:bodyPr/>
          <a:lstStyle/>
          <a:p>
            <a:r>
              <a:rPr lang="en-US" dirty="0"/>
              <a:t>EBVC and CC Review</a:t>
            </a:r>
          </a:p>
        </p:txBody>
      </p:sp>
      <p:sp>
        <p:nvSpPr>
          <p:cNvPr id="3" name="Slide Number Placeholder 2">
            <a:extLst>
              <a:ext uri="{FF2B5EF4-FFF2-40B4-BE49-F238E27FC236}">
                <a16:creationId xmlns:a16="http://schemas.microsoft.com/office/drawing/2014/main" id="{CA396E0D-CE89-8BDB-5DF9-C35C1D3B3022}"/>
              </a:ext>
            </a:extLst>
          </p:cNvPr>
          <p:cNvSpPr>
            <a:spLocks noGrp="1"/>
          </p:cNvSpPr>
          <p:nvPr>
            <p:ph type="sldNum" sz="quarter" idx="10"/>
          </p:nvPr>
        </p:nvSpPr>
        <p:spPr/>
        <p:txBody>
          <a:bodyPr/>
          <a:lstStyle/>
          <a:p>
            <a:fld id="{4FAB73BC-B049-4115-A692-8D63A059BFB8}" type="slidenum">
              <a:rPr lang="en-US" smtClean="0"/>
              <a:pPr/>
              <a:t>47</a:t>
            </a:fld>
            <a:endParaRPr lang="en-US" dirty="0"/>
          </a:p>
        </p:txBody>
      </p:sp>
      <p:sp>
        <p:nvSpPr>
          <p:cNvPr id="4" name="Content Placeholder 3">
            <a:extLst>
              <a:ext uri="{FF2B5EF4-FFF2-40B4-BE49-F238E27FC236}">
                <a16:creationId xmlns:a16="http://schemas.microsoft.com/office/drawing/2014/main" id="{1E14F78C-059A-C736-FC2F-87D5246303BE}"/>
              </a:ext>
            </a:extLst>
          </p:cNvPr>
          <p:cNvSpPr>
            <a:spLocks noGrp="1"/>
          </p:cNvSpPr>
          <p:nvPr>
            <p:ph sz="quarter" idx="11"/>
          </p:nvPr>
        </p:nvSpPr>
        <p:spPr>
          <a:xfrm>
            <a:off x="647700" y="1409700"/>
            <a:ext cx="11049000" cy="5426812"/>
          </a:xfrm>
        </p:spPr>
        <p:txBody>
          <a:bodyPr>
            <a:normAutofit/>
          </a:bodyPr>
          <a:lstStyle/>
          <a:p>
            <a:pPr marL="342900" indent="-342900">
              <a:buFont typeface="Arial" panose="020B0604020202020204" pitchFamily="34" charset="0"/>
              <a:buChar char="•"/>
            </a:pPr>
            <a:r>
              <a:rPr lang="en-US" dirty="0"/>
              <a:t>Each are two-state (left and right schemes)</a:t>
            </a:r>
          </a:p>
          <a:p>
            <a:pPr marL="342900" indent="-342900">
              <a:buFont typeface="Arial" panose="020B0604020202020204" pitchFamily="34" charset="0"/>
              <a:buChar char="•"/>
            </a:pPr>
            <a:r>
              <a:rPr lang="en-US" dirty="0"/>
              <a:t>Nominally, second-order in space due to limited stencil and connectivity</a:t>
            </a:r>
          </a:p>
          <a:p>
            <a:pPr marL="342900" indent="-342900">
              <a:buFont typeface="Arial" panose="020B0604020202020204" pitchFamily="34" charset="0"/>
              <a:buChar char="•"/>
            </a:pPr>
            <a:r>
              <a:rPr lang="en-US" dirty="0"/>
              <a:t>Fast, efficient</a:t>
            </a:r>
          </a:p>
          <a:p>
            <a:pPr marL="342900" indent="-342900">
              <a:buFont typeface="Arial" panose="020B0604020202020204" pitchFamily="34" charset="0"/>
              <a:buChar char="•"/>
            </a:pPr>
            <a:r>
              <a:rPr lang="en-US" dirty="0"/>
              <a:t>Diffusion operator may suffer on non-orthogonal meshes</a:t>
            </a:r>
          </a:p>
          <a:p>
            <a:pPr marL="342900" indent="-342900">
              <a:buFont typeface="Arial" panose="020B0604020202020204" pitchFamily="34" charset="0"/>
              <a:buChar char="•"/>
            </a:pPr>
            <a:r>
              <a:rPr lang="en-US" dirty="0"/>
              <a:t>CC is common in many commercial and open-source codes, e.g., Ansys Fluent, </a:t>
            </a:r>
            <a:r>
              <a:rPr lang="en-US" dirty="0" err="1"/>
              <a:t>OpenFOAM</a:t>
            </a:r>
            <a:endParaRPr lang="en-US" dirty="0"/>
          </a:p>
          <a:p>
            <a:pPr marL="342900" indent="-342900">
              <a:buFont typeface="Arial" panose="020B0604020202020204" pitchFamily="34" charset="0"/>
              <a:buChar char="•"/>
            </a:pPr>
            <a:r>
              <a:rPr lang="en-US" dirty="0"/>
              <a:t>Edge-based more often seen in compressible codes</a:t>
            </a:r>
          </a:p>
          <a:p>
            <a:pPr marL="342900" indent="-342900">
              <a:buFont typeface="Arial" panose="020B0604020202020204" pitchFamily="34" charset="0"/>
              <a:buChar char="•"/>
            </a:pPr>
            <a:r>
              <a:rPr lang="en-US" dirty="0"/>
              <a:t>Exercise: Derive upwind operator for EBVC…..</a:t>
            </a:r>
          </a:p>
          <a:p>
            <a:endParaRPr lang="en-US" dirty="0"/>
          </a:p>
          <a:p>
            <a:endParaRPr lang="en-US" dirty="0"/>
          </a:p>
          <a:p>
            <a:endParaRPr lang="en-US" dirty="0"/>
          </a:p>
          <a:p>
            <a:endParaRPr lang="en-US" dirty="0"/>
          </a:p>
          <a:p>
            <a:r>
              <a:rPr lang="en-US" dirty="0"/>
              <a:t>For more information, see: </a:t>
            </a:r>
            <a:r>
              <a:rPr lang="en-US" dirty="0">
                <a:effectLst/>
              </a:rPr>
              <a:t>B. Diskin, J.L. Thomas, “Comparison of node-centered and cell-centered unstructured finite-volume </a:t>
            </a:r>
            <a:r>
              <a:rPr lang="en-US" dirty="0" err="1">
                <a:effectLst/>
              </a:rPr>
              <a:t>discretizations</a:t>
            </a:r>
            <a:r>
              <a:rPr lang="en-US" dirty="0">
                <a:effectLst/>
              </a:rPr>
              <a:t>: inviscid fluxes”, AIAA J. 49 (4) (2011) 836–854. </a:t>
            </a:r>
          </a:p>
          <a:p>
            <a:pPr marL="342900" indent="-342900">
              <a:buFont typeface="Arial" panose="020B0604020202020204" pitchFamily="34" charset="0"/>
              <a:buChar char="•"/>
            </a:pPr>
            <a:endParaRPr lang="en-US" dirty="0"/>
          </a:p>
          <a:p>
            <a:endParaRPr lang="en-US" dirty="0"/>
          </a:p>
        </p:txBody>
      </p:sp>
      <p:sp>
        <p:nvSpPr>
          <p:cNvPr id="5" name="TextBox 4">
            <a:extLst>
              <a:ext uri="{FF2B5EF4-FFF2-40B4-BE49-F238E27FC236}">
                <a16:creationId xmlns:a16="http://schemas.microsoft.com/office/drawing/2014/main" id="{2E2E19A5-D423-401D-C3D9-8D853B92179C}"/>
              </a:ext>
            </a:extLst>
          </p:cNvPr>
          <p:cNvSpPr txBox="1"/>
          <p:nvPr/>
        </p:nvSpPr>
        <p:spPr>
          <a:xfrm>
            <a:off x="8584689" y="5023215"/>
            <a:ext cx="2248308" cy="369332"/>
          </a:xfrm>
          <a:prstGeom prst="rect">
            <a:avLst/>
          </a:prstGeom>
          <a:noFill/>
        </p:spPr>
        <p:txBody>
          <a:bodyPr wrap="none" rtlCol="0">
            <a:spAutoFit/>
          </a:bodyPr>
          <a:lstStyle/>
          <a:p>
            <a:r>
              <a:rPr lang="en-US" dirty="0">
                <a:latin typeface="Open Sans" panose="020B0606030504020204" pitchFamily="34" charset="0"/>
                <a:ea typeface="Open Sans" panose="020B0606030504020204" pitchFamily="34" charset="0"/>
                <a:cs typeface="Open Sans" panose="020B0606030504020204" pitchFamily="34" charset="0"/>
              </a:rPr>
              <a:t>“as the wind blows”</a:t>
            </a:r>
          </a:p>
        </p:txBody>
      </p:sp>
      <p:pic>
        <p:nvPicPr>
          <p:cNvPr id="6" name="Picture 5">
            <a:extLst>
              <a:ext uri="{FF2B5EF4-FFF2-40B4-BE49-F238E27FC236}">
                <a16:creationId xmlns:a16="http://schemas.microsoft.com/office/drawing/2014/main" id="{55051771-D646-5B34-F5CD-9DEC9BF352FC}"/>
              </a:ext>
            </a:extLst>
          </p:cNvPr>
          <p:cNvPicPr>
            <a:picLocks noChangeAspect="1"/>
          </p:cNvPicPr>
          <p:nvPr/>
        </p:nvPicPr>
        <p:blipFill>
          <a:blip r:embed="rId2"/>
          <a:stretch>
            <a:fillRect/>
          </a:stretch>
        </p:blipFill>
        <p:spPr>
          <a:xfrm>
            <a:off x="2659876" y="5049647"/>
            <a:ext cx="3746500" cy="685800"/>
          </a:xfrm>
          <a:prstGeom prst="rect">
            <a:avLst/>
          </a:prstGeom>
        </p:spPr>
      </p:pic>
      <p:cxnSp>
        <p:nvCxnSpPr>
          <p:cNvPr id="7" name="Straight Connector 6">
            <a:extLst>
              <a:ext uri="{FF2B5EF4-FFF2-40B4-BE49-F238E27FC236}">
                <a16:creationId xmlns:a16="http://schemas.microsoft.com/office/drawing/2014/main" id="{A1500060-5C2A-D1BE-EB17-96E986AD438A}"/>
              </a:ext>
            </a:extLst>
          </p:cNvPr>
          <p:cNvCxnSpPr/>
          <p:nvPr/>
        </p:nvCxnSpPr>
        <p:spPr>
          <a:xfrm>
            <a:off x="2062977" y="4717963"/>
            <a:ext cx="4572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DF40BEE2-34A8-C1FE-EE92-0D1F2662CEE8}"/>
              </a:ext>
            </a:extLst>
          </p:cNvPr>
          <p:cNvSpPr/>
          <p:nvPr/>
        </p:nvSpPr>
        <p:spPr>
          <a:xfrm>
            <a:off x="1971537" y="4653733"/>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266BA5B7-D19F-36F0-E8BD-E60AE9C8D484}"/>
              </a:ext>
            </a:extLst>
          </p:cNvPr>
          <p:cNvSpPr/>
          <p:nvPr/>
        </p:nvSpPr>
        <p:spPr>
          <a:xfrm>
            <a:off x="6543537" y="4617203"/>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72EB522B-F737-FE5A-412C-F6E0DA4BD36F}"/>
              </a:ext>
            </a:extLst>
          </p:cNvPr>
          <p:cNvSpPr/>
          <p:nvPr/>
        </p:nvSpPr>
        <p:spPr>
          <a:xfrm>
            <a:off x="4257537" y="4626203"/>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riangle 10">
            <a:extLst>
              <a:ext uri="{FF2B5EF4-FFF2-40B4-BE49-F238E27FC236}">
                <a16:creationId xmlns:a16="http://schemas.microsoft.com/office/drawing/2014/main" id="{3A595BB5-356D-6B04-3A13-EE9739FB220D}"/>
              </a:ext>
            </a:extLst>
          </p:cNvPr>
          <p:cNvSpPr/>
          <p:nvPr/>
        </p:nvSpPr>
        <p:spPr>
          <a:xfrm>
            <a:off x="5467943" y="4661861"/>
            <a:ext cx="9144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riangle 11">
            <a:extLst>
              <a:ext uri="{FF2B5EF4-FFF2-40B4-BE49-F238E27FC236}">
                <a16:creationId xmlns:a16="http://schemas.microsoft.com/office/drawing/2014/main" id="{A018FF40-7691-964F-42D3-6A9EFD1173CA}"/>
              </a:ext>
            </a:extLst>
          </p:cNvPr>
          <p:cNvSpPr/>
          <p:nvPr/>
        </p:nvSpPr>
        <p:spPr>
          <a:xfrm>
            <a:off x="3120513" y="4655206"/>
            <a:ext cx="9144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5B3A493F-72E4-ACB8-BE7B-58173D60B244}"/>
              </a:ext>
            </a:extLst>
          </p:cNvPr>
          <p:cNvSpPr txBox="1"/>
          <p:nvPr/>
        </p:nvSpPr>
        <p:spPr>
          <a:xfrm>
            <a:off x="1824771" y="4286449"/>
            <a:ext cx="476412" cy="369332"/>
          </a:xfrm>
          <a:prstGeom prst="rect">
            <a:avLst/>
          </a:prstGeom>
          <a:noFill/>
        </p:spPr>
        <p:txBody>
          <a:bodyPr wrap="none" rtlCol="0">
            <a:spAutoFit/>
          </a:bodyPr>
          <a:lstStyle/>
          <a:p>
            <a:r>
              <a:rPr lang="en-US" dirty="0"/>
              <a:t>j-1</a:t>
            </a:r>
          </a:p>
        </p:txBody>
      </p:sp>
      <p:sp>
        <p:nvSpPr>
          <p:cNvPr id="14" name="TextBox 13">
            <a:extLst>
              <a:ext uri="{FF2B5EF4-FFF2-40B4-BE49-F238E27FC236}">
                <a16:creationId xmlns:a16="http://schemas.microsoft.com/office/drawing/2014/main" id="{268FA2A1-4B6F-E4FE-6457-62A966B6717E}"/>
              </a:ext>
            </a:extLst>
          </p:cNvPr>
          <p:cNvSpPr txBox="1"/>
          <p:nvPr/>
        </p:nvSpPr>
        <p:spPr>
          <a:xfrm>
            <a:off x="4214164" y="4286449"/>
            <a:ext cx="269626" cy="369332"/>
          </a:xfrm>
          <a:prstGeom prst="rect">
            <a:avLst/>
          </a:prstGeom>
          <a:noFill/>
        </p:spPr>
        <p:txBody>
          <a:bodyPr wrap="none" rtlCol="0">
            <a:spAutoFit/>
          </a:bodyPr>
          <a:lstStyle/>
          <a:p>
            <a:r>
              <a:rPr lang="en-US" dirty="0"/>
              <a:t>j</a:t>
            </a:r>
          </a:p>
        </p:txBody>
      </p:sp>
      <p:sp>
        <p:nvSpPr>
          <p:cNvPr id="15" name="TextBox 14">
            <a:extLst>
              <a:ext uri="{FF2B5EF4-FFF2-40B4-BE49-F238E27FC236}">
                <a16:creationId xmlns:a16="http://schemas.microsoft.com/office/drawing/2014/main" id="{4B6C9854-7514-2EC4-50E5-EA9A1BF17DC0}"/>
              </a:ext>
            </a:extLst>
          </p:cNvPr>
          <p:cNvSpPr txBox="1"/>
          <p:nvPr/>
        </p:nvSpPr>
        <p:spPr>
          <a:xfrm>
            <a:off x="6396771" y="4265880"/>
            <a:ext cx="513282" cy="369332"/>
          </a:xfrm>
          <a:prstGeom prst="rect">
            <a:avLst/>
          </a:prstGeom>
          <a:noFill/>
        </p:spPr>
        <p:txBody>
          <a:bodyPr wrap="none" rtlCol="0">
            <a:spAutoFit/>
          </a:bodyPr>
          <a:lstStyle/>
          <a:p>
            <a:r>
              <a:rPr lang="en-US" dirty="0"/>
              <a:t>j+1</a:t>
            </a:r>
          </a:p>
        </p:txBody>
      </p:sp>
      <p:sp>
        <p:nvSpPr>
          <p:cNvPr id="16" name="TextBox 15">
            <a:extLst>
              <a:ext uri="{FF2B5EF4-FFF2-40B4-BE49-F238E27FC236}">
                <a16:creationId xmlns:a16="http://schemas.microsoft.com/office/drawing/2014/main" id="{61A551C5-73FD-3BAB-0439-6D681E7C8944}"/>
              </a:ext>
            </a:extLst>
          </p:cNvPr>
          <p:cNvSpPr txBox="1"/>
          <p:nvPr/>
        </p:nvSpPr>
        <p:spPr>
          <a:xfrm>
            <a:off x="5302742" y="4256879"/>
            <a:ext cx="617477" cy="276999"/>
          </a:xfrm>
          <a:prstGeom prst="rect">
            <a:avLst/>
          </a:prstGeom>
          <a:noFill/>
        </p:spPr>
        <p:txBody>
          <a:bodyPr wrap="none" rtlCol="0">
            <a:spAutoFit/>
          </a:bodyPr>
          <a:lstStyle/>
          <a:p>
            <a:r>
              <a:rPr lang="en-US" baseline="-25000" dirty="0">
                <a:latin typeface="Symbol" pitchFamily="2" charset="2"/>
              </a:rPr>
              <a:t>f</a:t>
            </a:r>
            <a:r>
              <a:rPr lang="en-US" baseline="-25000" dirty="0"/>
              <a:t>j+1/2</a:t>
            </a:r>
          </a:p>
        </p:txBody>
      </p:sp>
      <p:sp>
        <p:nvSpPr>
          <p:cNvPr id="17" name="TextBox 16">
            <a:extLst>
              <a:ext uri="{FF2B5EF4-FFF2-40B4-BE49-F238E27FC236}">
                <a16:creationId xmlns:a16="http://schemas.microsoft.com/office/drawing/2014/main" id="{8ED0127E-CD10-863E-7D8D-F02437135EFC}"/>
              </a:ext>
            </a:extLst>
          </p:cNvPr>
          <p:cNvSpPr txBox="1"/>
          <p:nvPr/>
        </p:nvSpPr>
        <p:spPr>
          <a:xfrm>
            <a:off x="2898029" y="4270523"/>
            <a:ext cx="579005" cy="276999"/>
          </a:xfrm>
          <a:prstGeom prst="rect">
            <a:avLst/>
          </a:prstGeom>
          <a:noFill/>
        </p:spPr>
        <p:txBody>
          <a:bodyPr wrap="none" rtlCol="0">
            <a:spAutoFit/>
          </a:bodyPr>
          <a:lstStyle/>
          <a:p>
            <a:r>
              <a:rPr lang="en-US" baseline="-25000" dirty="0">
                <a:latin typeface="Symbol" pitchFamily="2" charset="2"/>
              </a:rPr>
              <a:t>f</a:t>
            </a:r>
            <a:r>
              <a:rPr lang="en-US" baseline="-25000" dirty="0"/>
              <a:t>j-1/2</a:t>
            </a:r>
          </a:p>
        </p:txBody>
      </p:sp>
    </p:spTree>
    <p:extLst>
      <p:ext uri="{BB962C8B-B14F-4D97-AF65-F5344CB8AC3E}">
        <p14:creationId xmlns:p14="http://schemas.microsoft.com/office/powerpoint/2010/main" val="37350060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67D063-BC0D-3AD4-B57E-A1D5C9735EEA}"/>
              </a:ext>
            </a:extLst>
          </p:cNvPr>
          <p:cNvSpPr>
            <a:spLocks noGrp="1"/>
          </p:cNvSpPr>
          <p:nvPr>
            <p:ph type="title"/>
          </p:nvPr>
        </p:nvSpPr>
        <p:spPr/>
        <p:txBody>
          <a:bodyPr/>
          <a:lstStyle/>
          <a:p>
            <a:r>
              <a:rPr lang="en-US" dirty="0"/>
              <a:t>Linking to </a:t>
            </a:r>
            <a:r>
              <a:rPr lang="en-US" dirty="0">
                <a:solidFill>
                  <a:srgbClr val="000000"/>
                </a:solidFill>
                <a:effectLst/>
              </a:rPr>
              <a:t>1d_quad4_adv_diff</a:t>
            </a:r>
            <a:br>
              <a:rPr lang="en-US" dirty="0">
                <a:solidFill>
                  <a:srgbClr val="000000"/>
                </a:solidFill>
                <a:effectLst/>
              </a:rPr>
            </a:br>
            <a:endParaRPr lang="en-US" dirty="0"/>
          </a:p>
        </p:txBody>
      </p:sp>
      <p:sp>
        <p:nvSpPr>
          <p:cNvPr id="3" name="Slide Number Placeholder 2">
            <a:extLst>
              <a:ext uri="{FF2B5EF4-FFF2-40B4-BE49-F238E27FC236}">
                <a16:creationId xmlns:a16="http://schemas.microsoft.com/office/drawing/2014/main" id="{36FD32F3-B30A-4934-561E-84F80A28974D}"/>
              </a:ext>
            </a:extLst>
          </p:cNvPr>
          <p:cNvSpPr>
            <a:spLocks noGrp="1"/>
          </p:cNvSpPr>
          <p:nvPr>
            <p:ph type="sldNum" sz="quarter" idx="10"/>
          </p:nvPr>
        </p:nvSpPr>
        <p:spPr/>
        <p:txBody>
          <a:bodyPr/>
          <a:lstStyle/>
          <a:p>
            <a:fld id="{4FAB73BC-B049-4115-A692-8D63A059BFB8}" type="slidenum">
              <a:rPr lang="en-US" smtClean="0"/>
              <a:pPr/>
              <a:t>48</a:t>
            </a:fld>
            <a:endParaRPr lang="en-US" dirty="0"/>
          </a:p>
        </p:txBody>
      </p:sp>
      <p:sp>
        <p:nvSpPr>
          <p:cNvPr id="4" name="Content Placeholder 3">
            <a:extLst>
              <a:ext uri="{FF2B5EF4-FFF2-40B4-BE49-F238E27FC236}">
                <a16:creationId xmlns:a16="http://schemas.microsoft.com/office/drawing/2014/main" id="{4E3FA15F-F522-4627-61C6-7C7C89F2D644}"/>
              </a:ext>
            </a:extLst>
          </p:cNvPr>
          <p:cNvSpPr>
            <a:spLocks noGrp="1"/>
          </p:cNvSpPr>
          <p:nvPr>
            <p:ph sz="quarter" idx="11"/>
          </p:nvPr>
        </p:nvSpPr>
        <p:spPr>
          <a:xfrm>
            <a:off x="647700" y="1409700"/>
            <a:ext cx="11049000" cy="5426812"/>
          </a:xfrm>
        </p:spPr>
        <p:txBody>
          <a:bodyPr>
            <a:normAutofit/>
          </a:bodyPr>
          <a:lstStyle/>
          <a:p>
            <a:r>
              <a:rPr lang="en-US" dirty="0"/>
              <a:t>Recall, the transport equation for the 1d_quad4_adv_diff laboratory exercise is as follows:</a:t>
            </a:r>
          </a:p>
          <a:p>
            <a:endParaRPr lang="en-US" dirty="0"/>
          </a:p>
          <a:p>
            <a:r>
              <a:rPr lang="en-US" dirty="0"/>
              <a:t> 				where</a:t>
            </a:r>
          </a:p>
          <a:p>
            <a:endParaRPr lang="en-US" dirty="0"/>
          </a:p>
          <a:p>
            <a:r>
              <a:rPr lang="en-US" dirty="0"/>
              <a:t>For now, let’s focus on the advection term. We know that we can integrate over the volume and simply compute this term at the volume integration points,</a:t>
            </a:r>
          </a:p>
          <a:p>
            <a:r>
              <a:rPr lang="en-US" dirty="0"/>
              <a:t>			</a:t>
            </a:r>
            <a:r>
              <a:rPr lang="en-US" u="sng" dirty="0"/>
              <a:t>Option</a:t>
            </a:r>
            <a:r>
              <a:rPr lang="en-US" dirty="0"/>
              <a:t>: </a:t>
            </a:r>
            <a:r>
              <a:rPr lang="en-US" b="1" dirty="0" err="1"/>
              <a:t>scv_advection_np</a:t>
            </a:r>
            <a:endParaRPr lang="en-US" b="1" dirty="0"/>
          </a:p>
          <a:p>
            <a:endParaRPr lang="en-US" b="1" dirty="0"/>
          </a:p>
          <a:p>
            <a:r>
              <a:rPr lang="en-US" dirty="0"/>
              <a:t>As with the volume of fluid equation on the previous slide, we can also write this term as:</a:t>
            </a:r>
          </a:p>
          <a:p>
            <a:r>
              <a:rPr lang="en-US" dirty="0"/>
              <a:t>						</a:t>
            </a:r>
          </a:p>
          <a:p>
            <a:r>
              <a:rPr lang="en-US" dirty="0"/>
              <a:t>						that can be simplified (for constant velocity)</a:t>
            </a:r>
          </a:p>
          <a:p>
            <a:endParaRPr lang="en-US" dirty="0"/>
          </a:p>
          <a:p>
            <a:r>
              <a:rPr lang="en-US" dirty="0"/>
              <a:t>				</a:t>
            </a:r>
            <a:r>
              <a:rPr lang="en-US" u="sng" dirty="0"/>
              <a:t>Option</a:t>
            </a:r>
            <a:r>
              <a:rPr lang="en-US" dirty="0"/>
              <a:t>: </a:t>
            </a:r>
            <a:r>
              <a:rPr lang="en-US" b="1" dirty="0" err="1"/>
              <a:t>scs_advection_np</a:t>
            </a:r>
            <a:r>
              <a:rPr lang="en-US" b="1" dirty="0"/>
              <a:t> </a:t>
            </a:r>
            <a:r>
              <a:rPr lang="en-US" dirty="0"/>
              <a:t>(or </a:t>
            </a:r>
            <a:r>
              <a:rPr lang="en-US" b="1" dirty="0" err="1"/>
              <a:t>scs_upw_advection_np</a:t>
            </a:r>
            <a:r>
              <a:rPr lang="en-US" dirty="0"/>
              <a:t>) </a:t>
            </a:r>
          </a:p>
        </p:txBody>
      </p:sp>
      <p:pic>
        <p:nvPicPr>
          <p:cNvPr id="5" name="Picture 4">
            <a:extLst>
              <a:ext uri="{FF2B5EF4-FFF2-40B4-BE49-F238E27FC236}">
                <a16:creationId xmlns:a16="http://schemas.microsoft.com/office/drawing/2014/main" id="{11BB4D1B-558A-E6E0-EF87-5302B2DE0FFA}"/>
              </a:ext>
            </a:extLst>
          </p:cNvPr>
          <p:cNvPicPr>
            <a:picLocks noChangeAspect="1"/>
          </p:cNvPicPr>
          <p:nvPr/>
        </p:nvPicPr>
        <p:blipFill>
          <a:blip r:embed="rId2"/>
          <a:stretch>
            <a:fillRect/>
          </a:stretch>
        </p:blipFill>
        <p:spPr>
          <a:xfrm>
            <a:off x="1176454" y="2066537"/>
            <a:ext cx="2844800" cy="673100"/>
          </a:xfrm>
          <a:prstGeom prst="rect">
            <a:avLst/>
          </a:prstGeom>
        </p:spPr>
      </p:pic>
      <p:pic>
        <p:nvPicPr>
          <p:cNvPr id="6" name="Picture 5">
            <a:extLst>
              <a:ext uri="{FF2B5EF4-FFF2-40B4-BE49-F238E27FC236}">
                <a16:creationId xmlns:a16="http://schemas.microsoft.com/office/drawing/2014/main" id="{FB9B99F5-660E-177F-0761-B55C2EE3AD9E}"/>
              </a:ext>
            </a:extLst>
          </p:cNvPr>
          <p:cNvPicPr>
            <a:picLocks noChangeAspect="1"/>
          </p:cNvPicPr>
          <p:nvPr/>
        </p:nvPicPr>
        <p:blipFill>
          <a:blip r:embed="rId3"/>
          <a:stretch>
            <a:fillRect/>
          </a:stretch>
        </p:blipFill>
        <p:spPr>
          <a:xfrm>
            <a:off x="5363893" y="2055386"/>
            <a:ext cx="1460500" cy="673100"/>
          </a:xfrm>
          <a:prstGeom prst="rect">
            <a:avLst/>
          </a:prstGeom>
        </p:spPr>
      </p:pic>
      <p:pic>
        <p:nvPicPr>
          <p:cNvPr id="7" name="Picture 6">
            <a:extLst>
              <a:ext uri="{FF2B5EF4-FFF2-40B4-BE49-F238E27FC236}">
                <a16:creationId xmlns:a16="http://schemas.microsoft.com/office/drawing/2014/main" id="{D4B5AEED-6CC5-0B75-60D1-78411EB5152A}"/>
              </a:ext>
            </a:extLst>
          </p:cNvPr>
          <p:cNvPicPr>
            <a:picLocks noChangeAspect="1"/>
          </p:cNvPicPr>
          <p:nvPr/>
        </p:nvPicPr>
        <p:blipFill>
          <a:blip r:embed="rId4"/>
          <a:stretch>
            <a:fillRect/>
          </a:stretch>
        </p:blipFill>
        <p:spPr>
          <a:xfrm>
            <a:off x="1050228" y="3670299"/>
            <a:ext cx="1460500" cy="673100"/>
          </a:xfrm>
          <a:prstGeom prst="rect">
            <a:avLst/>
          </a:prstGeom>
        </p:spPr>
      </p:pic>
      <p:pic>
        <p:nvPicPr>
          <p:cNvPr id="11" name="Picture 10">
            <a:extLst>
              <a:ext uri="{FF2B5EF4-FFF2-40B4-BE49-F238E27FC236}">
                <a16:creationId xmlns:a16="http://schemas.microsoft.com/office/drawing/2014/main" id="{8EE356E3-54F0-1C93-3EC3-4303005248A3}"/>
              </a:ext>
            </a:extLst>
          </p:cNvPr>
          <p:cNvPicPr>
            <a:picLocks noChangeAspect="1"/>
          </p:cNvPicPr>
          <p:nvPr/>
        </p:nvPicPr>
        <p:blipFill>
          <a:blip r:embed="rId5"/>
          <a:stretch>
            <a:fillRect/>
          </a:stretch>
        </p:blipFill>
        <p:spPr>
          <a:xfrm>
            <a:off x="495300" y="5061417"/>
            <a:ext cx="4902200" cy="673100"/>
          </a:xfrm>
          <a:prstGeom prst="rect">
            <a:avLst/>
          </a:prstGeom>
        </p:spPr>
      </p:pic>
      <p:pic>
        <p:nvPicPr>
          <p:cNvPr id="12" name="Picture 11">
            <a:extLst>
              <a:ext uri="{FF2B5EF4-FFF2-40B4-BE49-F238E27FC236}">
                <a16:creationId xmlns:a16="http://schemas.microsoft.com/office/drawing/2014/main" id="{BB48E309-9B1A-A203-2E3C-7E228D03D872}"/>
              </a:ext>
            </a:extLst>
          </p:cNvPr>
          <p:cNvPicPr>
            <a:picLocks noChangeAspect="1"/>
          </p:cNvPicPr>
          <p:nvPr/>
        </p:nvPicPr>
        <p:blipFill>
          <a:blip r:embed="rId6"/>
          <a:stretch>
            <a:fillRect/>
          </a:stretch>
        </p:blipFill>
        <p:spPr>
          <a:xfrm>
            <a:off x="641838" y="5943292"/>
            <a:ext cx="3225800" cy="673100"/>
          </a:xfrm>
          <a:prstGeom prst="rect">
            <a:avLst/>
          </a:prstGeom>
        </p:spPr>
      </p:pic>
    </p:spTree>
    <p:extLst>
      <p:ext uri="{BB962C8B-B14F-4D97-AF65-F5344CB8AC3E}">
        <p14:creationId xmlns:p14="http://schemas.microsoft.com/office/powerpoint/2010/main" val="1436568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78DC9E-FA0A-27F4-2D2B-FBD00D214C82}"/>
              </a:ext>
            </a:extLst>
          </p:cNvPr>
          <p:cNvSpPr>
            <a:spLocks noGrp="1"/>
          </p:cNvSpPr>
          <p:nvPr>
            <p:ph type="title"/>
          </p:nvPr>
        </p:nvSpPr>
        <p:spPr/>
        <p:txBody>
          <a:bodyPr/>
          <a:lstStyle/>
          <a:p>
            <a:r>
              <a:rPr lang="en-US" dirty="0"/>
              <a:t>Fundamentals of Discretization: Surface vs Volume Integrations</a:t>
            </a:r>
          </a:p>
        </p:txBody>
      </p:sp>
      <p:sp>
        <p:nvSpPr>
          <p:cNvPr id="3" name="Slide Number Placeholder 2">
            <a:extLst>
              <a:ext uri="{FF2B5EF4-FFF2-40B4-BE49-F238E27FC236}">
                <a16:creationId xmlns:a16="http://schemas.microsoft.com/office/drawing/2014/main" id="{28A765F3-1D85-D67B-86D2-B9A04FD962A9}"/>
              </a:ext>
            </a:extLst>
          </p:cNvPr>
          <p:cNvSpPr>
            <a:spLocks noGrp="1"/>
          </p:cNvSpPr>
          <p:nvPr>
            <p:ph type="sldNum" sz="quarter" idx="10"/>
          </p:nvPr>
        </p:nvSpPr>
        <p:spPr/>
        <p:txBody>
          <a:bodyPr/>
          <a:lstStyle/>
          <a:p>
            <a:fld id="{4FAB73BC-B049-4115-A692-8D63A059BFB8}" type="slidenum">
              <a:rPr lang="en-US" smtClean="0"/>
              <a:pPr/>
              <a:t>5</a:t>
            </a:fld>
            <a:endParaRPr lang="en-US" dirty="0"/>
          </a:p>
        </p:txBody>
      </p:sp>
      <p:sp>
        <p:nvSpPr>
          <p:cNvPr id="4" name="Content Placeholder 3">
            <a:extLst>
              <a:ext uri="{FF2B5EF4-FFF2-40B4-BE49-F238E27FC236}">
                <a16:creationId xmlns:a16="http://schemas.microsoft.com/office/drawing/2014/main" id="{E1634530-3957-07A4-0874-B3558F1CE60D}"/>
              </a:ext>
            </a:extLst>
          </p:cNvPr>
          <p:cNvSpPr>
            <a:spLocks noGrp="1"/>
          </p:cNvSpPr>
          <p:nvPr>
            <p:ph sz="quarter" idx="11"/>
          </p:nvPr>
        </p:nvSpPr>
        <p:spPr/>
        <p:txBody>
          <a:bodyPr/>
          <a:lstStyle/>
          <a:p>
            <a:pPr marL="342900" indent="-342900">
              <a:buFont typeface="Arial" panose="020B0604020202020204" pitchFamily="34" charset="0"/>
              <a:buChar char="•"/>
            </a:pPr>
            <a:r>
              <a:rPr lang="en-US" dirty="0"/>
              <a:t>Given a partial differential equation (PDE) and associated volumetric form:</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Applying Gauss Divergence provides the standard finite volume form for fluxes in surface integral form (no distinction between internal control volume faces and boundary faces):</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We can also multiple PDE by an arbitrary test function, w, and integrate over a volume,</a:t>
            </a:r>
          </a:p>
          <a:p>
            <a:endParaRPr lang="en-US" dirty="0"/>
          </a:p>
        </p:txBody>
      </p:sp>
      <p:pic>
        <p:nvPicPr>
          <p:cNvPr id="5" name="Picture 4">
            <a:extLst>
              <a:ext uri="{FF2B5EF4-FFF2-40B4-BE49-F238E27FC236}">
                <a16:creationId xmlns:a16="http://schemas.microsoft.com/office/drawing/2014/main" id="{A0991189-382E-9661-B7DA-B379FE6CA5F2}"/>
              </a:ext>
            </a:extLst>
          </p:cNvPr>
          <p:cNvPicPr>
            <a:picLocks noChangeAspect="1"/>
          </p:cNvPicPr>
          <p:nvPr/>
        </p:nvPicPr>
        <p:blipFill>
          <a:blip r:embed="rId2"/>
          <a:stretch>
            <a:fillRect/>
          </a:stretch>
        </p:blipFill>
        <p:spPr>
          <a:xfrm>
            <a:off x="2618023" y="1853463"/>
            <a:ext cx="2451100" cy="673100"/>
          </a:xfrm>
          <a:prstGeom prst="rect">
            <a:avLst/>
          </a:prstGeom>
        </p:spPr>
      </p:pic>
      <p:pic>
        <p:nvPicPr>
          <p:cNvPr id="10" name="Picture 9">
            <a:extLst>
              <a:ext uri="{FF2B5EF4-FFF2-40B4-BE49-F238E27FC236}">
                <a16:creationId xmlns:a16="http://schemas.microsoft.com/office/drawing/2014/main" id="{C42536D5-9F59-2729-20D4-1AD605FAB8D7}"/>
              </a:ext>
            </a:extLst>
          </p:cNvPr>
          <p:cNvPicPr>
            <a:picLocks noChangeAspect="1"/>
          </p:cNvPicPr>
          <p:nvPr/>
        </p:nvPicPr>
        <p:blipFill>
          <a:blip r:embed="rId3"/>
          <a:stretch>
            <a:fillRect/>
          </a:stretch>
        </p:blipFill>
        <p:spPr>
          <a:xfrm>
            <a:off x="9669006" y="3247909"/>
            <a:ext cx="2476500" cy="635000"/>
          </a:xfrm>
          <a:prstGeom prst="rect">
            <a:avLst/>
          </a:prstGeom>
        </p:spPr>
      </p:pic>
      <p:cxnSp>
        <p:nvCxnSpPr>
          <p:cNvPr id="14" name="Straight Arrow Connector 13">
            <a:extLst>
              <a:ext uri="{FF2B5EF4-FFF2-40B4-BE49-F238E27FC236}">
                <a16:creationId xmlns:a16="http://schemas.microsoft.com/office/drawing/2014/main" id="{723D09CD-AA86-26AB-B4A8-7742873868F5}"/>
              </a:ext>
            </a:extLst>
          </p:cNvPr>
          <p:cNvCxnSpPr>
            <a:cxnSpLocks/>
          </p:cNvCxnSpPr>
          <p:nvPr/>
        </p:nvCxnSpPr>
        <p:spPr>
          <a:xfrm>
            <a:off x="4226439" y="3592317"/>
            <a:ext cx="57161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4A03BC23-C596-F3DB-933E-1B623C91D9C9}"/>
              </a:ext>
            </a:extLst>
          </p:cNvPr>
          <p:cNvPicPr>
            <a:picLocks noChangeAspect="1"/>
          </p:cNvPicPr>
          <p:nvPr/>
        </p:nvPicPr>
        <p:blipFill>
          <a:blip r:embed="rId4"/>
          <a:stretch>
            <a:fillRect/>
          </a:stretch>
        </p:blipFill>
        <p:spPr>
          <a:xfrm>
            <a:off x="143257" y="3287721"/>
            <a:ext cx="3911600" cy="736600"/>
          </a:xfrm>
          <a:prstGeom prst="rect">
            <a:avLst/>
          </a:prstGeom>
        </p:spPr>
      </p:pic>
      <p:pic>
        <p:nvPicPr>
          <p:cNvPr id="16" name="Picture 15">
            <a:extLst>
              <a:ext uri="{FF2B5EF4-FFF2-40B4-BE49-F238E27FC236}">
                <a16:creationId xmlns:a16="http://schemas.microsoft.com/office/drawing/2014/main" id="{73FE7864-826C-2839-997E-646A45FC05F0}"/>
              </a:ext>
            </a:extLst>
          </p:cNvPr>
          <p:cNvPicPr>
            <a:picLocks noChangeAspect="1"/>
          </p:cNvPicPr>
          <p:nvPr/>
        </p:nvPicPr>
        <p:blipFill>
          <a:blip r:embed="rId5"/>
          <a:stretch>
            <a:fillRect/>
          </a:stretch>
        </p:blipFill>
        <p:spPr>
          <a:xfrm>
            <a:off x="4969632" y="3247909"/>
            <a:ext cx="3784600" cy="723900"/>
          </a:xfrm>
          <a:prstGeom prst="rect">
            <a:avLst/>
          </a:prstGeom>
        </p:spPr>
      </p:pic>
      <p:cxnSp>
        <p:nvCxnSpPr>
          <p:cNvPr id="17" name="Straight Arrow Connector 16">
            <a:extLst>
              <a:ext uri="{FF2B5EF4-FFF2-40B4-BE49-F238E27FC236}">
                <a16:creationId xmlns:a16="http://schemas.microsoft.com/office/drawing/2014/main" id="{177F67A3-4290-6D9C-4C84-4B822B39A511}"/>
              </a:ext>
            </a:extLst>
          </p:cNvPr>
          <p:cNvCxnSpPr>
            <a:cxnSpLocks/>
          </p:cNvCxnSpPr>
          <p:nvPr/>
        </p:nvCxnSpPr>
        <p:spPr>
          <a:xfrm>
            <a:off x="8925814" y="3575034"/>
            <a:ext cx="57161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2" name="Picture 21">
            <a:extLst>
              <a:ext uri="{FF2B5EF4-FFF2-40B4-BE49-F238E27FC236}">
                <a16:creationId xmlns:a16="http://schemas.microsoft.com/office/drawing/2014/main" id="{5579FAC6-585D-97DE-AFBF-63376C73588E}"/>
              </a:ext>
            </a:extLst>
          </p:cNvPr>
          <p:cNvPicPr>
            <a:picLocks noChangeAspect="1"/>
          </p:cNvPicPr>
          <p:nvPr/>
        </p:nvPicPr>
        <p:blipFill>
          <a:blip r:embed="rId6"/>
          <a:stretch>
            <a:fillRect/>
          </a:stretch>
        </p:blipFill>
        <p:spPr>
          <a:xfrm>
            <a:off x="1372452" y="4720738"/>
            <a:ext cx="2870200" cy="673100"/>
          </a:xfrm>
          <a:prstGeom prst="rect">
            <a:avLst/>
          </a:prstGeom>
        </p:spPr>
      </p:pic>
      <p:sp>
        <p:nvSpPr>
          <p:cNvPr id="23" name="TextBox 22">
            <a:extLst>
              <a:ext uri="{FF2B5EF4-FFF2-40B4-BE49-F238E27FC236}">
                <a16:creationId xmlns:a16="http://schemas.microsoft.com/office/drawing/2014/main" id="{55D5C4CA-06A1-B342-7330-2824C78212EF}"/>
              </a:ext>
            </a:extLst>
          </p:cNvPr>
          <p:cNvSpPr txBox="1"/>
          <p:nvPr/>
        </p:nvSpPr>
        <p:spPr>
          <a:xfrm>
            <a:off x="6674936" y="4551042"/>
            <a:ext cx="4520057" cy="1200329"/>
          </a:xfrm>
          <a:prstGeom prst="rect">
            <a:avLst/>
          </a:prstGeom>
          <a:noFill/>
        </p:spPr>
        <p:txBody>
          <a:bodyPr wrap="square" rtlCol="0">
            <a:spAutoFit/>
          </a:bodyPr>
          <a:lstStyle/>
          <a:p>
            <a:r>
              <a:rPr lang="en-US" dirty="0">
                <a:latin typeface="Open Sans" panose="020B0606030504020204" pitchFamily="34" charset="0"/>
                <a:ea typeface="Open Sans" panose="020B0606030504020204" pitchFamily="34" charset="0"/>
                <a:cs typeface="Open Sans" panose="020B0606030504020204" pitchFamily="34" charset="0"/>
              </a:rPr>
              <a:t>Next, integrate by parts and apply </a:t>
            </a:r>
          </a:p>
          <a:p>
            <a:r>
              <a:rPr lang="en-US" dirty="0">
                <a:latin typeface="Open Sans" panose="020B0606030504020204" pitchFamily="34" charset="0"/>
                <a:ea typeface="Open Sans" panose="020B0606030504020204" pitchFamily="34" charset="0"/>
                <a:cs typeface="Open Sans" panose="020B0606030504020204" pitchFamily="34" charset="0"/>
              </a:rPr>
              <a:t>Gauss-Divergence. Note, that test function must be differentiable – shown here, at least once..</a:t>
            </a:r>
          </a:p>
        </p:txBody>
      </p:sp>
      <p:sp>
        <p:nvSpPr>
          <p:cNvPr id="24" name="TextBox 23">
            <a:extLst>
              <a:ext uri="{FF2B5EF4-FFF2-40B4-BE49-F238E27FC236}">
                <a16:creationId xmlns:a16="http://schemas.microsoft.com/office/drawing/2014/main" id="{00EE7494-A609-3039-0301-01821E011EE1}"/>
              </a:ext>
            </a:extLst>
          </p:cNvPr>
          <p:cNvSpPr txBox="1"/>
          <p:nvPr/>
        </p:nvSpPr>
        <p:spPr>
          <a:xfrm>
            <a:off x="4324027" y="6540282"/>
            <a:ext cx="0" cy="0"/>
          </a:xfrm>
          <a:prstGeom prst="rect">
            <a:avLst/>
          </a:prstGeom>
        </p:spPr>
        <p:txBody>
          <a:bodyPr vert="horz" wrap="none" lIns="91440" tIns="45720" rIns="91440" bIns="45720" rtlCol="0">
            <a:noAutofit/>
          </a:bodyPr>
          <a:lstStyle/>
          <a:p>
            <a:pPr algn="l"/>
            <a:r>
              <a:rPr lang="en-US" dirty="0"/>
              <a:t>Interior 	</a:t>
            </a:r>
          </a:p>
        </p:txBody>
      </p:sp>
      <p:cxnSp>
        <p:nvCxnSpPr>
          <p:cNvPr id="25" name="Straight Arrow Connector 24">
            <a:extLst>
              <a:ext uri="{FF2B5EF4-FFF2-40B4-BE49-F238E27FC236}">
                <a16:creationId xmlns:a16="http://schemas.microsoft.com/office/drawing/2014/main" id="{3728228C-74EA-C3EB-9E1F-E38F8936397F}"/>
              </a:ext>
            </a:extLst>
          </p:cNvPr>
          <p:cNvCxnSpPr>
            <a:cxnSpLocks/>
          </p:cNvCxnSpPr>
          <p:nvPr/>
        </p:nvCxnSpPr>
        <p:spPr>
          <a:xfrm flipV="1">
            <a:off x="4286605" y="6323714"/>
            <a:ext cx="0" cy="21021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78EFF7D6-67FE-E6F1-C740-A3340FB045B2}"/>
              </a:ext>
            </a:extLst>
          </p:cNvPr>
          <p:cNvSpPr txBox="1"/>
          <p:nvPr/>
        </p:nvSpPr>
        <p:spPr>
          <a:xfrm>
            <a:off x="6183824" y="6540282"/>
            <a:ext cx="0" cy="0"/>
          </a:xfrm>
          <a:prstGeom prst="rect">
            <a:avLst/>
          </a:prstGeom>
        </p:spPr>
        <p:txBody>
          <a:bodyPr vert="horz" wrap="none" lIns="91440" tIns="45720" rIns="91440" bIns="45720" rtlCol="0">
            <a:noAutofit/>
          </a:bodyPr>
          <a:lstStyle/>
          <a:p>
            <a:pPr algn="l"/>
            <a:r>
              <a:rPr lang="en-US" dirty="0"/>
              <a:t>Boundary</a:t>
            </a:r>
          </a:p>
        </p:txBody>
      </p:sp>
      <p:pic>
        <p:nvPicPr>
          <p:cNvPr id="27" name="Picture 26">
            <a:extLst>
              <a:ext uri="{FF2B5EF4-FFF2-40B4-BE49-F238E27FC236}">
                <a16:creationId xmlns:a16="http://schemas.microsoft.com/office/drawing/2014/main" id="{8702C9D9-EFC1-342D-FFEB-38D8CAE28DE0}"/>
              </a:ext>
            </a:extLst>
          </p:cNvPr>
          <p:cNvPicPr>
            <a:picLocks noChangeAspect="1"/>
          </p:cNvPicPr>
          <p:nvPr/>
        </p:nvPicPr>
        <p:blipFill>
          <a:blip r:embed="rId7"/>
          <a:stretch>
            <a:fillRect/>
          </a:stretch>
        </p:blipFill>
        <p:spPr>
          <a:xfrm>
            <a:off x="128823" y="5620313"/>
            <a:ext cx="7429500" cy="673100"/>
          </a:xfrm>
          <a:prstGeom prst="rect">
            <a:avLst/>
          </a:prstGeom>
        </p:spPr>
      </p:pic>
      <p:pic>
        <p:nvPicPr>
          <p:cNvPr id="28" name="Picture 27">
            <a:extLst>
              <a:ext uri="{FF2B5EF4-FFF2-40B4-BE49-F238E27FC236}">
                <a16:creationId xmlns:a16="http://schemas.microsoft.com/office/drawing/2014/main" id="{33734952-2889-345C-C386-8FD99850B028}"/>
              </a:ext>
            </a:extLst>
          </p:cNvPr>
          <p:cNvPicPr>
            <a:picLocks noChangeAspect="1"/>
          </p:cNvPicPr>
          <p:nvPr/>
        </p:nvPicPr>
        <p:blipFill>
          <a:blip r:embed="rId8"/>
          <a:stretch>
            <a:fillRect/>
          </a:stretch>
        </p:blipFill>
        <p:spPr>
          <a:xfrm>
            <a:off x="8775700" y="5817465"/>
            <a:ext cx="2921000" cy="673100"/>
          </a:xfrm>
          <a:prstGeom prst="rect">
            <a:avLst/>
          </a:prstGeom>
        </p:spPr>
      </p:pic>
      <p:cxnSp>
        <p:nvCxnSpPr>
          <p:cNvPr id="29" name="Straight Arrow Connector 28">
            <a:extLst>
              <a:ext uri="{FF2B5EF4-FFF2-40B4-BE49-F238E27FC236}">
                <a16:creationId xmlns:a16="http://schemas.microsoft.com/office/drawing/2014/main" id="{4A5E3C01-2CB8-44C3-464B-F563B86F2EC6}"/>
              </a:ext>
            </a:extLst>
          </p:cNvPr>
          <p:cNvCxnSpPr>
            <a:cxnSpLocks/>
          </p:cNvCxnSpPr>
          <p:nvPr/>
        </p:nvCxnSpPr>
        <p:spPr>
          <a:xfrm flipV="1">
            <a:off x="6143821" y="6323714"/>
            <a:ext cx="0" cy="21021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1483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0C3FF-6DAB-826A-6723-D6D56C4EC0D5}"/>
              </a:ext>
            </a:extLst>
          </p:cNvPr>
          <p:cNvSpPr>
            <a:spLocks noGrp="1"/>
          </p:cNvSpPr>
          <p:nvPr>
            <p:ph type="title"/>
          </p:nvPr>
        </p:nvSpPr>
        <p:spPr/>
        <p:txBody>
          <a:bodyPr/>
          <a:lstStyle/>
          <a:p>
            <a:r>
              <a:rPr lang="en-US" dirty="0"/>
              <a:t>In Contrast: Finite Difference</a:t>
            </a:r>
            <a:br>
              <a:rPr lang="en-US" dirty="0"/>
            </a:br>
            <a:r>
              <a:rPr lang="en-US" dirty="0"/>
              <a:t>(For Our Simple Model Equation)</a:t>
            </a:r>
          </a:p>
        </p:txBody>
      </p:sp>
      <p:sp>
        <p:nvSpPr>
          <p:cNvPr id="3" name="Slide Number Placeholder 2">
            <a:extLst>
              <a:ext uri="{FF2B5EF4-FFF2-40B4-BE49-F238E27FC236}">
                <a16:creationId xmlns:a16="http://schemas.microsoft.com/office/drawing/2014/main" id="{32892471-98E1-9717-FFCB-01A636864770}"/>
              </a:ext>
            </a:extLst>
          </p:cNvPr>
          <p:cNvSpPr>
            <a:spLocks noGrp="1"/>
          </p:cNvSpPr>
          <p:nvPr>
            <p:ph type="sldNum" sz="quarter" idx="10"/>
          </p:nvPr>
        </p:nvSpPr>
        <p:spPr/>
        <p:txBody>
          <a:bodyPr/>
          <a:lstStyle/>
          <a:p>
            <a:fld id="{4FAB73BC-B049-4115-A692-8D63A059BFB8}" type="slidenum">
              <a:rPr lang="en-US" smtClean="0"/>
              <a:pPr/>
              <a:t>6</a:t>
            </a:fld>
            <a:endParaRPr lang="en-US" dirty="0"/>
          </a:p>
        </p:txBody>
      </p:sp>
      <p:sp>
        <p:nvSpPr>
          <p:cNvPr id="4" name="Content Placeholder 3">
            <a:extLst>
              <a:ext uri="{FF2B5EF4-FFF2-40B4-BE49-F238E27FC236}">
                <a16:creationId xmlns:a16="http://schemas.microsoft.com/office/drawing/2014/main" id="{61CB413A-5FCA-49F0-E228-72AD98F08754}"/>
              </a:ext>
            </a:extLst>
          </p:cNvPr>
          <p:cNvSpPr>
            <a:spLocks noGrp="1"/>
          </p:cNvSpPr>
          <p:nvPr>
            <p:ph sz="quarter" idx="11"/>
          </p:nvPr>
        </p:nvSpPr>
        <p:spPr>
          <a:xfrm>
            <a:off x="647701" y="1409699"/>
            <a:ext cx="6585288" cy="5448301"/>
          </a:xfrm>
        </p:spPr>
        <p:txBody>
          <a:bodyPr/>
          <a:lstStyle/>
          <a:p>
            <a:pPr marL="342900" indent="-342900">
              <a:buFont typeface="Arial" panose="020B0604020202020204" pitchFamily="34" charset="0"/>
              <a:buChar char="•"/>
            </a:pPr>
            <a:r>
              <a:rPr lang="en-US" dirty="0"/>
              <a:t>With terms: time, advection and diffusion</a:t>
            </a:r>
          </a:p>
          <a:p>
            <a:pPr marL="342900" indent="-342900">
              <a:buFont typeface="Arial" panose="020B0604020202020204" pitchFamily="34" charset="0"/>
              <a:buChar char="•"/>
            </a:pPr>
            <a:endParaRPr lang="en-US" dirty="0"/>
          </a:p>
          <a:p>
            <a:endParaRPr lang="en-US" dirty="0"/>
          </a:p>
          <a:p>
            <a:pPr marL="342900" indent="-342900">
              <a:buFont typeface="Arial" panose="020B0604020202020204" pitchFamily="34" charset="0"/>
              <a:buChar char="•"/>
            </a:pPr>
            <a:r>
              <a:rPr lang="en-US" dirty="0"/>
              <a:t>For a finite difference, centered (2</a:t>
            </a:r>
            <a:r>
              <a:rPr lang="en-US" baseline="30000" dirty="0"/>
              <a:t>nd</a:t>
            </a:r>
            <a:r>
              <a:rPr lang="en-US" dirty="0"/>
              <a:t> order stencil), the continuous PDE can be discretized as:</a:t>
            </a:r>
          </a:p>
          <a:p>
            <a:pPr marL="342900" indent="-342900">
              <a:buFont typeface="Arial" panose="020B0604020202020204" pitchFamily="34" charset="0"/>
              <a:buChar char="•"/>
            </a:pPr>
            <a:endParaRPr lang="en-US" dirty="0"/>
          </a:p>
          <a:p>
            <a:endParaRPr lang="en-US" dirty="0"/>
          </a:p>
          <a:p>
            <a:pPr marL="342900" indent="-342900">
              <a:buFont typeface="Arial" panose="020B0604020202020204" pitchFamily="34" charset="0"/>
              <a:buChar char="•"/>
            </a:pPr>
            <a:r>
              <a:rPr lang="en-US" dirty="0"/>
              <a:t>Noting, above the n+1 fully implicit approach that is solved over the finite difference “mesh”</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What is an alternative? Finite-volume/element…..</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endParaRPr lang="en-US" dirty="0"/>
          </a:p>
        </p:txBody>
      </p:sp>
      <p:pic>
        <p:nvPicPr>
          <p:cNvPr id="22" name="Picture 21">
            <a:extLst>
              <a:ext uri="{FF2B5EF4-FFF2-40B4-BE49-F238E27FC236}">
                <a16:creationId xmlns:a16="http://schemas.microsoft.com/office/drawing/2014/main" id="{6CFCE93C-B0D3-157B-7596-4C143AF234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96412" y="90293"/>
            <a:ext cx="4959013" cy="1614981"/>
          </a:xfrm>
          <a:prstGeom prst="rect">
            <a:avLst/>
          </a:prstGeom>
        </p:spPr>
      </p:pic>
      <p:pic>
        <p:nvPicPr>
          <p:cNvPr id="23" name="Picture 22">
            <a:extLst>
              <a:ext uri="{FF2B5EF4-FFF2-40B4-BE49-F238E27FC236}">
                <a16:creationId xmlns:a16="http://schemas.microsoft.com/office/drawing/2014/main" id="{D463EB83-88D8-9F19-C23B-8DB1471D67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32988" y="2555540"/>
            <a:ext cx="4959012" cy="1291792"/>
          </a:xfrm>
          <a:prstGeom prst="rect">
            <a:avLst/>
          </a:prstGeom>
        </p:spPr>
      </p:pic>
      <p:pic>
        <p:nvPicPr>
          <p:cNvPr id="24" name="Picture 23">
            <a:extLst>
              <a:ext uri="{FF2B5EF4-FFF2-40B4-BE49-F238E27FC236}">
                <a16:creationId xmlns:a16="http://schemas.microsoft.com/office/drawing/2014/main" id="{F4897948-0727-FB75-A31F-B1F6BEF8149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30304" y="4771970"/>
            <a:ext cx="2813996" cy="774779"/>
          </a:xfrm>
          <a:prstGeom prst="rect">
            <a:avLst/>
          </a:prstGeom>
        </p:spPr>
      </p:pic>
      <p:sp>
        <p:nvSpPr>
          <p:cNvPr id="25" name="TextBox 24">
            <a:extLst>
              <a:ext uri="{FF2B5EF4-FFF2-40B4-BE49-F238E27FC236}">
                <a16:creationId xmlns:a16="http://schemas.microsoft.com/office/drawing/2014/main" id="{790CEDB5-0558-E220-9710-E8840FFFEB84}"/>
              </a:ext>
            </a:extLst>
          </p:cNvPr>
          <p:cNvSpPr txBox="1"/>
          <p:nvPr/>
        </p:nvSpPr>
        <p:spPr>
          <a:xfrm>
            <a:off x="9022080" y="1816608"/>
            <a:ext cx="0" cy="0"/>
          </a:xfrm>
          <a:prstGeom prst="rect">
            <a:avLst/>
          </a:prstGeom>
        </p:spPr>
        <p:txBody>
          <a:bodyPr vert="horz" wrap="none" lIns="91440" tIns="45720" rIns="91440" bIns="45720" rtlCol="0">
            <a:noAutofit/>
          </a:bodyPr>
          <a:lstStyle/>
          <a:p>
            <a:pPr algn="l"/>
            <a:r>
              <a:rPr lang="en-US" dirty="0"/>
              <a:t>Central finite difference</a:t>
            </a:r>
          </a:p>
        </p:txBody>
      </p:sp>
      <p:sp>
        <p:nvSpPr>
          <p:cNvPr id="26" name="TextBox 25">
            <a:extLst>
              <a:ext uri="{FF2B5EF4-FFF2-40B4-BE49-F238E27FC236}">
                <a16:creationId xmlns:a16="http://schemas.microsoft.com/office/drawing/2014/main" id="{D708BF51-BD17-3E51-7D9F-7D7473688115}"/>
              </a:ext>
            </a:extLst>
          </p:cNvPr>
          <p:cNvSpPr txBox="1"/>
          <p:nvPr/>
        </p:nvSpPr>
        <p:spPr>
          <a:xfrm>
            <a:off x="9022080" y="3950208"/>
            <a:ext cx="0" cy="0"/>
          </a:xfrm>
          <a:prstGeom prst="rect">
            <a:avLst/>
          </a:prstGeom>
        </p:spPr>
        <p:txBody>
          <a:bodyPr vert="horz" wrap="none" lIns="91440" tIns="45720" rIns="91440" bIns="45720" rtlCol="0">
            <a:noAutofit/>
          </a:bodyPr>
          <a:lstStyle/>
          <a:p>
            <a:pPr algn="l"/>
            <a:r>
              <a:rPr lang="en-US" dirty="0"/>
              <a:t>Forward finite difference</a:t>
            </a:r>
          </a:p>
        </p:txBody>
      </p:sp>
      <p:sp>
        <p:nvSpPr>
          <p:cNvPr id="27" name="TextBox 26">
            <a:extLst>
              <a:ext uri="{FF2B5EF4-FFF2-40B4-BE49-F238E27FC236}">
                <a16:creationId xmlns:a16="http://schemas.microsoft.com/office/drawing/2014/main" id="{93DC2891-3546-20AE-2D6A-BC37089ACA4E}"/>
              </a:ext>
            </a:extLst>
          </p:cNvPr>
          <p:cNvSpPr txBox="1"/>
          <p:nvPr/>
        </p:nvSpPr>
        <p:spPr>
          <a:xfrm>
            <a:off x="8843662" y="5723105"/>
            <a:ext cx="0" cy="0"/>
          </a:xfrm>
          <a:prstGeom prst="rect">
            <a:avLst/>
          </a:prstGeom>
        </p:spPr>
        <p:txBody>
          <a:bodyPr vert="horz" wrap="none" lIns="91440" tIns="45720" rIns="91440" bIns="45720" rtlCol="0">
            <a:noAutofit/>
          </a:bodyPr>
          <a:lstStyle/>
          <a:p>
            <a:pPr algn="l"/>
            <a:r>
              <a:rPr lang="en-US" dirty="0"/>
              <a:t>Backward finite difference</a:t>
            </a:r>
          </a:p>
        </p:txBody>
      </p:sp>
      <p:sp>
        <p:nvSpPr>
          <p:cNvPr id="30" name="Oval 29">
            <a:extLst>
              <a:ext uri="{FF2B5EF4-FFF2-40B4-BE49-F238E27FC236}">
                <a16:creationId xmlns:a16="http://schemas.microsoft.com/office/drawing/2014/main" id="{857287DE-1E01-A3B1-EE72-71B88B3D199E}"/>
              </a:ext>
            </a:extLst>
          </p:cNvPr>
          <p:cNvSpPr/>
          <p:nvPr/>
        </p:nvSpPr>
        <p:spPr>
          <a:xfrm>
            <a:off x="1962993" y="5027631"/>
            <a:ext cx="182880" cy="18288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A915067E-A923-A5C0-65E1-ABEF93577FE6}"/>
              </a:ext>
            </a:extLst>
          </p:cNvPr>
          <p:cNvSpPr/>
          <p:nvPr/>
        </p:nvSpPr>
        <p:spPr>
          <a:xfrm>
            <a:off x="2623737" y="5027631"/>
            <a:ext cx="182880" cy="18288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D4863DC2-1C17-23FB-0568-DD1846CE0658}"/>
              </a:ext>
            </a:extLst>
          </p:cNvPr>
          <p:cNvSpPr/>
          <p:nvPr/>
        </p:nvSpPr>
        <p:spPr>
          <a:xfrm>
            <a:off x="3284481" y="5027631"/>
            <a:ext cx="182880" cy="18288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01224377-88C7-1940-0459-4124355FA4ED}"/>
              </a:ext>
            </a:extLst>
          </p:cNvPr>
          <p:cNvSpPr/>
          <p:nvPr/>
        </p:nvSpPr>
        <p:spPr>
          <a:xfrm>
            <a:off x="3945225" y="5027631"/>
            <a:ext cx="182880" cy="18288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07FF7B0A-A8D7-7DA5-0DAC-9C6C0957E7DF}"/>
              </a:ext>
            </a:extLst>
          </p:cNvPr>
          <p:cNvSpPr/>
          <p:nvPr/>
        </p:nvSpPr>
        <p:spPr>
          <a:xfrm>
            <a:off x="4605969" y="5027631"/>
            <a:ext cx="182880" cy="18288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4474ED60-45F3-570D-FE18-043C8CBF441F}"/>
              </a:ext>
            </a:extLst>
          </p:cNvPr>
          <p:cNvSpPr txBox="1"/>
          <p:nvPr/>
        </p:nvSpPr>
        <p:spPr>
          <a:xfrm>
            <a:off x="3378632" y="5424410"/>
            <a:ext cx="0" cy="0"/>
          </a:xfrm>
          <a:prstGeom prst="rect">
            <a:avLst/>
          </a:prstGeom>
        </p:spPr>
        <p:txBody>
          <a:bodyPr vert="horz" wrap="none" lIns="91440" tIns="45720" rIns="91440" bIns="45720" rtlCol="0">
            <a:noAutofit/>
          </a:bodyPr>
          <a:lstStyle/>
          <a:p>
            <a:pPr algn="l"/>
            <a:r>
              <a:rPr lang="en-US" dirty="0"/>
              <a:t>j</a:t>
            </a:r>
          </a:p>
        </p:txBody>
      </p:sp>
      <p:sp>
        <p:nvSpPr>
          <p:cNvPr id="37" name="TextBox 36">
            <a:extLst>
              <a:ext uri="{FF2B5EF4-FFF2-40B4-BE49-F238E27FC236}">
                <a16:creationId xmlns:a16="http://schemas.microsoft.com/office/drawing/2014/main" id="{B6B8F5F0-1471-26EA-61BA-5F81EC0B8792}"/>
              </a:ext>
            </a:extLst>
          </p:cNvPr>
          <p:cNvSpPr txBox="1"/>
          <p:nvPr/>
        </p:nvSpPr>
        <p:spPr>
          <a:xfrm>
            <a:off x="3949487" y="5424410"/>
            <a:ext cx="0" cy="0"/>
          </a:xfrm>
          <a:prstGeom prst="rect">
            <a:avLst/>
          </a:prstGeom>
        </p:spPr>
        <p:txBody>
          <a:bodyPr vert="horz" wrap="none" lIns="91440" tIns="45720" rIns="91440" bIns="45720" rtlCol="0">
            <a:noAutofit/>
          </a:bodyPr>
          <a:lstStyle/>
          <a:p>
            <a:pPr algn="l"/>
            <a:r>
              <a:rPr lang="en-US" dirty="0"/>
              <a:t>J+1</a:t>
            </a:r>
          </a:p>
        </p:txBody>
      </p:sp>
      <p:sp>
        <p:nvSpPr>
          <p:cNvPr id="38" name="TextBox 37">
            <a:extLst>
              <a:ext uri="{FF2B5EF4-FFF2-40B4-BE49-F238E27FC236}">
                <a16:creationId xmlns:a16="http://schemas.microsoft.com/office/drawing/2014/main" id="{E0EF5915-170A-9A3C-BE89-8443D4B2384C}"/>
              </a:ext>
            </a:extLst>
          </p:cNvPr>
          <p:cNvSpPr txBox="1"/>
          <p:nvPr/>
        </p:nvSpPr>
        <p:spPr>
          <a:xfrm>
            <a:off x="2647627" y="5424410"/>
            <a:ext cx="0" cy="0"/>
          </a:xfrm>
          <a:prstGeom prst="rect">
            <a:avLst/>
          </a:prstGeom>
        </p:spPr>
        <p:txBody>
          <a:bodyPr vert="horz" wrap="none" lIns="91440" tIns="45720" rIns="91440" bIns="45720" rtlCol="0">
            <a:noAutofit/>
          </a:bodyPr>
          <a:lstStyle/>
          <a:p>
            <a:pPr algn="l"/>
            <a:r>
              <a:rPr lang="en-US" dirty="0"/>
              <a:t>J-1</a:t>
            </a:r>
          </a:p>
        </p:txBody>
      </p:sp>
      <p:sp>
        <p:nvSpPr>
          <p:cNvPr id="39" name="TextBox 38">
            <a:extLst>
              <a:ext uri="{FF2B5EF4-FFF2-40B4-BE49-F238E27FC236}">
                <a16:creationId xmlns:a16="http://schemas.microsoft.com/office/drawing/2014/main" id="{920A24AA-126B-0B42-9C9B-3481DD851D26}"/>
              </a:ext>
            </a:extLst>
          </p:cNvPr>
          <p:cNvSpPr txBox="1"/>
          <p:nvPr/>
        </p:nvSpPr>
        <p:spPr>
          <a:xfrm>
            <a:off x="1916622" y="5424410"/>
            <a:ext cx="0" cy="0"/>
          </a:xfrm>
          <a:prstGeom prst="rect">
            <a:avLst/>
          </a:prstGeom>
        </p:spPr>
        <p:txBody>
          <a:bodyPr vert="horz" wrap="none" lIns="91440" tIns="45720" rIns="91440" bIns="45720" rtlCol="0">
            <a:noAutofit/>
          </a:bodyPr>
          <a:lstStyle/>
          <a:p>
            <a:pPr algn="l"/>
            <a:r>
              <a:rPr lang="en-US" dirty="0"/>
              <a:t>J-2</a:t>
            </a:r>
          </a:p>
        </p:txBody>
      </p:sp>
      <p:sp>
        <p:nvSpPr>
          <p:cNvPr id="40" name="TextBox 39">
            <a:extLst>
              <a:ext uri="{FF2B5EF4-FFF2-40B4-BE49-F238E27FC236}">
                <a16:creationId xmlns:a16="http://schemas.microsoft.com/office/drawing/2014/main" id="{1042F3E0-72CB-B691-16C3-EB3B67231466}"/>
              </a:ext>
            </a:extLst>
          </p:cNvPr>
          <p:cNvSpPr txBox="1"/>
          <p:nvPr/>
        </p:nvSpPr>
        <p:spPr>
          <a:xfrm>
            <a:off x="4659826" y="5424410"/>
            <a:ext cx="0" cy="0"/>
          </a:xfrm>
          <a:prstGeom prst="rect">
            <a:avLst/>
          </a:prstGeom>
        </p:spPr>
        <p:txBody>
          <a:bodyPr vert="horz" wrap="none" lIns="91440" tIns="45720" rIns="91440" bIns="45720" rtlCol="0">
            <a:noAutofit/>
          </a:bodyPr>
          <a:lstStyle/>
          <a:p>
            <a:pPr algn="l"/>
            <a:r>
              <a:rPr lang="en-US" dirty="0"/>
              <a:t>J+2</a:t>
            </a:r>
          </a:p>
        </p:txBody>
      </p:sp>
      <p:pic>
        <p:nvPicPr>
          <p:cNvPr id="43" name="Picture 42">
            <a:extLst>
              <a:ext uri="{FF2B5EF4-FFF2-40B4-BE49-F238E27FC236}">
                <a16:creationId xmlns:a16="http://schemas.microsoft.com/office/drawing/2014/main" id="{9774371A-3B50-403C-1FAB-C19294C8BC43}"/>
              </a:ext>
            </a:extLst>
          </p:cNvPr>
          <p:cNvPicPr>
            <a:picLocks noChangeAspect="1"/>
          </p:cNvPicPr>
          <p:nvPr/>
        </p:nvPicPr>
        <p:blipFill>
          <a:blip r:embed="rId5"/>
          <a:stretch>
            <a:fillRect/>
          </a:stretch>
        </p:blipFill>
        <p:spPr>
          <a:xfrm>
            <a:off x="1951503" y="1812235"/>
            <a:ext cx="2273300" cy="622300"/>
          </a:xfrm>
          <a:prstGeom prst="rect">
            <a:avLst/>
          </a:prstGeom>
        </p:spPr>
      </p:pic>
      <p:pic>
        <p:nvPicPr>
          <p:cNvPr id="44" name="Picture 43">
            <a:extLst>
              <a:ext uri="{FF2B5EF4-FFF2-40B4-BE49-F238E27FC236}">
                <a16:creationId xmlns:a16="http://schemas.microsoft.com/office/drawing/2014/main" id="{FA5C1DDA-4B70-937F-37B8-C3CA6E1BC780}"/>
              </a:ext>
            </a:extLst>
          </p:cNvPr>
          <p:cNvPicPr>
            <a:picLocks noChangeAspect="1"/>
          </p:cNvPicPr>
          <p:nvPr/>
        </p:nvPicPr>
        <p:blipFill>
          <a:blip r:embed="rId6"/>
          <a:stretch>
            <a:fillRect/>
          </a:stretch>
        </p:blipFill>
        <p:spPr>
          <a:xfrm>
            <a:off x="523399" y="3339211"/>
            <a:ext cx="6565900" cy="673100"/>
          </a:xfrm>
          <a:prstGeom prst="rect">
            <a:avLst/>
          </a:prstGeom>
        </p:spPr>
      </p:pic>
      <p:cxnSp>
        <p:nvCxnSpPr>
          <p:cNvPr id="6" name="Straight Arrow Connector 5">
            <a:extLst>
              <a:ext uri="{FF2B5EF4-FFF2-40B4-BE49-F238E27FC236}">
                <a16:creationId xmlns:a16="http://schemas.microsoft.com/office/drawing/2014/main" id="{7B464BBA-CCAD-2C39-6B8C-AF200F09A56E}"/>
              </a:ext>
            </a:extLst>
          </p:cNvPr>
          <p:cNvCxnSpPr>
            <a:cxnSpLocks/>
          </p:cNvCxnSpPr>
          <p:nvPr/>
        </p:nvCxnSpPr>
        <p:spPr>
          <a:xfrm>
            <a:off x="4695861" y="5120094"/>
            <a:ext cx="914400" cy="0"/>
          </a:xfrm>
          <a:prstGeom prst="straightConnector1">
            <a:avLst/>
          </a:prstGeom>
          <a:ln w="15875">
            <a:prstDash val="dash"/>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EE2F986C-EF77-BA0D-4AC2-D9207728B14F}"/>
              </a:ext>
            </a:extLst>
          </p:cNvPr>
          <p:cNvCxnSpPr>
            <a:cxnSpLocks/>
          </p:cNvCxnSpPr>
          <p:nvPr/>
        </p:nvCxnSpPr>
        <p:spPr>
          <a:xfrm flipH="1">
            <a:off x="1115876" y="5120094"/>
            <a:ext cx="914400" cy="0"/>
          </a:xfrm>
          <a:prstGeom prst="straightConnector1">
            <a:avLst/>
          </a:prstGeom>
          <a:ln w="15875">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72AB62FD-7A2A-8EDC-1F88-206E507707DD}"/>
              </a:ext>
            </a:extLst>
          </p:cNvPr>
          <p:cNvCxnSpPr>
            <a:cxnSpLocks/>
          </p:cNvCxnSpPr>
          <p:nvPr/>
        </p:nvCxnSpPr>
        <p:spPr>
          <a:xfrm>
            <a:off x="1962993" y="5120094"/>
            <a:ext cx="2642976" cy="0"/>
          </a:xfrm>
          <a:prstGeom prst="line">
            <a:avLst/>
          </a:prstGeom>
          <a:ln w="158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09028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0CB5C-E3EB-351D-0365-51CEA870A197}"/>
              </a:ext>
            </a:extLst>
          </p:cNvPr>
          <p:cNvSpPr>
            <a:spLocks noGrp="1"/>
          </p:cNvSpPr>
          <p:nvPr>
            <p:ph type="title"/>
          </p:nvPr>
        </p:nvSpPr>
        <p:spPr/>
        <p:txBody>
          <a:bodyPr>
            <a:normAutofit/>
          </a:bodyPr>
          <a:lstStyle/>
          <a:p>
            <a:r>
              <a:rPr lang="en-US" dirty="0"/>
              <a:t>Cell-Centered (CC) and Edge-Based Vertex-Centered (EBVC):</a:t>
            </a:r>
            <a:br>
              <a:rPr lang="en-US" dirty="0"/>
            </a:br>
            <a:r>
              <a:rPr lang="en-US" dirty="0"/>
              <a:t>Each are generally a two-state scheme, Left (L) and Right(R)</a:t>
            </a:r>
          </a:p>
        </p:txBody>
      </p:sp>
      <p:sp>
        <p:nvSpPr>
          <p:cNvPr id="3" name="Slide Number Placeholder 2">
            <a:extLst>
              <a:ext uri="{FF2B5EF4-FFF2-40B4-BE49-F238E27FC236}">
                <a16:creationId xmlns:a16="http://schemas.microsoft.com/office/drawing/2014/main" id="{15132145-812B-7A44-D3BB-B1198B9D84DE}"/>
              </a:ext>
            </a:extLst>
          </p:cNvPr>
          <p:cNvSpPr>
            <a:spLocks noGrp="1"/>
          </p:cNvSpPr>
          <p:nvPr>
            <p:ph type="sldNum" sz="quarter" idx="10"/>
          </p:nvPr>
        </p:nvSpPr>
        <p:spPr/>
        <p:txBody>
          <a:bodyPr/>
          <a:lstStyle/>
          <a:p>
            <a:fld id="{4FAB73BC-B049-4115-A692-8D63A059BFB8}" type="slidenum">
              <a:rPr lang="en-US" smtClean="0"/>
              <a:pPr/>
              <a:t>7</a:t>
            </a:fld>
            <a:endParaRPr lang="en-US" dirty="0"/>
          </a:p>
        </p:txBody>
      </p:sp>
      <p:sp>
        <p:nvSpPr>
          <p:cNvPr id="4" name="Content Placeholder 3">
            <a:extLst>
              <a:ext uri="{FF2B5EF4-FFF2-40B4-BE49-F238E27FC236}">
                <a16:creationId xmlns:a16="http://schemas.microsoft.com/office/drawing/2014/main" id="{AC483D1C-25C1-8144-1393-6550999390AA}"/>
              </a:ext>
            </a:extLst>
          </p:cNvPr>
          <p:cNvSpPr>
            <a:spLocks noGrp="1"/>
          </p:cNvSpPr>
          <p:nvPr>
            <p:ph sz="quarter" idx="11"/>
          </p:nvPr>
        </p:nvSpPr>
        <p:spPr/>
        <p:txBody>
          <a:bodyPr/>
          <a:lstStyle/>
          <a:p>
            <a:pPr marL="342900" indent="-342900">
              <a:buFont typeface="Arial" panose="020B0604020202020204" pitchFamily="34" charset="0"/>
              <a:buChar char="•"/>
            </a:pPr>
            <a:r>
              <a:rPr lang="en-US" dirty="0"/>
              <a:t>CC (A) and EBVC (B) – As shown below, each have a set of common features</a:t>
            </a:r>
          </a:p>
          <a:p>
            <a:pPr marL="726948" lvl="1" indent="-342900">
              <a:buFont typeface="Arial" panose="020B0604020202020204" pitchFamily="34" charset="0"/>
              <a:buChar char="•"/>
            </a:pPr>
            <a:r>
              <a:rPr lang="en-US" dirty="0"/>
              <a:t>Class Discussion: What are the common features?</a:t>
            </a:r>
          </a:p>
        </p:txBody>
      </p:sp>
      <p:pic>
        <p:nvPicPr>
          <p:cNvPr id="5" name="Picture 4">
            <a:extLst>
              <a:ext uri="{FF2B5EF4-FFF2-40B4-BE49-F238E27FC236}">
                <a16:creationId xmlns:a16="http://schemas.microsoft.com/office/drawing/2014/main" id="{AD31737D-B391-D483-C558-1835D6BEDB8F}"/>
              </a:ext>
            </a:extLst>
          </p:cNvPr>
          <p:cNvPicPr>
            <a:picLocks noChangeAspect="1"/>
          </p:cNvPicPr>
          <p:nvPr/>
        </p:nvPicPr>
        <p:blipFill>
          <a:blip r:embed="rId2"/>
          <a:stretch>
            <a:fillRect/>
          </a:stretch>
        </p:blipFill>
        <p:spPr>
          <a:xfrm>
            <a:off x="110825" y="2070798"/>
            <a:ext cx="5420874" cy="4572000"/>
          </a:xfrm>
          <a:prstGeom prst="rect">
            <a:avLst/>
          </a:prstGeom>
        </p:spPr>
      </p:pic>
      <p:pic>
        <p:nvPicPr>
          <p:cNvPr id="6" name="Picture 5">
            <a:extLst>
              <a:ext uri="{FF2B5EF4-FFF2-40B4-BE49-F238E27FC236}">
                <a16:creationId xmlns:a16="http://schemas.microsoft.com/office/drawing/2014/main" id="{D6867B02-AA3F-C1E3-263D-CE6F3E51B0BC}"/>
              </a:ext>
            </a:extLst>
          </p:cNvPr>
          <p:cNvPicPr>
            <a:picLocks noChangeAspect="1"/>
          </p:cNvPicPr>
          <p:nvPr/>
        </p:nvPicPr>
        <p:blipFill>
          <a:blip r:embed="rId3"/>
          <a:stretch>
            <a:fillRect/>
          </a:stretch>
        </p:blipFill>
        <p:spPr>
          <a:xfrm>
            <a:off x="6060690" y="2070798"/>
            <a:ext cx="5420872" cy="4572000"/>
          </a:xfrm>
          <a:prstGeom prst="rect">
            <a:avLst/>
          </a:prstGeom>
        </p:spPr>
      </p:pic>
      <p:sp>
        <p:nvSpPr>
          <p:cNvPr id="7" name="TextBox 6">
            <a:extLst>
              <a:ext uri="{FF2B5EF4-FFF2-40B4-BE49-F238E27FC236}">
                <a16:creationId xmlns:a16="http://schemas.microsoft.com/office/drawing/2014/main" id="{D4B5E5A5-A8A6-3B42-1BBF-54C5265EBCDE}"/>
              </a:ext>
            </a:extLst>
          </p:cNvPr>
          <p:cNvSpPr txBox="1"/>
          <p:nvPr/>
        </p:nvSpPr>
        <p:spPr>
          <a:xfrm>
            <a:off x="602168" y="6263261"/>
            <a:ext cx="0" cy="0"/>
          </a:xfrm>
          <a:prstGeom prst="rect">
            <a:avLst/>
          </a:prstGeom>
        </p:spPr>
        <p:txBody>
          <a:bodyPr vert="horz" wrap="none" lIns="91440" tIns="45720" rIns="91440" bIns="45720" rtlCol="0">
            <a:noAutofit/>
          </a:bodyPr>
          <a:lstStyle/>
          <a:p>
            <a:pPr algn="l"/>
            <a:r>
              <a:rPr lang="en-US" dirty="0"/>
              <a:t>(A)</a:t>
            </a:r>
          </a:p>
        </p:txBody>
      </p:sp>
      <p:sp>
        <p:nvSpPr>
          <p:cNvPr id="8" name="TextBox 7">
            <a:extLst>
              <a:ext uri="{FF2B5EF4-FFF2-40B4-BE49-F238E27FC236}">
                <a16:creationId xmlns:a16="http://schemas.microsoft.com/office/drawing/2014/main" id="{8231D451-D80B-4A84-EDFE-16FB35302712}"/>
              </a:ext>
            </a:extLst>
          </p:cNvPr>
          <p:cNvSpPr txBox="1"/>
          <p:nvPr/>
        </p:nvSpPr>
        <p:spPr>
          <a:xfrm>
            <a:off x="6553194" y="6263261"/>
            <a:ext cx="0" cy="0"/>
          </a:xfrm>
          <a:prstGeom prst="rect">
            <a:avLst/>
          </a:prstGeom>
        </p:spPr>
        <p:txBody>
          <a:bodyPr vert="horz" wrap="none" lIns="91440" tIns="45720" rIns="91440" bIns="45720" rtlCol="0">
            <a:noAutofit/>
          </a:bodyPr>
          <a:lstStyle/>
          <a:p>
            <a:pPr algn="l"/>
            <a:r>
              <a:rPr lang="en-US" dirty="0"/>
              <a:t>(B)</a:t>
            </a:r>
          </a:p>
        </p:txBody>
      </p:sp>
    </p:spTree>
    <p:extLst>
      <p:ext uri="{BB962C8B-B14F-4D97-AF65-F5344CB8AC3E}">
        <p14:creationId xmlns:p14="http://schemas.microsoft.com/office/powerpoint/2010/main" val="18907062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0CB5C-E3EB-351D-0365-51CEA870A197}"/>
              </a:ext>
            </a:extLst>
          </p:cNvPr>
          <p:cNvSpPr>
            <a:spLocks noGrp="1"/>
          </p:cNvSpPr>
          <p:nvPr>
            <p:ph type="title"/>
          </p:nvPr>
        </p:nvSpPr>
        <p:spPr/>
        <p:txBody>
          <a:bodyPr>
            <a:normAutofit/>
          </a:bodyPr>
          <a:lstStyle/>
          <a:p>
            <a:r>
              <a:rPr lang="en-US" dirty="0"/>
              <a:t>Cell-Centered (CC) and Edge-Based Vertex-Centered (EBVC):</a:t>
            </a:r>
            <a:br>
              <a:rPr lang="en-US" dirty="0"/>
            </a:br>
            <a:r>
              <a:rPr lang="en-US" dirty="0"/>
              <a:t>Each are generally a two-state scheme, Left (L) and Right(R)</a:t>
            </a:r>
          </a:p>
        </p:txBody>
      </p:sp>
      <p:sp>
        <p:nvSpPr>
          <p:cNvPr id="3" name="Slide Number Placeholder 2">
            <a:extLst>
              <a:ext uri="{FF2B5EF4-FFF2-40B4-BE49-F238E27FC236}">
                <a16:creationId xmlns:a16="http://schemas.microsoft.com/office/drawing/2014/main" id="{15132145-812B-7A44-D3BB-B1198B9D84DE}"/>
              </a:ext>
            </a:extLst>
          </p:cNvPr>
          <p:cNvSpPr>
            <a:spLocks noGrp="1"/>
          </p:cNvSpPr>
          <p:nvPr>
            <p:ph type="sldNum" sz="quarter" idx="10"/>
          </p:nvPr>
        </p:nvSpPr>
        <p:spPr/>
        <p:txBody>
          <a:bodyPr/>
          <a:lstStyle/>
          <a:p>
            <a:fld id="{4FAB73BC-B049-4115-A692-8D63A059BFB8}" type="slidenum">
              <a:rPr lang="en-US" smtClean="0"/>
              <a:pPr/>
              <a:t>8</a:t>
            </a:fld>
            <a:endParaRPr lang="en-US" dirty="0"/>
          </a:p>
        </p:txBody>
      </p:sp>
      <p:sp>
        <p:nvSpPr>
          <p:cNvPr id="4" name="Content Placeholder 3">
            <a:extLst>
              <a:ext uri="{FF2B5EF4-FFF2-40B4-BE49-F238E27FC236}">
                <a16:creationId xmlns:a16="http://schemas.microsoft.com/office/drawing/2014/main" id="{AC483D1C-25C1-8144-1393-6550999390AA}"/>
              </a:ext>
            </a:extLst>
          </p:cNvPr>
          <p:cNvSpPr>
            <a:spLocks noGrp="1"/>
          </p:cNvSpPr>
          <p:nvPr>
            <p:ph sz="quarter" idx="11"/>
          </p:nvPr>
        </p:nvSpPr>
        <p:spPr/>
        <p:txBody>
          <a:bodyPr/>
          <a:lstStyle/>
          <a:p>
            <a:pPr marL="342900" indent="-342900">
              <a:buFont typeface="Arial" panose="020B0604020202020204" pitchFamily="34" charset="0"/>
              <a:buChar char="•"/>
            </a:pPr>
            <a:r>
              <a:rPr lang="en-US" dirty="0"/>
              <a:t>CC (A) and EBVC (B) – As shown below, each have a set of common features</a:t>
            </a:r>
          </a:p>
          <a:p>
            <a:pPr marL="726948" lvl="1" indent="-342900">
              <a:buFont typeface="Arial" panose="020B0604020202020204" pitchFamily="34" charset="0"/>
              <a:buChar char="•"/>
            </a:pPr>
            <a:r>
              <a:rPr lang="en-US" dirty="0"/>
              <a:t>Class Discussion: What are the </a:t>
            </a:r>
            <a:r>
              <a:rPr lang="en-US"/>
              <a:t>common features?</a:t>
            </a:r>
            <a:endParaRPr lang="en-US" dirty="0"/>
          </a:p>
        </p:txBody>
      </p:sp>
      <p:pic>
        <p:nvPicPr>
          <p:cNvPr id="5" name="Picture 4">
            <a:extLst>
              <a:ext uri="{FF2B5EF4-FFF2-40B4-BE49-F238E27FC236}">
                <a16:creationId xmlns:a16="http://schemas.microsoft.com/office/drawing/2014/main" id="{AD31737D-B391-D483-C558-1835D6BEDB8F}"/>
              </a:ext>
            </a:extLst>
          </p:cNvPr>
          <p:cNvPicPr>
            <a:picLocks noChangeAspect="1"/>
          </p:cNvPicPr>
          <p:nvPr/>
        </p:nvPicPr>
        <p:blipFill>
          <a:blip r:embed="rId2"/>
          <a:stretch>
            <a:fillRect/>
          </a:stretch>
        </p:blipFill>
        <p:spPr>
          <a:xfrm>
            <a:off x="110825" y="2070798"/>
            <a:ext cx="5420874" cy="4572000"/>
          </a:xfrm>
          <a:prstGeom prst="rect">
            <a:avLst/>
          </a:prstGeom>
        </p:spPr>
      </p:pic>
      <p:pic>
        <p:nvPicPr>
          <p:cNvPr id="6" name="Picture 5">
            <a:extLst>
              <a:ext uri="{FF2B5EF4-FFF2-40B4-BE49-F238E27FC236}">
                <a16:creationId xmlns:a16="http://schemas.microsoft.com/office/drawing/2014/main" id="{D6867B02-AA3F-C1E3-263D-CE6F3E51B0BC}"/>
              </a:ext>
            </a:extLst>
          </p:cNvPr>
          <p:cNvPicPr>
            <a:picLocks noChangeAspect="1"/>
          </p:cNvPicPr>
          <p:nvPr/>
        </p:nvPicPr>
        <p:blipFill>
          <a:blip r:embed="rId3"/>
          <a:stretch>
            <a:fillRect/>
          </a:stretch>
        </p:blipFill>
        <p:spPr>
          <a:xfrm>
            <a:off x="6060690" y="2070798"/>
            <a:ext cx="5420872" cy="4572000"/>
          </a:xfrm>
          <a:prstGeom prst="rect">
            <a:avLst/>
          </a:prstGeom>
        </p:spPr>
      </p:pic>
      <p:sp>
        <p:nvSpPr>
          <p:cNvPr id="7" name="TextBox 6">
            <a:extLst>
              <a:ext uri="{FF2B5EF4-FFF2-40B4-BE49-F238E27FC236}">
                <a16:creationId xmlns:a16="http://schemas.microsoft.com/office/drawing/2014/main" id="{D4B5E5A5-A8A6-3B42-1BBF-54C5265EBCDE}"/>
              </a:ext>
            </a:extLst>
          </p:cNvPr>
          <p:cNvSpPr txBox="1"/>
          <p:nvPr/>
        </p:nvSpPr>
        <p:spPr>
          <a:xfrm>
            <a:off x="602168" y="6263261"/>
            <a:ext cx="0" cy="0"/>
          </a:xfrm>
          <a:prstGeom prst="rect">
            <a:avLst/>
          </a:prstGeom>
        </p:spPr>
        <p:txBody>
          <a:bodyPr vert="horz" wrap="none" lIns="91440" tIns="45720" rIns="91440" bIns="45720" rtlCol="0">
            <a:noAutofit/>
          </a:bodyPr>
          <a:lstStyle/>
          <a:p>
            <a:pPr algn="l"/>
            <a:r>
              <a:rPr lang="en-US" dirty="0"/>
              <a:t>(A)</a:t>
            </a:r>
          </a:p>
        </p:txBody>
      </p:sp>
      <p:sp>
        <p:nvSpPr>
          <p:cNvPr id="8" name="TextBox 7">
            <a:extLst>
              <a:ext uri="{FF2B5EF4-FFF2-40B4-BE49-F238E27FC236}">
                <a16:creationId xmlns:a16="http://schemas.microsoft.com/office/drawing/2014/main" id="{8231D451-D80B-4A84-EDFE-16FB35302712}"/>
              </a:ext>
            </a:extLst>
          </p:cNvPr>
          <p:cNvSpPr txBox="1"/>
          <p:nvPr/>
        </p:nvSpPr>
        <p:spPr>
          <a:xfrm>
            <a:off x="6553194" y="6263261"/>
            <a:ext cx="0" cy="0"/>
          </a:xfrm>
          <a:prstGeom prst="rect">
            <a:avLst/>
          </a:prstGeom>
        </p:spPr>
        <p:txBody>
          <a:bodyPr vert="horz" wrap="none" lIns="91440" tIns="45720" rIns="91440" bIns="45720" rtlCol="0">
            <a:noAutofit/>
          </a:bodyPr>
          <a:lstStyle/>
          <a:p>
            <a:pPr algn="l"/>
            <a:r>
              <a:rPr lang="en-US" dirty="0"/>
              <a:t>(B)</a:t>
            </a:r>
          </a:p>
        </p:txBody>
      </p:sp>
      <p:sp>
        <p:nvSpPr>
          <p:cNvPr id="9" name="TextBox 8">
            <a:extLst>
              <a:ext uri="{FF2B5EF4-FFF2-40B4-BE49-F238E27FC236}">
                <a16:creationId xmlns:a16="http://schemas.microsoft.com/office/drawing/2014/main" id="{A628F6A0-95F5-5123-DC6D-62AEE660DEAC}"/>
              </a:ext>
            </a:extLst>
          </p:cNvPr>
          <p:cNvSpPr txBox="1"/>
          <p:nvPr/>
        </p:nvSpPr>
        <p:spPr>
          <a:xfrm>
            <a:off x="4983580" y="2885215"/>
            <a:ext cx="2224840" cy="646331"/>
          </a:xfrm>
          <a:prstGeom prst="rect">
            <a:avLst/>
          </a:prstGeom>
          <a:solidFill>
            <a:schemeClr val="bg1"/>
          </a:solidFill>
          <a:ln>
            <a:solidFill>
              <a:schemeClr val="tx1"/>
            </a:solidFill>
          </a:ln>
        </p:spPr>
        <p:txBody>
          <a:bodyPr wrap="none" rtlCol="0">
            <a:spAutoFit/>
          </a:bodyPr>
          <a:lstStyle/>
          <a:p>
            <a:pPr algn="ctr"/>
            <a:r>
              <a:rPr lang="en-US" b="1" dirty="0"/>
              <a:t>Volume integration </a:t>
            </a:r>
          </a:p>
          <a:p>
            <a:pPr algn="ctr"/>
            <a:r>
              <a:rPr lang="en-US" b="1" dirty="0"/>
              <a:t>point (single)</a:t>
            </a:r>
          </a:p>
        </p:txBody>
      </p:sp>
      <p:cxnSp>
        <p:nvCxnSpPr>
          <p:cNvPr id="10" name="Straight Arrow Connector 9">
            <a:extLst>
              <a:ext uri="{FF2B5EF4-FFF2-40B4-BE49-F238E27FC236}">
                <a16:creationId xmlns:a16="http://schemas.microsoft.com/office/drawing/2014/main" id="{4483000F-7730-DCE6-BFF5-9E3B695FB30F}"/>
              </a:ext>
            </a:extLst>
          </p:cNvPr>
          <p:cNvCxnSpPr>
            <a:cxnSpLocks/>
            <a:stCxn id="9" idx="1"/>
          </p:cNvCxnSpPr>
          <p:nvPr/>
        </p:nvCxnSpPr>
        <p:spPr>
          <a:xfrm flipH="1">
            <a:off x="3200883" y="3208381"/>
            <a:ext cx="1782697" cy="1673802"/>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AFA720E5-830C-1C5F-EF98-FD09C4397ADD}"/>
              </a:ext>
            </a:extLst>
          </p:cNvPr>
          <p:cNvCxnSpPr>
            <a:cxnSpLocks/>
          </p:cNvCxnSpPr>
          <p:nvPr/>
        </p:nvCxnSpPr>
        <p:spPr>
          <a:xfrm>
            <a:off x="6449404" y="3386678"/>
            <a:ext cx="1635478" cy="1084961"/>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91355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0CB5C-E3EB-351D-0365-51CEA870A197}"/>
              </a:ext>
            </a:extLst>
          </p:cNvPr>
          <p:cNvSpPr>
            <a:spLocks noGrp="1"/>
          </p:cNvSpPr>
          <p:nvPr>
            <p:ph type="title"/>
          </p:nvPr>
        </p:nvSpPr>
        <p:spPr/>
        <p:txBody>
          <a:bodyPr>
            <a:normAutofit/>
          </a:bodyPr>
          <a:lstStyle/>
          <a:p>
            <a:r>
              <a:rPr lang="en-US" dirty="0"/>
              <a:t>Cell-Centered (CC) and Edge-Based Vertex-Centered (EBVC):</a:t>
            </a:r>
            <a:br>
              <a:rPr lang="en-US" dirty="0"/>
            </a:br>
            <a:r>
              <a:rPr lang="en-US" dirty="0"/>
              <a:t>Each are generally a two-state scheme, Left (L) and Right(R)</a:t>
            </a:r>
          </a:p>
        </p:txBody>
      </p:sp>
      <p:sp>
        <p:nvSpPr>
          <p:cNvPr id="3" name="Slide Number Placeholder 2">
            <a:extLst>
              <a:ext uri="{FF2B5EF4-FFF2-40B4-BE49-F238E27FC236}">
                <a16:creationId xmlns:a16="http://schemas.microsoft.com/office/drawing/2014/main" id="{15132145-812B-7A44-D3BB-B1198B9D84DE}"/>
              </a:ext>
            </a:extLst>
          </p:cNvPr>
          <p:cNvSpPr>
            <a:spLocks noGrp="1"/>
          </p:cNvSpPr>
          <p:nvPr>
            <p:ph type="sldNum" sz="quarter" idx="10"/>
          </p:nvPr>
        </p:nvSpPr>
        <p:spPr/>
        <p:txBody>
          <a:bodyPr/>
          <a:lstStyle/>
          <a:p>
            <a:fld id="{4FAB73BC-B049-4115-A692-8D63A059BFB8}" type="slidenum">
              <a:rPr lang="en-US" smtClean="0"/>
              <a:pPr/>
              <a:t>9</a:t>
            </a:fld>
            <a:endParaRPr lang="en-US" dirty="0"/>
          </a:p>
        </p:txBody>
      </p:sp>
      <p:sp>
        <p:nvSpPr>
          <p:cNvPr id="4" name="Content Placeholder 3">
            <a:extLst>
              <a:ext uri="{FF2B5EF4-FFF2-40B4-BE49-F238E27FC236}">
                <a16:creationId xmlns:a16="http://schemas.microsoft.com/office/drawing/2014/main" id="{AC483D1C-25C1-8144-1393-6550999390AA}"/>
              </a:ext>
            </a:extLst>
          </p:cNvPr>
          <p:cNvSpPr>
            <a:spLocks noGrp="1"/>
          </p:cNvSpPr>
          <p:nvPr>
            <p:ph sz="quarter" idx="11"/>
          </p:nvPr>
        </p:nvSpPr>
        <p:spPr/>
        <p:txBody>
          <a:bodyPr/>
          <a:lstStyle/>
          <a:p>
            <a:pPr marL="342900" indent="-342900">
              <a:buFont typeface="Arial" panose="020B0604020202020204" pitchFamily="34" charset="0"/>
              <a:buChar char="•"/>
            </a:pPr>
            <a:r>
              <a:rPr lang="en-US" dirty="0"/>
              <a:t>CC (A) and EBVC (B) – As shown below, each have a set of common features</a:t>
            </a:r>
          </a:p>
          <a:p>
            <a:pPr marL="726948" lvl="1" indent="-342900">
              <a:buFont typeface="Arial" panose="020B0604020202020204" pitchFamily="34" charset="0"/>
              <a:buChar char="•"/>
            </a:pPr>
            <a:r>
              <a:rPr lang="en-US" dirty="0"/>
              <a:t>Class Discussion: What are the </a:t>
            </a:r>
            <a:r>
              <a:rPr lang="en-US"/>
              <a:t>common features?</a:t>
            </a:r>
            <a:endParaRPr lang="en-US" dirty="0"/>
          </a:p>
        </p:txBody>
      </p:sp>
      <p:pic>
        <p:nvPicPr>
          <p:cNvPr id="5" name="Picture 4">
            <a:extLst>
              <a:ext uri="{FF2B5EF4-FFF2-40B4-BE49-F238E27FC236}">
                <a16:creationId xmlns:a16="http://schemas.microsoft.com/office/drawing/2014/main" id="{AD31737D-B391-D483-C558-1835D6BEDB8F}"/>
              </a:ext>
            </a:extLst>
          </p:cNvPr>
          <p:cNvPicPr>
            <a:picLocks noChangeAspect="1"/>
          </p:cNvPicPr>
          <p:nvPr/>
        </p:nvPicPr>
        <p:blipFill>
          <a:blip r:embed="rId2"/>
          <a:stretch>
            <a:fillRect/>
          </a:stretch>
        </p:blipFill>
        <p:spPr>
          <a:xfrm>
            <a:off x="110825" y="2070798"/>
            <a:ext cx="5420874" cy="4572000"/>
          </a:xfrm>
          <a:prstGeom prst="rect">
            <a:avLst/>
          </a:prstGeom>
        </p:spPr>
      </p:pic>
      <p:pic>
        <p:nvPicPr>
          <p:cNvPr id="6" name="Picture 5">
            <a:extLst>
              <a:ext uri="{FF2B5EF4-FFF2-40B4-BE49-F238E27FC236}">
                <a16:creationId xmlns:a16="http://schemas.microsoft.com/office/drawing/2014/main" id="{D6867B02-AA3F-C1E3-263D-CE6F3E51B0BC}"/>
              </a:ext>
            </a:extLst>
          </p:cNvPr>
          <p:cNvPicPr>
            <a:picLocks noChangeAspect="1"/>
          </p:cNvPicPr>
          <p:nvPr/>
        </p:nvPicPr>
        <p:blipFill>
          <a:blip r:embed="rId3"/>
          <a:stretch>
            <a:fillRect/>
          </a:stretch>
        </p:blipFill>
        <p:spPr>
          <a:xfrm>
            <a:off x="6060690" y="2070798"/>
            <a:ext cx="5420872" cy="4572000"/>
          </a:xfrm>
          <a:prstGeom prst="rect">
            <a:avLst/>
          </a:prstGeom>
        </p:spPr>
      </p:pic>
      <p:sp>
        <p:nvSpPr>
          <p:cNvPr id="7" name="TextBox 6">
            <a:extLst>
              <a:ext uri="{FF2B5EF4-FFF2-40B4-BE49-F238E27FC236}">
                <a16:creationId xmlns:a16="http://schemas.microsoft.com/office/drawing/2014/main" id="{D4B5E5A5-A8A6-3B42-1BBF-54C5265EBCDE}"/>
              </a:ext>
            </a:extLst>
          </p:cNvPr>
          <p:cNvSpPr txBox="1"/>
          <p:nvPr/>
        </p:nvSpPr>
        <p:spPr>
          <a:xfrm>
            <a:off x="602168" y="6263261"/>
            <a:ext cx="0" cy="0"/>
          </a:xfrm>
          <a:prstGeom prst="rect">
            <a:avLst/>
          </a:prstGeom>
        </p:spPr>
        <p:txBody>
          <a:bodyPr vert="horz" wrap="none" lIns="91440" tIns="45720" rIns="91440" bIns="45720" rtlCol="0">
            <a:noAutofit/>
          </a:bodyPr>
          <a:lstStyle/>
          <a:p>
            <a:pPr algn="l"/>
            <a:r>
              <a:rPr lang="en-US" dirty="0"/>
              <a:t>(A)</a:t>
            </a:r>
          </a:p>
        </p:txBody>
      </p:sp>
      <p:sp>
        <p:nvSpPr>
          <p:cNvPr id="8" name="TextBox 7">
            <a:extLst>
              <a:ext uri="{FF2B5EF4-FFF2-40B4-BE49-F238E27FC236}">
                <a16:creationId xmlns:a16="http://schemas.microsoft.com/office/drawing/2014/main" id="{8231D451-D80B-4A84-EDFE-16FB35302712}"/>
              </a:ext>
            </a:extLst>
          </p:cNvPr>
          <p:cNvSpPr txBox="1"/>
          <p:nvPr/>
        </p:nvSpPr>
        <p:spPr>
          <a:xfrm>
            <a:off x="6553194" y="6263261"/>
            <a:ext cx="0" cy="0"/>
          </a:xfrm>
          <a:prstGeom prst="rect">
            <a:avLst/>
          </a:prstGeom>
        </p:spPr>
        <p:txBody>
          <a:bodyPr vert="horz" wrap="none" lIns="91440" tIns="45720" rIns="91440" bIns="45720" rtlCol="0">
            <a:noAutofit/>
          </a:bodyPr>
          <a:lstStyle/>
          <a:p>
            <a:pPr algn="l"/>
            <a:r>
              <a:rPr lang="en-US" dirty="0"/>
              <a:t>(B)</a:t>
            </a:r>
          </a:p>
        </p:txBody>
      </p:sp>
      <p:sp>
        <p:nvSpPr>
          <p:cNvPr id="9" name="TextBox 8">
            <a:extLst>
              <a:ext uri="{FF2B5EF4-FFF2-40B4-BE49-F238E27FC236}">
                <a16:creationId xmlns:a16="http://schemas.microsoft.com/office/drawing/2014/main" id="{A628F6A0-95F5-5123-DC6D-62AEE660DEAC}"/>
              </a:ext>
            </a:extLst>
          </p:cNvPr>
          <p:cNvSpPr txBox="1"/>
          <p:nvPr/>
        </p:nvSpPr>
        <p:spPr>
          <a:xfrm>
            <a:off x="4994481" y="2885215"/>
            <a:ext cx="2203040" cy="646331"/>
          </a:xfrm>
          <a:prstGeom prst="rect">
            <a:avLst/>
          </a:prstGeom>
          <a:solidFill>
            <a:schemeClr val="bg1"/>
          </a:solidFill>
          <a:ln>
            <a:solidFill>
              <a:schemeClr val="tx1"/>
            </a:solidFill>
          </a:ln>
        </p:spPr>
        <p:txBody>
          <a:bodyPr wrap="none" rtlCol="0">
            <a:spAutoFit/>
          </a:bodyPr>
          <a:lstStyle/>
          <a:p>
            <a:pPr algn="ctr"/>
            <a:r>
              <a:rPr lang="en-US" b="1" dirty="0"/>
              <a:t>Surface integration </a:t>
            </a:r>
          </a:p>
          <a:p>
            <a:pPr algn="ctr"/>
            <a:r>
              <a:rPr lang="en-US" b="1" dirty="0"/>
              <a:t>point (single)</a:t>
            </a:r>
          </a:p>
        </p:txBody>
      </p:sp>
      <p:cxnSp>
        <p:nvCxnSpPr>
          <p:cNvPr id="10" name="Straight Arrow Connector 9">
            <a:extLst>
              <a:ext uri="{FF2B5EF4-FFF2-40B4-BE49-F238E27FC236}">
                <a16:creationId xmlns:a16="http://schemas.microsoft.com/office/drawing/2014/main" id="{4483000F-7730-DCE6-BFF5-9E3B695FB30F}"/>
              </a:ext>
            </a:extLst>
          </p:cNvPr>
          <p:cNvCxnSpPr>
            <a:cxnSpLocks/>
            <a:stCxn id="9" idx="1"/>
          </p:cNvCxnSpPr>
          <p:nvPr/>
        </p:nvCxnSpPr>
        <p:spPr>
          <a:xfrm flipH="1">
            <a:off x="3679902" y="3208381"/>
            <a:ext cx="1314579" cy="1798680"/>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AFA720E5-830C-1C5F-EF98-FD09C4397ADD}"/>
              </a:ext>
            </a:extLst>
          </p:cNvPr>
          <p:cNvCxnSpPr>
            <a:cxnSpLocks/>
          </p:cNvCxnSpPr>
          <p:nvPr/>
        </p:nvCxnSpPr>
        <p:spPr>
          <a:xfrm>
            <a:off x="6449404" y="3386678"/>
            <a:ext cx="1088820" cy="973449"/>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0584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Sandia Angles">
  <a:themeElements>
    <a:clrScheme name="SandiaBrandTheme">
      <a:dk1>
        <a:srgbClr val="3C3C3C"/>
      </a:dk1>
      <a:lt1>
        <a:srgbClr val="FFFFFF"/>
      </a:lt1>
      <a:dk2>
        <a:srgbClr val="005376"/>
      </a:dk2>
      <a:lt2>
        <a:srgbClr val="FFFFFF"/>
      </a:lt2>
      <a:accent1>
        <a:srgbClr val="00ADD0"/>
      </a:accent1>
      <a:accent2>
        <a:srgbClr val="6CB312"/>
      </a:accent2>
      <a:accent3>
        <a:srgbClr val="FFA033"/>
      </a:accent3>
      <a:accent4>
        <a:srgbClr val="008E74"/>
      </a:accent4>
      <a:accent5>
        <a:srgbClr val="A92C00"/>
      </a:accent5>
      <a:accent6>
        <a:srgbClr val="7D0D7C"/>
      </a:accent6>
      <a:hlink>
        <a:srgbClr val="27ADCF"/>
      </a:hlink>
      <a:folHlink>
        <a:srgbClr val="2588BA"/>
      </a:folHlink>
    </a:clrScheme>
    <a:fontScheme name="Open Sans Bold &amp; light">
      <a:majorFont>
        <a:latin typeface="Open Sans bold"/>
        <a:ea typeface=""/>
        <a:cs typeface=""/>
      </a:majorFont>
      <a:minorFont>
        <a:latin typeface="Open Sans Ligh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lIns="91440" tIns="45720" rIns="91440" bIns="45720" rtlCol="0">
        <a:noAutofit/>
      </a:bodyPr>
      <a:lstStyle>
        <a:defPPr algn="l">
          <a:defRPr dirty="0"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7362</TotalTime>
  <Words>3380</Words>
  <Application>Microsoft Macintosh PowerPoint</Application>
  <PresentationFormat>Widescreen</PresentationFormat>
  <Paragraphs>638</Paragraphs>
  <Slides>48</Slides>
  <Notes>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48</vt:i4>
      </vt:variant>
    </vt:vector>
  </HeadingPairs>
  <TitlesOfParts>
    <vt:vector size="58" baseType="lpstr">
      <vt:lpstr>Courier New</vt:lpstr>
      <vt:lpstr>Open Sans bold</vt:lpstr>
      <vt:lpstr>Symbol</vt:lpstr>
      <vt:lpstr>Symbol</vt:lpstr>
      <vt:lpstr>Arial</vt:lpstr>
      <vt:lpstr>Cambria Math</vt:lpstr>
      <vt:lpstr>Calibri</vt:lpstr>
      <vt:lpstr>Open Sans</vt:lpstr>
      <vt:lpstr>Wingdings</vt:lpstr>
      <vt:lpstr>Sandia Angles</vt:lpstr>
      <vt:lpstr>ME469: Common Discretization  Approaches:  Edge-based,Vertex-Centered  (EBVC), and Cell-Centered (CC)</vt:lpstr>
      <vt:lpstr>Review of Discretization Options</vt:lpstr>
      <vt:lpstr>Review of Discretization Options: New, a nodal-basis…</vt:lpstr>
      <vt:lpstr>Three Finite Volume Stencils</vt:lpstr>
      <vt:lpstr>Fundamentals of Discretization: Surface vs Volume Integrations</vt:lpstr>
      <vt:lpstr>In Contrast: Finite Difference (For Our Simple Model Equation)</vt:lpstr>
      <vt:lpstr>Cell-Centered (CC) and Edge-Based Vertex-Centered (EBVC): Each are generally a two-state scheme, Left (L) and Right(R)</vt:lpstr>
      <vt:lpstr>Cell-Centered (CC) and Edge-Based Vertex-Centered (EBVC): Each are generally a two-state scheme, Left (L) and Right(R)</vt:lpstr>
      <vt:lpstr>Cell-Centered (CC) and Edge-Based Vertex-Centered (EBVC): Each are generally a two-state scheme, Left (L) and Right(R)</vt:lpstr>
      <vt:lpstr>Cell-Centered (CC) and Edge-Based Vertex-Centered (EBVC): Each are generally a two-state scheme, Left (L) and Right(R)</vt:lpstr>
      <vt:lpstr>The Control Volume for CC is Defined by the Element Volume</vt:lpstr>
      <vt:lpstr>The Control Volume for EBVC is Defined by the Dual-Volume</vt:lpstr>
      <vt:lpstr>One-Dimensional Example of a Non-Uniform Mesh</vt:lpstr>
      <vt:lpstr>Control Volumes for CC and EBVC</vt:lpstr>
      <vt:lpstr>Control Volumes for CC and EBVC</vt:lpstr>
      <vt:lpstr>Control Volumes for CC and EBVC</vt:lpstr>
      <vt:lpstr>Basis Function Re-Visited</vt:lpstr>
      <vt:lpstr>Basis Function Re-Visited</vt:lpstr>
      <vt:lpstr>Basis Function Re-Visited</vt:lpstr>
      <vt:lpstr>Other Examples of a Basis (This will become important for the element-based schemes)</vt:lpstr>
      <vt:lpstr>Model Passive Scalar Transport: Introducing the Test Function, w</vt:lpstr>
      <vt:lpstr>Model Passive Scalar Transport: Integration-by-Parts</vt:lpstr>
      <vt:lpstr>Deep Dive on EBVC: Node and Edge-loops</vt:lpstr>
      <vt:lpstr>EBVC: Implicit Time Discretization</vt:lpstr>
      <vt:lpstr>EBVC: Implicit Time Discretization; Code</vt:lpstr>
      <vt:lpstr>EBVC: Source Term Discretization</vt:lpstr>
      <vt:lpstr>EBVC: Source Term Discretization; Code</vt:lpstr>
      <vt:lpstr>EBVC: Advection Term Discretization</vt:lpstr>
      <vt:lpstr>EBVC: Advection Term Discretization</vt:lpstr>
      <vt:lpstr>EBVC: Advection Term Discretization: Central</vt:lpstr>
      <vt:lpstr>EBVC: Advection Term Discretization; Code</vt:lpstr>
      <vt:lpstr>Upwind Advection Operators</vt:lpstr>
      <vt:lpstr>EBVC: Diffusion</vt:lpstr>
      <vt:lpstr>EBVC: Diffusion, Non-Orthogonality</vt:lpstr>
      <vt:lpstr>EBVC: Diffusion, Non-Orthogonality</vt:lpstr>
      <vt:lpstr>(Projected) Nodal Gradient Operator</vt:lpstr>
      <vt:lpstr>EBVC: Diffusion, Non-Orthogonality; Code</vt:lpstr>
      <vt:lpstr>Typical Difficulties for a Two-State Scheme</vt:lpstr>
      <vt:lpstr>For Instance, Verification of The Diffusion Operator</vt:lpstr>
      <vt:lpstr>Arbitrary Polyhedra</vt:lpstr>
      <vt:lpstr>Simple One-D Diffusion Example</vt:lpstr>
      <vt:lpstr>Simple One-D MMS Example; Edge-based Assemble of Diffusion</vt:lpstr>
      <vt:lpstr>Simple One-D MMS Example; Edge-based Assemble of Diffusion</vt:lpstr>
      <vt:lpstr>Simple One-D MMS Example; Edge-based Assemble of Diffusion</vt:lpstr>
      <vt:lpstr>Simple One-D MMS Example; Collect all of the terms</vt:lpstr>
      <vt:lpstr>Compare/Contrast to previous FD</vt:lpstr>
      <vt:lpstr>EBVC and CC Review</vt:lpstr>
      <vt:lpstr>Linking to 1d_quad4_adv_diff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Rejeki Lancar</dc:creator>
  <cp:lastModifiedBy>Domino, Stefan Paul</cp:lastModifiedBy>
  <cp:revision>625</cp:revision>
  <cp:lastPrinted>2023-03-20T22:29:14Z</cp:lastPrinted>
  <dcterms:created xsi:type="dcterms:W3CDTF">2018-07-21T13:25:45Z</dcterms:created>
  <dcterms:modified xsi:type="dcterms:W3CDTF">2025-04-10T17:40:47Z</dcterms:modified>
</cp:coreProperties>
</file>